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9" r:id="rId1"/>
  </p:sldMasterIdLst>
  <p:notesMasterIdLst>
    <p:notesMasterId r:id="rId50"/>
  </p:notesMasterIdLst>
  <p:handoutMasterIdLst>
    <p:handoutMasterId r:id="rId51"/>
  </p:handoutMasterIdLst>
  <p:sldIdLst>
    <p:sldId id="1010" r:id="rId2"/>
    <p:sldId id="1001" r:id="rId3"/>
    <p:sldId id="1004" r:id="rId4"/>
    <p:sldId id="1005" r:id="rId5"/>
    <p:sldId id="782" r:id="rId6"/>
    <p:sldId id="967" r:id="rId7"/>
    <p:sldId id="976" r:id="rId8"/>
    <p:sldId id="1011" r:id="rId9"/>
    <p:sldId id="590" r:id="rId10"/>
    <p:sldId id="622" r:id="rId11"/>
    <p:sldId id="591" r:id="rId12"/>
    <p:sldId id="792" r:id="rId13"/>
    <p:sldId id="592" r:id="rId14"/>
    <p:sldId id="593" r:id="rId15"/>
    <p:sldId id="594" r:id="rId16"/>
    <p:sldId id="595" r:id="rId17"/>
    <p:sldId id="596" r:id="rId18"/>
    <p:sldId id="735" r:id="rId19"/>
    <p:sldId id="1006" r:id="rId20"/>
    <p:sldId id="1007" r:id="rId21"/>
    <p:sldId id="1015" r:id="rId22"/>
    <p:sldId id="1012" r:id="rId23"/>
    <p:sldId id="954" r:id="rId24"/>
    <p:sldId id="953" r:id="rId25"/>
    <p:sldId id="949" r:id="rId26"/>
    <p:sldId id="951" r:id="rId27"/>
    <p:sldId id="1013" r:id="rId28"/>
    <p:sldId id="820" r:id="rId29"/>
    <p:sldId id="668" r:id="rId30"/>
    <p:sldId id="649" r:id="rId31"/>
    <p:sldId id="1018" r:id="rId32"/>
    <p:sldId id="567" r:id="rId33"/>
    <p:sldId id="665" r:id="rId34"/>
    <p:sldId id="574" r:id="rId35"/>
    <p:sldId id="794" r:id="rId36"/>
    <p:sldId id="933" r:id="rId37"/>
    <p:sldId id="909" r:id="rId38"/>
    <p:sldId id="1016" r:id="rId39"/>
    <p:sldId id="634" r:id="rId40"/>
    <p:sldId id="947" r:id="rId41"/>
    <p:sldId id="945" r:id="rId42"/>
    <p:sldId id="974" r:id="rId43"/>
    <p:sldId id="962" r:id="rId44"/>
    <p:sldId id="1002" r:id="rId45"/>
    <p:sldId id="982" r:id="rId46"/>
    <p:sldId id="980" r:id="rId47"/>
    <p:sldId id="983" r:id="rId48"/>
    <p:sldId id="942" r:id="rId49"/>
  </p:sldIdLst>
  <p:sldSz cx="10287000" cy="7715250"/>
  <p:notesSz cx="7099300" cy="10234613"/>
  <p:embeddedFontLst>
    <p:embeddedFont>
      <p:font typeface="Cambria Math" panose="02040503050406030204" pitchFamily="18" charset="0"/>
      <p:regular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Wingdings 3" panose="05040102010807070707" pitchFamily="18" charset="2"/>
      <p:regular r:id="rId57"/>
    </p:embeddedFont>
    <p:embeddedFont>
      <p:font typeface="Verdana" panose="020B0604030504040204" pitchFamily="34" charset="0"/>
      <p:regular r:id="rId58"/>
      <p:bold r:id="rId59"/>
      <p:italic r:id="rId60"/>
      <p:boldItalic r:id="rId61"/>
    </p:embeddedFont>
    <p:embeddedFont>
      <p:font typeface="Webdings" panose="05030102010509060703" pitchFamily="18" charset="2"/>
      <p:regular r:id="rId62"/>
    </p:embeddedFont>
    <p:embeddedFont>
      <p:font typeface="SimSun" panose="02010600030101010101" pitchFamily="2" charset="-122"/>
      <p:regular r:id="rId63"/>
    </p:embeddedFont>
    <p:embeddedFont>
      <p:font typeface="Monotype Sorts" panose="020B0604020202020204"/>
      <p:regular r:id="rId64"/>
    </p:embeddedFont>
    <p:embeddedFont>
      <p:font typeface="Comic Sans MS" panose="030F0702030302020204" pitchFamily="66" charset="0"/>
      <p:regular r:id="rId65"/>
      <p:bold r:id="rId66"/>
    </p:embeddedFont>
    <p:embeddedFont>
      <p:font typeface="Wingdings 2" panose="05020102010507070707" pitchFamily="18" charset="2"/>
      <p:regular r:id="rId67"/>
    </p:embeddedFont>
  </p:embeddedFont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0FF00">
        <a:alpha val="0"/>
      </a:srgbClr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00FF"/>
    <a:srgbClr val="777777"/>
    <a:srgbClr val="4D4D4D"/>
    <a:srgbClr val="808080"/>
    <a:srgbClr val="000000"/>
    <a:srgbClr val="FFFFFF"/>
    <a:srgbClr val="FF9900"/>
    <a:srgbClr val="FFCC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5358" autoAdjust="0"/>
    <p:restoredTop sz="96149" autoAdjust="0"/>
  </p:normalViewPr>
  <p:slideViewPr>
    <p:cSldViewPr>
      <p:cViewPr varScale="1">
        <p:scale>
          <a:sx n="91" d="100"/>
          <a:sy n="91" d="100"/>
        </p:scale>
        <p:origin x="1611" y="57"/>
      </p:cViewPr>
      <p:guideLst>
        <p:guide orient="horz" pos="243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792" y="-84"/>
      </p:cViewPr>
      <p:guideLst>
        <p:guide orient="horz" pos="3223"/>
        <p:guide pos="2236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2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5" Type="http://schemas.openxmlformats.org/officeDocument/2006/relationships/slide" Target="slides/slide4.xml"/><Relationship Id="rId61" Type="http://schemas.openxmlformats.org/officeDocument/2006/relationships/font" Target="fonts/font1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5508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0025" y="0"/>
            <a:ext cx="3125788" cy="5508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53600"/>
            <a:ext cx="3048000" cy="473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0025" y="9753600"/>
            <a:ext cx="3125788" cy="473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fld id="{57A483BE-1443-4BCB-969A-5F3171C22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20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0"/>
            <a:r>
              <a:rPr lang="en-US" noProof="0" smtClean="0"/>
              <a:t>Second level</a:t>
            </a:r>
          </a:p>
          <a:p>
            <a:pPr lvl="0"/>
            <a:r>
              <a:rPr lang="en-US" noProof="0" smtClean="0"/>
              <a:t>Third level</a:t>
            </a:r>
          </a:p>
          <a:p>
            <a:pPr lvl="0"/>
            <a:r>
              <a:rPr lang="en-US" noProof="0" smtClean="0"/>
              <a:t>Fourth level</a:t>
            </a:r>
          </a:p>
          <a:p>
            <a:pPr lvl="0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fld id="{007B873D-FDDD-4BBB-B459-3488AC9D9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937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309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52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54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341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4946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23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09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402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07A68C-E6CA-4145-8693-8B0B482089A9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75392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05AED9-79D7-4F85-B1BA-8EF6D7DEFDD9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6246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50960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9D29AD-9A97-42A8-AC81-0FC3893EDB99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79563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67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55299" name="Notes Placeholder 2"/>
          <p:cNvSpPr>
            <a:spLocks noGrp="1"/>
          </p:cNvSpPr>
          <p:nvPr>
            <p:ph type="body" sz="quarter" idx="1"/>
          </p:nvPr>
        </p:nvSpPr>
        <p:spPr>
          <a:xfrm>
            <a:off x="709613" y="4860925"/>
            <a:ext cx="5680075" cy="185738"/>
          </a:xfrm>
          <a:noFill/>
          <a:ln/>
        </p:spPr>
        <p:txBody>
          <a:bodyPr lIns="0" tIns="0" rIns="0" bIns="0">
            <a:spAutoFit/>
          </a:bodyPr>
          <a:lstStyle/>
          <a:p>
            <a:pPr>
              <a:buClr>
                <a:srgbClr val="000000"/>
              </a:buClr>
              <a:buFont typeface="Calibri" pitchFamily="34" charset="0"/>
              <a:buChar char="•"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79559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55299" name="Notes Placeholder 2"/>
          <p:cNvSpPr>
            <a:spLocks noGrp="1"/>
          </p:cNvSpPr>
          <p:nvPr>
            <p:ph type="body" sz="quarter" idx="1"/>
          </p:nvPr>
        </p:nvSpPr>
        <p:spPr>
          <a:xfrm>
            <a:off x="709613" y="4860925"/>
            <a:ext cx="5680075" cy="185738"/>
          </a:xfrm>
          <a:noFill/>
          <a:ln/>
        </p:spPr>
        <p:txBody>
          <a:bodyPr lIns="0" tIns="0" rIns="0" bIns="0">
            <a:spAutoFit/>
          </a:bodyPr>
          <a:lstStyle/>
          <a:p>
            <a:pPr>
              <a:buClr>
                <a:srgbClr val="000000"/>
              </a:buClr>
              <a:buFont typeface="Calibri" pitchFamily="34" charset="0"/>
              <a:buChar char="•"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4789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397125"/>
            <a:ext cx="8743950" cy="1654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4371975"/>
            <a:ext cx="7200900" cy="19716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7163" y="112713"/>
            <a:ext cx="2509837" cy="71802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7650" y="112713"/>
            <a:ext cx="7377113" cy="71802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68400"/>
            <a:ext cx="10039350" cy="936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47650" y="1554163"/>
            <a:ext cx="9864725" cy="2792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7650" y="4498975"/>
            <a:ext cx="9864725" cy="279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957763"/>
            <a:ext cx="8743950" cy="1531937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3270250"/>
            <a:ext cx="8743950" cy="16875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650" y="1554163"/>
            <a:ext cx="4856163" cy="5738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6213" y="1554163"/>
            <a:ext cx="4856162" cy="5738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09563"/>
            <a:ext cx="9258300" cy="12858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727200"/>
            <a:ext cx="4545013" cy="7191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446338"/>
            <a:ext cx="4545013" cy="4445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727200"/>
            <a:ext cx="4546600" cy="7191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446338"/>
            <a:ext cx="4546600" cy="4445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07975"/>
            <a:ext cx="3384550" cy="13065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307975"/>
            <a:ext cx="5749925" cy="6583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614488"/>
            <a:ext cx="3384550" cy="5276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5400675"/>
            <a:ext cx="6172200" cy="6381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88975"/>
            <a:ext cx="6172200" cy="46291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6038850"/>
            <a:ext cx="6172200" cy="9048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1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247650" y="68400"/>
            <a:ext cx="100393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Klikk for å redigere tittelstilen i delmalen</a:t>
            </a:r>
          </a:p>
        </p:txBody>
      </p:sp>
      <p:sp>
        <p:nvSpPr>
          <p:cNvPr id="7171" name="Rectangle 12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247650" y="1554163"/>
            <a:ext cx="9864725" cy="573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384" tIns="49693" rIns="99384" bIns="49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Klikk for å redigere tekststilene i delmalen</a:t>
            </a:r>
          </a:p>
          <a:p>
            <a:pPr lvl="1"/>
            <a:r>
              <a:rPr lang="en-GB" smtClean="0"/>
              <a:t>Andre nivå</a:t>
            </a:r>
          </a:p>
          <a:p>
            <a:pPr lvl="2"/>
            <a:r>
              <a:rPr lang="en-GB" smtClean="0"/>
              <a:t>Tredje nivå</a:t>
            </a:r>
          </a:p>
          <a:p>
            <a:pPr lvl="3"/>
            <a:r>
              <a:rPr lang="en-GB" smtClean="0"/>
              <a:t>Fjerde nivå</a:t>
            </a:r>
          </a:p>
          <a:p>
            <a:pPr lvl="4"/>
            <a:r>
              <a:rPr lang="en-GB" smtClean="0"/>
              <a:t>Femte nivå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iming>
    <p:tnLst>
      <p:par>
        <p:cTn id="1" dur="indefinite" restart="never" nodeType="tmRoot"/>
      </p:par>
    </p:tnLst>
  </p:timing>
  <p:txStyles>
    <p:titleStyle>
      <a:lvl1pPr algn="l" defTabSz="987425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2pPr>
      <a:lvl3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3pPr>
      <a:lvl4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4pPr>
      <a:lvl5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5pPr>
      <a:lvl6pPr marL="4572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6pPr>
      <a:lvl7pPr marL="9144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7pPr>
      <a:lvl8pPr marL="13716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8pPr>
      <a:lvl9pPr marL="18288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9pPr>
    </p:titleStyle>
    <p:bodyStyle>
      <a:lvl1pPr marL="369888" indent="-369888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35000"/>
        <a:buFont typeface="Symbol" pitchFamily="18" charset="2"/>
        <a:buChar char="·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07975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Symbol" pitchFamily="18" charset="2"/>
        <a:buChar char="¨"/>
        <a:defRPr sz="2200" b="1">
          <a:solidFill>
            <a:schemeClr val="tx1"/>
          </a:solidFill>
          <a:latin typeface="+mn-lt"/>
        </a:defRPr>
      </a:lvl2pPr>
      <a:lvl3pPr marL="1235075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pitchFamily="2" charset="2"/>
        <a:buChar char="è"/>
        <a:defRPr sz="2200" b="1">
          <a:solidFill>
            <a:schemeClr val="tx1"/>
          </a:solidFill>
          <a:latin typeface="+mn-lt"/>
        </a:defRPr>
      </a:lvl3pPr>
      <a:lvl4pPr marL="1727200" indent="-246063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ä"/>
        <a:defRPr sz="2200">
          <a:solidFill>
            <a:schemeClr val="tx1"/>
          </a:solidFill>
          <a:latin typeface="+mn-lt"/>
        </a:defRPr>
      </a:lvl4pPr>
      <a:lvl5pPr marL="22209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5pPr>
      <a:lvl6pPr marL="26781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6pPr>
      <a:lvl7pPr marL="31353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7pPr>
      <a:lvl8pPr marL="35925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8pPr>
      <a:lvl9pPr marL="40497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52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7" Type="http://schemas.openxmlformats.org/officeDocument/2006/relationships/image" Target="../media/image2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10" r="2069" b="473"/>
          <a:stretch/>
        </p:blipFill>
        <p:spPr>
          <a:xfrm>
            <a:off x="0" y="0"/>
            <a:ext cx="10287000" cy="7715250"/>
          </a:xfrm>
          <a:prstGeom prst="rect">
            <a:avLst/>
          </a:prstGeom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3129579"/>
            <a:ext cx="10287000" cy="108525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 anchor="ctr"/>
          <a:lstStyle/>
          <a:p>
            <a:pPr>
              <a:lnSpc>
                <a:spcPct val="160000"/>
              </a:lnSpc>
            </a:pPr>
            <a:r>
              <a:rPr lang="en-CA" sz="480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rPr>
              <a:t>Challenges to physical </a:t>
            </a:r>
            <a:r>
              <a:rPr lang="en-CA" sz="480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rPr>
              <a:t>security</a:t>
            </a:r>
            <a:br>
              <a:rPr lang="en-CA" sz="480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rPr>
            </a:br>
            <a:r>
              <a:rPr lang="en-CA" sz="480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rPr>
              <a:t>of</a:t>
            </a:r>
          </a:p>
          <a:p>
            <a:pPr>
              <a:lnSpc>
                <a:spcPct val="160000"/>
              </a:lnSpc>
            </a:pPr>
            <a:r>
              <a:rPr lang="en-CA" sz="480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rPr>
              <a:t>today’s </a:t>
            </a:r>
            <a:r>
              <a:rPr lang="en-CA" sz="480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</a:rPr>
              <a:t>quantum technologies</a:t>
            </a:r>
            <a:endParaRPr lang="en-US" sz="4800">
              <a:ln>
                <a:solidFill>
                  <a:srgbClr val="000000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815786" y="7045525"/>
            <a:ext cx="8655446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0" rIns="0" bIns="0" anchor="ctr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500" b="0" i="1" smtClean="0">
                <a:solidFill>
                  <a:srgbClr val="C0C0C0"/>
                </a:solidFill>
              </a:rPr>
              <a:t>  </a:t>
            </a:r>
            <a:r>
              <a:rPr lang="en-US" sz="2500" b="0" i="1" spc="150" smtClean="0">
                <a:solidFill>
                  <a:srgbClr val="EAEAEA"/>
                </a:solidFill>
              </a:rPr>
              <a:t>Vadim</a:t>
            </a:r>
            <a:r>
              <a:rPr lang="en-US" sz="2500" b="0" i="1" spc="150">
                <a:solidFill>
                  <a:srgbClr val="EAEAEA"/>
                </a:solidFill>
              </a:rPr>
              <a:t> </a:t>
            </a:r>
            <a:r>
              <a:rPr lang="en-US" sz="2500" b="0" i="1" spc="150" smtClean="0">
                <a:solidFill>
                  <a:srgbClr val="EAEAEA"/>
                </a:solidFill>
              </a:rPr>
              <a:t>Makarov</a:t>
            </a:r>
            <a:r>
              <a:rPr lang="en-US" sz="2500" b="0" spc="150" smtClean="0">
                <a:solidFill>
                  <a:srgbClr val="C0C0C0"/>
                </a:solidFill>
              </a:rPr>
              <a:t> </a:t>
            </a:r>
            <a:r>
              <a:rPr lang="en-US" sz="2500" b="0" smtClean="0">
                <a:solidFill>
                  <a:srgbClr val="C0C0C0"/>
                </a:solidFill>
              </a:rPr>
              <a:t>                                    </a:t>
            </a:r>
            <a:r>
              <a:rPr lang="en-US" sz="2500" b="0" smtClean="0">
                <a:solidFill>
                  <a:srgbClr val="FF0000"/>
                </a:solidFill>
              </a:rPr>
              <a:t>www.vad1.com/lab</a:t>
            </a:r>
            <a:endParaRPr lang="en-US" sz="2500" b="0" i="1">
              <a:solidFill>
                <a:srgbClr val="FF0000"/>
              </a:solidFill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382" y="7001135"/>
            <a:ext cx="1728238" cy="598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0" y="41201"/>
            <a:ext cx="10287000" cy="6429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1200" b="0" smtClean="0">
                <a:solidFill>
                  <a:srgbClr val="EAEAEA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Tutorial at QCrypt, September 12-16, </a:t>
            </a:r>
            <a:r>
              <a:rPr lang="en-US" sz="1200" b="0">
                <a:solidFill>
                  <a:srgbClr val="EAEAEA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225006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True randomness?</a:t>
            </a:r>
            <a:endParaRPr lang="en-US"/>
          </a:p>
        </p:txBody>
      </p:sp>
      <p:sp>
        <p:nvSpPr>
          <p:cNvPr id="6" name="Left Bracket 5"/>
          <p:cNvSpPr>
            <a:spLocks/>
          </p:cNvSpPr>
          <p:nvPr/>
        </p:nvSpPr>
        <p:spPr bwMode="auto">
          <a:xfrm>
            <a:off x="6929438" y="784225"/>
            <a:ext cx="571500" cy="1785938"/>
          </a:xfrm>
          <a:prstGeom prst="leftBracket">
            <a:avLst>
              <a:gd name="adj" fmla="val 61661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857250" y="1069975"/>
            <a:ext cx="1357313" cy="114300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r>
              <a:rPr lang="en-US" sz="2200"/>
              <a:t>Quantis</a:t>
            </a:r>
          </a:p>
          <a:p>
            <a:r>
              <a:rPr lang="en-US" sz="2200"/>
              <a:t>RNG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643313" y="1069975"/>
            <a:ext cx="1785937" cy="114300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r>
              <a:rPr lang="en-US"/>
              <a:t>FPGA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786563" y="1336675"/>
            <a:ext cx="214312" cy="714375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0" name="Straight Arrow Connector 7"/>
          <p:cNvCxnSpPr>
            <a:cxnSpLocks noChangeShapeType="1"/>
            <a:stCxn id="7" idx="3"/>
            <a:endCxn id="8" idx="1"/>
          </p:cNvCxnSpPr>
          <p:nvPr/>
        </p:nvCxnSpPr>
        <p:spPr bwMode="auto">
          <a:xfrm>
            <a:off x="2214563" y="1641475"/>
            <a:ext cx="1428750" cy="1588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lg" len="lg"/>
          </a:ln>
        </p:spPr>
      </p:cxnSp>
      <p:cxnSp>
        <p:nvCxnSpPr>
          <p:cNvPr id="11" name="Straight Arrow Connector 8"/>
          <p:cNvCxnSpPr>
            <a:cxnSpLocks noChangeShapeType="1"/>
            <a:stCxn id="8" idx="3"/>
          </p:cNvCxnSpPr>
          <p:nvPr/>
        </p:nvCxnSpPr>
        <p:spPr bwMode="auto">
          <a:xfrm>
            <a:off x="5429250" y="1641475"/>
            <a:ext cx="1357313" cy="1588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lg" len="lg"/>
          </a:ln>
        </p:spPr>
      </p:cxnSp>
      <p:sp>
        <p:nvSpPr>
          <p:cNvPr id="12" name="TextBox 16"/>
          <p:cNvSpPr txBox="1">
            <a:spLocks noChangeArrowheads="1"/>
          </p:cNvSpPr>
          <p:nvPr/>
        </p:nvSpPr>
        <p:spPr bwMode="auto">
          <a:xfrm>
            <a:off x="7062788" y="1471613"/>
            <a:ext cx="3219450" cy="4000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/>
              <a:t>Phase modulator in Bob</a:t>
            </a:r>
          </a:p>
        </p:txBody>
      </p: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 rot="5400000">
            <a:off x="5065543" y="2578269"/>
            <a:ext cx="1872000" cy="1588"/>
          </a:xfrm>
          <a:prstGeom prst="straightConnector1">
            <a:avLst/>
          </a:prstGeom>
          <a:noFill/>
          <a:ln w="19050" algn="ctr">
            <a:solidFill>
              <a:srgbClr val="969696"/>
            </a:solidFill>
            <a:round/>
            <a:headEnd/>
            <a:tailEnd type="arrow" w="lg" len="lg"/>
          </a:ln>
        </p:spPr>
      </p:cxn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174625" y="7142163"/>
            <a:ext cx="9898063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200"/>
              <a:t>Issue reported </a:t>
            </a:r>
            <a:r>
              <a:rPr lang="en-US" sz="2200" smtClean="0"/>
              <a:t>patched</a:t>
            </a:r>
            <a:r>
              <a:rPr lang="en-US" sz="2200"/>
              <a:t> </a:t>
            </a:r>
            <a:r>
              <a:rPr lang="en-US" sz="2200" smtClean="0"/>
              <a:t>in 2010</a:t>
            </a:r>
            <a:endParaRPr lang="en-US" sz="2200"/>
          </a:p>
        </p:txBody>
      </p:sp>
      <p:grpSp>
        <p:nvGrpSpPr>
          <p:cNvPr id="21" name="Group 159"/>
          <p:cNvGrpSpPr>
            <a:grpSpLocks/>
          </p:cNvGrpSpPr>
          <p:nvPr/>
        </p:nvGrpSpPr>
        <p:grpSpPr bwMode="auto">
          <a:xfrm>
            <a:off x="515938" y="4298950"/>
            <a:ext cx="4421187" cy="2844800"/>
            <a:chOff x="516085" y="4298177"/>
            <a:chExt cx="4421014" cy="2845596"/>
          </a:xfrm>
        </p:grpSpPr>
        <p:pic>
          <p:nvPicPr>
            <p:cNvPr id="22" name="Picture 155" descr="phasemodulator_bob_2bit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42972" y="4298177"/>
              <a:ext cx="3794127" cy="2845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Box 157"/>
            <p:cNvSpPr txBox="1">
              <a:spLocks noChangeArrowheads="1"/>
            </p:cNvSpPr>
            <p:nvPr/>
          </p:nvSpPr>
          <p:spPr bwMode="auto">
            <a:xfrm>
              <a:off x="516085" y="4457647"/>
              <a:ext cx="769763" cy="4001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/>
                <a:t>Bob:</a:t>
              </a:r>
            </a:p>
          </p:txBody>
        </p:sp>
      </p:grpSp>
      <p:grpSp>
        <p:nvGrpSpPr>
          <p:cNvPr id="24" name="Group 160"/>
          <p:cNvGrpSpPr>
            <a:grpSpLocks/>
          </p:cNvGrpSpPr>
          <p:nvPr/>
        </p:nvGrpSpPr>
        <p:grpSpPr bwMode="auto">
          <a:xfrm>
            <a:off x="5403850" y="4295775"/>
            <a:ext cx="4454525" cy="2847975"/>
            <a:chOff x="5404535" y="4296362"/>
            <a:chExt cx="4453873" cy="2847412"/>
          </a:xfrm>
        </p:grpSpPr>
        <p:pic>
          <p:nvPicPr>
            <p:cNvPr id="25" name="Picture 156" descr="Phasemodulator_alice_2bits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61859" y="4296362"/>
              <a:ext cx="3796549" cy="2847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Box 158"/>
            <p:cNvSpPr txBox="1">
              <a:spLocks noChangeArrowheads="1"/>
            </p:cNvSpPr>
            <p:nvPr/>
          </p:nvSpPr>
          <p:spPr bwMode="auto">
            <a:xfrm>
              <a:off x="5404535" y="4457647"/>
              <a:ext cx="881973" cy="4001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/>
                <a:t>Alice:</a:t>
              </a:r>
            </a:p>
          </p:txBody>
        </p:sp>
      </p:grp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8429625" y="2211388"/>
            <a:ext cx="1714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800" b="0"/>
              <a:t>id Quantique </a:t>
            </a:r>
            <a:r>
              <a:rPr lang="en-US" sz="1800" b="0" smtClean="0"/>
              <a:t>Clavis2 </a:t>
            </a:r>
            <a:r>
              <a:rPr lang="en-US" sz="1800" b="0"/>
              <a:t>(2008)</a:t>
            </a:r>
            <a:endParaRPr lang="en-US" sz="1800" b="0" baseline="30000"/>
          </a:p>
        </p:txBody>
      </p:sp>
      <p:grpSp>
        <p:nvGrpSpPr>
          <p:cNvPr id="142" name="Group 141"/>
          <p:cNvGrpSpPr/>
          <p:nvPr/>
        </p:nvGrpSpPr>
        <p:grpSpPr>
          <a:xfrm>
            <a:off x="69850" y="3489325"/>
            <a:ext cx="10212388" cy="739775"/>
            <a:chOff x="69850" y="3489325"/>
            <a:chExt cx="10212388" cy="739775"/>
          </a:xfrm>
        </p:grpSpPr>
        <p:sp>
          <p:nvSpPr>
            <p:cNvPr id="143" name="TextBox 153"/>
            <p:cNvSpPr txBox="1">
              <a:spLocks noChangeArrowheads="1"/>
            </p:cNvSpPr>
            <p:nvPr/>
          </p:nvSpPr>
          <p:spPr bwMode="auto">
            <a:xfrm>
              <a:off x="69850" y="3489325"/>
              <a:ext cx="567854" cy="7397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1600"/>
                <a:t>V</a:t>
              </a:r>
              <a:r>
                <a:rPr lang="en-US" sz="1600" baseline="-15000">
                  <a:sym typeface="Symbol" pitchFamily="18" charset="2"/>
                </a:rPr>
                <a:t></a:t>
              </a:r>
              <a:r>
                <a:rPr lang="en-US" sz="1600">
                  <a:sym typeface="Symbol" pitchFamily="18" charset="2"/>
                </a:rPr>
                <a:t>/2</a:t>
              </a:r>
            </a:p>
            <a:p>
              <a:pPr algn="r"/>
              <a:endParaRPr lang="en-US" sz="1000">
                <a:sym typeface="Symbol" pitchFamily="18" charset="2"/>
              </a:endParaRPr>
            </a:p>
            <a:p>
              <a:pPr algn="r"/>
              <a:r>
                <a:rPr lang="en-US" sz="1600">
                  <a:sym typeface="Symbol" pitchFamily="18" charset="2"/>
                </a:rPr>
                <a:t>0</a:t>
              </a:r>
              <a:endParaRPr lang="en-US" sz="1600"/>
            </a:p>
          </p:txBody>
        </p:sp>
        <p:sp>
          <p:nvSpPr>
            <p:cNvPr id="144" name="Line 5"/>
            <p:cNvSpPr>
              <a:spLocks noChangeShapeType="1"/>
            </p:cNvSpPr>
            <p:nvPr/>
          </p:nvSpPr>
          <p:spPr bwMode="auto">
            <a:xfrm>
              <a:off x="571500" y="4059238"/>
              <a:ext cx="9699625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Rectangle 144"/>
            <p:cNvSpPr>
              <a:spLocks noChangeArrowheads="1"/>
            </p:cNvSpPr>
            <p:nvPr/>
          </p:nvSpPr>
          <p:spPr bwMode="auto">
            <a:xfrm>
              <a:off x="682625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Rectangle 145"/>
            <p:cNvSpPr>
              <a:spLocks noChangeArrowheads="1"/>
            </p:cNvSpPr>
            <p:nvPr/>
          </p:nvSpPr>
          <p:spPr bwMode="auto">
            <a:xfrm>
              <a:off x="855663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Rectangle 146"/>
            <p:cNvSpPr>
              <a:spLocks noChangeArrowheads="1"/>
            </p:cNvSpPr>
            <p:nvPr/>
          </p:nvSpPr>
          <p:spPr bwMode="auto">
            <a:xfrm>
              <a:off x="1030288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Rectangle 147"/>
            <p:cNvSpPr>
              <a:spLocks noChangeArrowheads="1"/>
            </p:cNvSpPr>
            <p:nvPr/>
          </p:nvSpPr>
          <p:spPr bwMode="auto">
            <a:xfrm>
              <a:off x="1204913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Rectangle 148"/>
            <p:cNvSpPr>
              <a:spLocks noChangeArrowheads="1"/>
            </p:cNvSpPr>
            <p:nvPr/>
          </p:nvSpPr>
          <p:spPr bwMode="auto">
            <a:xfrm>
              <a:off x="1379538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Rectangle 149"/>
            <p:cNvSpPr>
              <a:spLocks noChangeArrowheads="1"/>
            </p:cNvSpPr>
            <p:nvPr/>
          </p:nvSpPr>
          <p:spPr bwMode="auto">
            <a:xfrm>
              <a:off x="1552575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Rectangle 150"/>
            <p:cNvSpPr>
              <a:spLocks noChangeArrowheads="1"/>
            </p:cNvSpPr>
            <p:nvPr/>
          </p:nvSpPr>
          <p:spPr bwMode="auto">
            <a:xfrm>
              <a:off x="172720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Rectangle 151"/>
            <p:cNvSpPr>
              <a:spLocks noChangeArrowheads="1"/>
            </p:cNvSpPr>
            <p:nvPr/>
          </p:nvSpPr>
          <p:spPr bwMode="auto">
            <a:xfrm>
              <a:off x="190182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Rectangle 152"/>
            <p:cNvSpPr>
              <a:spLocks noChangeArrowheads="1"/>
            </p:cNvSpPr>
            <p:nvPr/>
          </p:nvSpPr>
          <p:spPr bwMode="auto">
            <a:xfrm>
              <a:off x="2074863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Rectangle 153"/>
            <p:cNvSpPr>
              <a:spLocks noChangeArrowheads="1"/>
            </p:cNvSpPr>
            <p:nvPr/>
          </p:nvSpPr>
          <p:spPr bwMode="auto">
            <a:xfrm>
              <a:off x="224948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Rectangle 154"/>
            <p:cNvSpPr>
              <a:spLocks noChangeArrowheads="1"/>
            </p:cNvSpPr>
            <p:nvPr/>
          </p:nvSpPr>
          <p:spPr bwMode="auto">
            <a:xfrm>
              <a:off x="2422525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Rectangle 155"/>
            <p:cNvSpPr>
              <a:spLocks noChangeArrowheads="1"/>
            </p:cNvSpPr>
            <p:nvPr/>
          </p:nvSpPr>
          <p:spPr bwMode="auto">
            <a:xfrm>
              <a:off x="2597150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Rectangle 156"/>
            <p:cNvSpPr>
              <a:spLocks noChangeArrowheads="1"/>
            </p:cNvSpPr>
            <p:nvPr/>
          </p:nvSpPr>
          <p:spPr bwMode="auto">
            <a:xfrm>
              <a:off x="2770188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Rectangle 157"/>
            <p:cNvSpPr>
              <a:spLocks noChangeArrowheads="1"/>
            </p:cNvSpPr>
            <p:nvPr/>
          </p:nvSpPr>
          <p:spPr bwMode="auto">
            <a:xfrm>
              <a:off x="2944813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Rectangle 158"/>
            <p:cNvSpPr>
              <a:spLocks noChangeArrowheads="1"/>
            </p:cNvSpPr>
            <p:nvPr/>
          </p:nvSpPr>
          <p:spPr bwMode="auto">
            <a:xfrm>
              <a:off x="3119438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Rectangle 159"/>
            <p:cNvSpPr>
              <a:spLocks noChangeArrowheads="1"/>
            </p:cNvSpPr>
            <p:nvPr/>
          </p:nvSpPr>
          <p:spPr bwMode="auto">
            <a:xfrm>
              <a:off x="3294063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Rectangle 160"/>
            <p:cNvSpPr>
              <a:spLocks noChangeArrowheads="1"/>
            </p:cNvSpPr>
            <p:nvPr/>
          </p:nvSpPr>
          <p:spPr bwMode="auto">
            <a:xfrm>
              <a:off x="3467100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Rectangle 161"/>
            <p:cNvSpPr>
              <a:spLocks noChangeArrowheads="1"/>
            </p:cNvSpPr>
            <p:nvPr/>
          </p:nvSpPr>
          <p:spPr bwMode="auto">
            <a:xfrm>
              <a:off x="3641725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Rectangle 24"/>
            <p:cNvSpPr>
              <a:spLocks noChangeArrowheads="1"/>
            </p:cNvSpPr>
            <p:nvPr/>
          </p:nvSpPr>
          <p:spPr bwMode="auto">
            <a:xfrm>
              <a:off x="3816350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Rectangle 25"/>
            <p:cNvSpPr>
              <a:spLocks noChangeArrowheads="1"/>
            </p:cNvSpPr>
            <p:nvPr/>
          </p:nvSpPr>
          <p:spPr bwMode="auto">
            <a:xfrm>
              <a:off x="3989388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Rectangle 26"/>
            <p:cNvSpPr>
              <a:spLocks noChangeArrowheads="1"/>
            </p:cNvSpPr>
            <p:nvPr/>
          </p:nvSpPr>
          <p:spPr bwMode="auto">
            <a:xfrm>
              <a:off x="4164013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Rectangle 27"/>
            <p:cNvSpPr>
              <a:spLocks noChangeArrowheads="1"/>
            </p:cNvSpPr>
            <p:nvPr/>
          </p:nvSpPr>
          <p:spPr bwMode="auto">
            <a:xfrm>
              <a:off x="4338638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Rectangle 28"/>
            <p:cNvSpPr>
              <a:spLocks noChangeArrowheads="1"/>
            </p:cNvSpPr>
            <p:nvPr/>
          </p:nvSpPr>
          <p:spPr bwMode="auto">
            <a:xfrm>
              <a:off x="4511675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Rectangle 29"/>
            <p:cNvSpPr>
              <a:spLocks noChangeArrowheads="1"/>
            </p:cNvSpPr>
            <p:nvPr/>
          </p:nvSpPr>
          <p:spPr bwMode="auto">
            <a:xfrm>
              <a:off x="468630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Rectangle 30"/>
            <p:cNvSpPr>
              <a:spLocks noChangeArrowheads="1"/>
            </p:cNvSpPr>
            <p:nvPr/>
          </p:nvSpPr>
          <p:spPr bwMode="auto">
            <a:xfrm>
              <a:off x="4860925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Rectangle 31"/>
            <p:cNvSpPr>
              <a:spLocks noChangeArrowheads="1"/>
            </p:cNvSpPr>
            <p:nvPr/>
          </p:nvSpPr>
          <p:spPr bwMode="auto">
            <a:xfrm>
              <a:off x="503555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Rectangle 32"/>
            <p:cNvSpPr>
              <a:spLocks noChangeArrowheads="1"/>
            </p:cNvSpPr>
            <p:nvPr/>
          </p:nvSpPr>
          <p:spPr bwMode="auto">
            <a:xfrm>
              <a:off x="5208588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Rectangle 33"/>
            <p:cNvSpPr>
              <a:spLocks noChangeArrowheads="1"/>
            </p:cNvSpPr>
            <p:nvPr/>
          </p:nvSpPr>
          <p:spPr bwMode="auto">
            <a:xfrm>
              <a:off x="538321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Rectangle 34"/>
            <p:cNvSpPr>
              <a:spLocks noChangeArrowheads="1"/>
            </p:cNvSpPr>
            <p:nvPr/>
          </p:nvSpPr>
          <p:spPr bwMode="auto">
            <a:xfrm>
              <a:off x="555783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Rectangle 35"/>
            <p:cNvSpPr>
              <a:spLocks noChangeArrowheads="1"/>
            </p:cNvSpPr>
            <p:nvPr/>
          </p:nvSpPr>
          <p:spPr bwMode="auto">
            <a:xfrm>
              <a:off x="573087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Rectangle 36"/>
            <p:cNvSpPr>
              <a:spLocks noChangeArrowheads="1"/>
            </p:cNvSpPr>
            <p:nvPr/>
          </p:nvSpPr>
          <p:spPr bwMode="auto">
            <a:xfrm>
              <a:off x="5903913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Rectangle 37"/>
            <p:cNvSpPr>
              <a:spLocks noChangeArrowheads="1"/>
            </p:cNvSpPr>
            <p:nvPr/>
          </p:nvSpPr>
          <p:spPr bwMode="auto">
            <a:xfrm>
              <a:off x="607853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Rectangle 38"/>
            <p:cNvSpPr>
              <a:spLocks noChangeArrowheads="1"/>
            </p:cNvSpPr>
            <p:nvPr/>
          </p:nvSpPr>
          <p:spPr bwMode="auto">
            <a:xfrm>
              <a:off x="625316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Rectangle 39"/>
            <p:cNvSpPr>
              <a:spLocks noChangeArrowheads="1"/>
            </p:cNvSpPr>
            <p:nvPr/>
          </p:nvSpPr>
          <p:spPr bwMode="auto">
            <a:xfrm>
              <a:off x="6426200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Rectangle 40"/>
            <p:cNvSpPr>
              <a:spLocks noChangeArrowheads="1"/>
            </p:cNvSpPr>
            <p:nvPr/>
          </p:nvSpPr>
          <p:spPr bwMode="auto">
            <a:xfrm>
              <a:off x="660082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Rectangle 41"/>
            <p:cNvSpPr>
              <a:spLocks noChangeArrowheads="1"/>
            </p:cNvSpPr>
            <p:nvPr/>
          </p:nvSpPr>
          <p:spPr bwMode="auto">
            <a:xfrm>
              <a:off x="6775450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Rectangle 42"/>
            <p:cNvSpPr>
              <a:spLocks noChangeArrowheads="1"/>
            </p:cNvSpPr>
            <p:nvPr/>
          </p:nvSpPr>
          <p:spPr bwMode="auto">
            <a:xfrm>
              <a:off x="695007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Rectangle 43"/>
            <p:cNvSpPr>
              <a:spLocks noChangeArrowheads="1"/>
            </p:cNvSpPr>
            <p:nvPr/>
          </p:nvSpPr>
          <p:spPr bwMode="auto">
            <a:xfrm>
              <a:off x="7123113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Rectangle 44"/>
            <p:cNvSpPr>
              <a:spLocks noChangeArrowheads="1"/>
            </p:cNvSpPr>
            <p:nvPr/>
          </p:nvSpPr>
          <p:spPr bwMode="auto">
            <a:xfrm>
              <a:off x="7297738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Rectangle 45"/>
            <p:cNvSpPr>
              <a:spLocks noChangeArrowheads="1"/>
            </p:cNvSpPr>
            <p:nvPr/>
          </p:nvSpPr>
          <p:spPr bwMode="auto">
            <a:xfrm>
              <a:off x="7472363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Rectangle 46"/>
            <p:cNvSpPr>
              <a:spLocks noChangeArrowheads="1"/>
            </p:cNvSpPr>
            <p:nvPr/>
          </p:nvSpPr>
          <p:spPr bwMode="auto">
            <a:xfrm>
              <a:off x="7645400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Rectangle 47"/>
            <p:cNvSpPr>
              <a:spLocks noChangeArrowheads="1"/>
            </p:cNvSpPr>
            <p:nvPr/>
          </p:nvSpPr>
          <p:spPr bwMode="auto">
            <a:xfrm>
              <a:off x="7820025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Rectangle 48"/>
            <p:cNvSpPr>
              <a:spLocks noChangeArrowheads="1"/>
            </p:cNvSpPr>
            <p:nvPr/>
          </p:nvSpPr>
          <p:spPr bwMode="auto">
            <a:xfrm>
              <a:off x="799465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Rectangle 49"/>
            <p:cNvSpPr>
              <a:spLocks noChangeArrowheads="1"/>
            </p:cNvSpPr>
            <p:nvPr/>
          </p:nvSpPr>
          <p:spPr bwMode="auto">
            <a:xfrm>
              <a:off x="816927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Rectangle 50"/>
            <p:cNvSpPr>
              <a:spLocks noChangeArrowheads="1"/>
            </p:cNvSpPr>
            <p:nvPr/>
          </p:nvSpPr>
          <p:spPr bwMode="auto">
            <a:xfrm>
              <a:off x="834231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Rectangle 51"/>
            <p:cNvSpPr>
              <a:spLocks noChangeArrowheads="1"/>
            </p:cNvSpPr>
            <p:nvPr/>
          </p:nvSpPr>
          <p:spPr bwMode="auto">
            <a:xfrm>
              <a:off x="851693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Rectangle 52"/>
            <p:cNvSpPr>
              <a:spLocks noChangeArrowheads="1"/>
            </p:cNvSpPr>
            <p:nvPr/>
          </p:nvSpPr>
          <p:spPr bwMode="auto">
            <a:xfrm>
              <a:off x="869156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Rectangle 53"/>
            <p:cNvSpPr>
              <a:spLocks noChangeArrowheads="1"/>
            </p:cNvSpPr>
            <p:nvPr/>
          </p:nvSpPr>
          <p:spPr bwMode="auto">
            <a:xfrm>
              <a:off x="8864600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Rectangle 54"/>
            <p:cNvSpPr>
              <a:spLocks noChangeArrowheads="1"/>
            </p:cNvSpPr>
            <p:nvPr/>
          </p:nvSpPr>
          <p:spPr bwMode="auto">
            <a:xfrm>
              <a:off x="903922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Rectangle 55"/>
            <p:cNvSpPr>
              <a:spLocks noChangeArrowheads="1"/>
            </p:cNvSpPr>
            <p:nvPr/>
          </p:nvSpPr>
          <p:spPr bwMode="auto">
            <a:xfrm>
              <a:off x="921385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Rectangle 56"/>
            <p:cNvSpPr>
              <a:spLocks noChangeArrowheads="1"/>
            </p:cNvSpPr>
            <p:nvPr/>
          </p:nvSpPr>
          <p:spPr bwMode="auto">
            <a:xfrm>
              <a:off x="9386888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Rectangle 57"/>
            <p:cNvSpPr>
              <a:spLocks noChangeArrowheads="1"/>
            </p:cNvSpPr>
            <p:nvPr/>
          </p:nvSpPr>
          <p:spPr bwMode="auto">
            <a:xfrm>
              <a:off x="956151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Rectangle 58"/>
            <p:cNvSpPr>
              <a:spLocks noChangeArrowheads="1"/>
            </p:cNvSpPr>
            <p:nvPr/>
          </p:nvSpPr>
          <p:spPr bwMode="auto">
            <a:xfrm>
              <a:off x="973613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Rectangle 59"/>
            <p:cNvSpPr>
              <a:spLocks noChangeArrowheads="1"/>
            </p:cNvSpPr>
            <p:nvPr/>
          </p:nvSpPr>
          <p:spPr bwMode="auto">
            <a:xfrm>
              <a:off x="991076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Rectangle 60"/>
            <p:cNvSpPr>
              <a:spLocks noChangeArrowheads="1"/>
            </p:cNvSpPr>
            <p:nvPr/>
          </p:nvSpPr>
          <p:spPr bwMode="auto">
            <a:xfrm>
              <a:off x="10083800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Rectangle 61"/>
            <p:cNvSpPr>
              <a:spLocks noChangeArrowheads="1"/>
            </p:cNvSpPr>
            <p:nvPr/>
          </p:nvSpPr>
          <p:spPr bwMode="auto">
            <a:xfrm>
              <a:off x="1025842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Rectangle 62"/>
            <p:cNvSpPr>
              <a:spLocks noChangeArrowheads="1"/>
            </p:cNvSpPr>
            <p:nvPr/>
          </p:nvSpPr>
          <p:spPr bwMode="auto">
            <a:xfrm>
              <a:off x="687388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Rectangle 63"/>
            <p:cNvSpPr>
              <a:spLocks noChangeArrowheads="1"/>
            </p:cNvSpPr>
            <p:nvPr/>
          </p:nvSpPr>
          <p:spPr bwMode="auto">
            <a:xfrm>
              <a:off x="862013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Rectangle 64"/>
            <p:cNvSpPr>
              <a:spLocks noChangeArrowheads="1"/>
            </p:cNvSpPr>
            <p:nvPr/>
          </p:nvSpPr>
          <p:spPr bwMode="auto">
            <a:xfrm>
              <a:off x="103663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Rectangle 65"/>
            <p:cNvSpPr>
              <a:spLocks noChangeArrowheads="1"/>
            </p:cNvSpPr>
            <p:nvPr/>
          </p:nvSpPr>
          <p:spPr bwMode="auto">
            <a:xfrm>
              <a:off x="120967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Rectangle 66"/>
            <p:cNvSpPr>
              <a:spLocks noChangeArrowheads="1"/>
            </p:cNvSpPr>
            <p:nvPr/>
          </p:nvSpPr>
          <p:spPr bwMode="auto">
            <a:xfrm>
              <a:off x="138430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Rectangle 67"/>
            <p:cNvSpPr>
              <a:spLocks noChangeArrowheads="1"/>
            </p:cNvSpPr>
            <p:nvPr/>
          </p:nvSpPr>
          <p:spPr bwMode="auto">
            <a:xfrm>
              <a:off x="1558925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Rectangle 68"/>
            <p:cNvSpPr>
              <a:spLocks noChangeArrowheads="1"/>
            </p:cNvSpPr>
            <p:nvPr/>
          </p:nvSpPr>
          <p:spPr bwMode="auto">
            <a:xfrm>
              <a:off x="173355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Rectangle 69"/>
            <p:cNvSpPr>
              <a:spLocks noChangeArrowheads="1"/>
            </p:cNvSpPr>
            <p:nvPr/>
          </p:nvSpPr>
          <p:spPr bwMode="auto">
            <a:xfrm>
              <a:off x="190658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Rectangle 70"/>
            <p:cNvSpPr>
              <a:spLocks noChangeArrowheads="1"/>
            </p:cNvSpPr>
            <p:nvPr/>
          </p:nvSpPr>
          <p:spPr bwMode="auto">
            <a:xfrm>
              <a:off x="2081213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Rectangle 71"/>
            <p:cNvSpPr>
              <a:spLocks noChangeArrowheads="1"/>
            </p:cNvSpPr>
            <p:nvPr/>
          </p:nvSpPr>
          <p:spPr bwMode="auto">
            <a:xfrm>
              <a:off x="2255838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Rectangle 72"/>
            <p:cNvSpPr>
              <a:spLocks noChangeArrowheads="1"/>
            </p:cNvSpPr>
            <p:nvPr/>
          </p:nvSpPr>
          <p:spPr bwMode="auto">
            <a:xfrm>
              <a:off x="242887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Rectangle 74"/>
            <p:cNvSpPr>
              <a:spLocks noChangeArrowheads="1"/>
            </p:cNvSpPr>
            <p:nvPr/>
          </p:nvSpPr>
          <p:spPr bwMode="auto">
            <a:xfrm>
              <a:off x="2778125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Rectangle 75"/>
            <p:cNvSpPr>
              <a:spLocks noChangeArrowheads="1"/>
            </p:cNvSpPr>
            <p:nvPr/>
          </p:nvSpPr>
          <p:spPr bwMode="auto">
            <a:xfrm>
              <a:off x="295275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Rectangle 76"/>
            <p:cNvSpPr>
              <a:spLocks noChangeArrowheads="1"/>
            </p:cNvSpPr>
            <p:nvPr/>
          </p:nvSpPr>
          <p:spPr bwMode="auto">
            <a:xfrm>
              <a:off x="312578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Rectangle 77"/>
            <p:cNvSpPr>
              <a:spLocks noChangeArrowheads="1"/>
            </p:cNvSpPr>
            <p:nvPr/>
          </p:nvSpPr>
          <p:spPr bwMode="auto">
            <a:xfrm>
              <a:off x="3300413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Rectangle 78"/>
            <p:cNvSpPr>
              <a:spLocks noChangeArrowheads="1"/>
            </p:cNvSpPr>
            <p:nvPr/>
          </p:nvSpPr>
          <p:spPr bwMode="auto">
            <a:xfrm>
              <a:off x="347503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Rectangle 79"/>
            <p:cNvSpPr>
              <a:spLocks noChangeArrowheads="1"/>
            </p:cNvSpPr>
            <p:nvPr/>
          </p:nvSpPr>
          <p:spPr bwMode="auto">
            <a:xfrm>
              <a:off x="364807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Rectangle 80"/>
            <p:cNvSpPr>
              <a:spLocks noChangeArrowheads="1"/>
            </p:cNvSpPr>
            <p:nvPr/>
          </p:nvSpPr>
          <p:spPr bwMode="auto">
            <a:xfrm>
              <a:off x="382270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Rectangle 81"/>
            <p:cNvSpPr>
              <a:spLocks noChangeArrowheads="1"/>
            </p:cNvSpPr>
            <p:nvPr/>
          </p:nvSpPr>
          <p:spPr bwMode="auto">
            <a:xfrm>
              <a:off x="3997325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Rectangle 82"/>
            <p:cNvSpPr>
              <a:spLocks noChangeArrowheads="1"/>
            </p:cNvSpPr>
            <p:nvPr/>
          </p:nvSpPr>
          <p:spPr bwMode="auto">
            <a:xfrm>
              <a:off x="4170363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Rectangle 83"/>
            <p:cNvSpPr>
              <a:spLocks noChangeArrowheads="1"/>
            </p:cNvSpPr>
            <p:nvPr/>
          </p:nvSpPr>
          <p:spPr bwMode="auto">
            <a:xfrm>
              <a:off x="434498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Rectangle 84"/>
            <p:cNvSpPr>
              <a:spLocks noChangeArrowheads="1"/>
            </p:cNvSpPr>
            <p:nvPr/>
          </p:nvSpPr>
          <p:spPr bwMode="auto">
            <a:xfrm>
              <a:off x="4519613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Rectangle 85"/>
            <p:cNvSpPr>
              <a:spLocks noChangeArrowheads="1"/>
            </p:cNvSpPr>
            <p:nvPr/>
          </p:nvSpPr>
          <p:spPr bwMode="auto">
            <a:xfrm>
              <a:off x="469423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Rectangle 86"/>
            <p:cNvSpPr>
              <a:spLocks noChangeArrowheads="1"/>
            </p:cNvSpPr>
            <p:nvPr/>
          </p:nvSpPr>
          <p:spPr bwMode="auto">
            <a:xfrm>
              <a:off x="486727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Rectangle 87"/>
            <p:cNvSpPr>
              <a:spLocks noChangeArrowheads="1"/>
            </p:cNvSpPr>
            <p:nvPr/>
          </p:nvSpPr>
          <p:spPr bwMode="auto">
            <a:xfrm>
              <a:off x="504190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Rectangle 88"/>
            <p:cNvSpPr>
              <a:spLocks noChangeArrowheads="1"/>
            </p:cNvSpPr>
            <p:nvPr/>
          </p:nvSpPr>
          <p:spPr bwMode="auto">
            <a:xfrm>
              <a:off x="5216525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Rectangle 89"/>
            <p:cNvSpPr>
              <a:spLocks noChangeArrowheads="1"/>
            </p:cNvSpPr>
            <p:nvPr/>
          </p:nvSpPr>
          <p:spPr bwMode="auto">
            <a:xfrm>
              <a:off x="5389563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Rectangle 90"/>
            <p:cNvSpPr>
              <a:spLocks noChangeArrowheads="1"/>
            </p:cNvSpPr>
            <p:nvPr/>
          </p:nvSpPr>
          <p:spPr bwMode="auto">
            <a:xfrm>
              <a:off x="5564188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Rectangle 91"/>
            <p:cNvSpPr>
              <a:spLocks noChangeArrowheads="1"/>
            </p:cNvSpPr>
            <p:nvPr/>
          </p:nvSpPr>
          <p:spPr bwMode="auto">
            <a:xfrm>
              <a:off x="5737225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Rectangle 92"/>
            <p:cNvSpPr>
              <a:spLocks noChangeArrowheads="1"/>
            </p:cNvSpPr>
            <p:nvPr/>
          </p:nvSpPr>
          <p:spPr bwMode="auto">
            <a:xfrm>
              <a:off x="5911850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Rectangle 93"/>
            <p:cNvSpPr>
              <a:spLocks noChangeArrowheads="1"/>
            </p:cNvSpPr>
            <p:nvPr/>
          </p:nvSpPr>
          <p:spPr bwMode="auto">
            <a:xfrm>
              <a:off x="608488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Rectangle 94"/>
            <p:cNvSpPr>
              <a:spLocks noChangeArrowheads="1"/>
            </p:cNvSpPr>
            <p:nvPr/>
          </p:nvSpPr>
          <p:spPr bwMode="auto">
            <a:xfrm>
              <a:off x="6259513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Rectangle 95"/>
            <p:cNvSpPr>
              <a:spLocks noChangeArrowheads="1"/>
            </p:cNvSpPr>
            <p:nvPr/>
          </p:nvSpPr>
          <p:spPr bwMode="auto">
            <a:xfrm>
              <a:off x="643255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Rectangle 96"/>
            <p:cNvSpPr>
              <a:spLocks noChangeArrowheads="1"/>
            </p:cNvSpPr>
            <p:nvPr/>
          </p:nvSpPr>
          <p:spPr bwMode="auto">
            <a:xfrm>
              <a:off x="660717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Rectangle 97"/>
            <p:cNvSpPr>
              <a:spLocks noChangeArrowheads="1"/>
            </p:cNvSpPr>
            <p:nvPr/>
          </p:nvSpPr>
          <p:spPr bwMode="auto">
            <a:xfrm>
              <a:off x="678180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Rectangle 98"/>
            <p:cNvSpPr>
              <a:spLocks noChangeArrowheads="1"/>
            </p:cNvSpPr>
            <p:nvPr/>
          </p:nvSpPr>
          <p:spPr bwMode="auto">
            <a:xfrm>
              <a:off x="695483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Rectangle 99"/>
            <p:cNvSpPr>
              <a:spLocks noChangeArrowheads="1"/>
            </p:cNvSpPr>
            <p:nvPr/>
          </p:nvSpPr>
          <p:spPr bwMode="auto">
            <a:xfrm>
              <a:off x="7129463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Rectangle 100"/>
            <p:cNvSpPr>
              <a:spLocks noChangeArrowheads="1"/>
            </p:cNvSpPr>
            <p:nvPr/>
          </p:nvSpPr>
          <p:spPr bwMode="auto">
            <a:xfrm>
              <a:off x="7304088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Rectangle 101"/>
            <p:cNvSpPr>
              <a:spLocks noChangeArrowheads="1"/>
            </p:cNvSpPr>
            <p:nvPr/>
          </p:nvSpPr>
          <p:spPr bwMode="auto">
            <a:xfrm>
              <a:off x="747712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Rectangle 102"/>
            <p:cNvSpPr>
              <a:spLocks noChangeArrowheads="1"/>
            </p:cNvSpPr>
            <p:nvPr/>
          </p:nvSpPr>
          <p:spPr bwMode="auto">
            <a:xfrm>
              <a:off x="7651750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Rectangle 103"/>
            <p:cNvSpPr>
              <a:spLocks noChangeArrowheads="1"/>
            </p:cNvSpPr>
            <p:nvPr/>
          </p:nvSpPr>
          <p:spPr bwMode="auto">
            <a:xfrm>
              <a:off x="782637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Rectangle 104"/>
            <p:cNvSpPr>
              <a:spLocks noChangeArrowheads="1"/>
            </p:cNvSpPr>
            <p:nvPr/>
          </p:nvSpPr>
          <p:spPr bwMode="auto">
            <a:xfrm>
              <a:off x="7999413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Rectangle 105"/>
            <p:cNvSpPr>
              <a:spLocks noChangeArrowheads="1"/>
            </p:cNvSpPr>
            <p:nvPr/>
          </p:nvSpPr>
          <p:spPr bwMode="auto">
            <a:xfrm>
              <a:off x="817403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Rectangle 106"/>
            <p:cNvSpPr>
              <a:spLocks noChangeArrowheads="1"/>
            </p:cNvSpPr>
            <p:nvPr/>
          </p:nvSpPr>
          <p:spPr bwMode="auto">
            <a:xfrm>
              <a:off x="8348663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Rectangle 107"/>
            <p:cNvSpPr>
              <a:spLocks noChangeArrowheads="1"/>
            </p:cNvSpPr>
            <p:nvPr/>
          </p:nvSpPr>
          <p:spPr bwMode="auto">
            <a:xfrm>
              <a:off x="852328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Rectangle 108"/>
            <p:cNvSpPr>
              <a:spLocks noChangeArrowheads="1"/>
            </p:cNvSpPr>
            <p:nvPr/>
          </p:nvSpPr>
          <p:spPr bwMode="auto">
            <a:xfrm>
              <a:off x="869632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Rectangle 109"/>
            <p:cNvSpPr>
              <a:spLocks noChangeArrowheads="1"/>
            </p:cNvSpPr>
            <p:nvPr/>
          </p:nvSpPr>
          <p:spPr bwMode="auto">
            <a:xfrm>
              <a:off x="887095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Rectangle 110"/>
            <p:cNvSpPr>
              <a:spLocks noChangeArrowheads="1"/>
            </p:cNvSpPr>
            <p:nvPr/>
          </p:nvSpPr>
          <p:spPr bwMode="auto">
            <a:xfrm>
              <a:off x="904557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Rectangle 111"/>
            <p:cNvSpPr>
              <a:spLocks noChangeArrowheads="1"/>
            </p:cNvSpPr>
            <p:nvPr/>
          </p:nvSpPr>
          <p:spPr bwMode="auto">
            <a:xfrm>
              <a:off x="9218613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Rectangle 112"/>
            <p:cNvSpPr>
              <a:spLocks noChangeArrowheads="1"/>
            </p:cNvSpPr>
            <p:nvPr/>
          </p:nvSpPr>
          <p:spPr bwMode="auto">
            <a:xfrm>
              <a:off x="9393238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Rectangle 113"/>
            <p:cNvSpPr>
              <a:spLocks noChangeArrowheads="1"/>
            </p:cNvSpPr>
            <p:nvPr/>
          </p:nvSpPr>
          <p:spPr bwMode="auto">
            <a:xfrm>
              <a:off x="9567863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Rectangle 114"/>
            <p:cNvSpPr>
              <a:spLocks noChangeArrowheads="1"/>
            </p:cNvSpPr>
            <p:nvPr/>
          </p:nvSpPr>
          <p:spPr bwMode="auto">
            <a:xfrm>
              <a:off x="974090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Rectangle 115"/>
            <p:cNvSpPr>
              <a:spLocks noChangeArrowheads="1"/>
            </p:cNvSpPr>
            <p:nvPr/>
          </p:nvSpPr>
          <p:spPr bwMode="auto">
            <a:xfrm>
              <a:off x="991552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Rectangle 116"/>
            <p:cNvSpPr>
              <a:spLocks noChangeArrowheads="1"/>
            </p:cNvSpPr>
            <p:nvPr/>
          </p:nvSpPr>
          <p:spPr bwMode="auto">
            <a:xfrm>
              <a:off x="1009015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Rectangle 117"/>
            <p:cNvSpPr>
              <a:spLocks noChangeArrowheads="1"/>
            </p:cNvSpPr>
            <p:nvPr/>
          </p:nvSpPr>
          <p:spPr bwMode="auto">
            <a:xfrm>
              <a:off x="1026477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Rectangle 75"/>
            <p:cNvSpPr>
              <a:spLocks noChangeArrowheads="1"/>
            </p:cNvSpPr>
            <p:nvPr/>
          </p:nvSpPr>
          <p:spPr bwMode="auto">
            <a:xfrm>
              <a:off x="2606075" y="4030216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Do we trust the manufacturer?</a:t>
            </a:r>
          </a:p>
        </p:txBody>
      </p:sp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928688" y="1501775"/>
            <a:ext cx="3429000" cy="3071813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857250" y="1000125"/>
            <a:ext cx="1943100" cy="4302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200"/>
              <a:t>Quantis RNG</a:t>
            </a:r>
          </a:p>
        </p:txBody>
      </p:sp>
      <p:sp>
        <p:nvSpPr>
          <p:cNvPr id="4101" name="TextBox 5"/>
          <p:cNvSpPr txBox="1">
            <a:spLocks noChangeArrowheads="1"/>
          </p:cNvSpPr>
          <p:nvPr/>
        </p:nvSpPr>
        <p:spPr bwMode="auto">
          <a:xfrm>
            <a:off x="1489075" y="1760538"/>
            <a:ext cx="512763" cy="6461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</a:t>
            </a:r>
          </a:p>
        </p:txBody>
      </p:sp>
      <p:cxnSp>
        <p:nvCxnSpPr>
          <p:cNvPr id="4102" name="Straight Arrow Connector 7"/>
          <p:cNvCxnSpPr>
            <a:cxnSpLocks noChangeShapeType="1"/>
          </p:cNvCxnSpPr>
          <p:nvPr/>
        </p:nvCxnSpPr>
        <p:spPr bwMode="auto">
          <a:xfrm>
            <a:off x="1928813" y="2000250"/>
            <a:ext cx="785812" cy="1588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4103" name="Rectangle 8"/>
          <p:cNvSpPr>
            <a:spLocks noChangeArrowheads="1"/>
          </p:cNvSpPr>
          <p:nvPr/>
        </p:nvSpPr>
        <p:spPr bwMode="auto">
          <a:xfrm>
            <a:off x="2714625" y="1822450"/>
            <a:ext cx="357188" cy="357188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4104" name="Straight Connector 11"/>
          <p:cNvCxnSpPr>
            <a:cxnSpLocks noChangeShapeType="1"/>
          </p:cNvCxnSpPr>
          <p:nvPr/>
        </p:nvCxnSpPr>
        <p:spPr bwMode="auto">
          <a:xfrm rot="16200000" flipH="1">
            <a:off x="2710656" y="1813720"/>
            <a:ext cx="365125" cy="366712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05" name="Straight Connector 13"/>
          <p:cNvCxnSpPr>
            <a:cxnSpLocks noChangeShapeType="1"/>
            <a:stCxn id="4103" idx="1"/>
          </p:cNvCxnSpPr>
          <p:nvPr/>
        </p:nvCxnSpPr>
        <p:spPr bwMode="auto">
          <a:xfrm rot="10800000" flipH="1">
            <a:off x="2714625" y="2000250"/>
            <a:ext cx="785813" cy="1588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106" name="Straight Connector 14"/>
          <p:cNvCxnSpPr>
            <a:cxnSpLocks noChangeShapeType="1"/>
          </p:cNvCxnSpPr>
          <p:nvPr/>
        </p:nvCxnSpPr>
        <p:spPr bwMode="auto">
          <a:xfrm rot="5400000">
            <a:off x="2603500" y="2286000"/>
            <a:ext cx="571500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9" name="Chord 18"/>
          <p:cNvSpPr/>
          <p:nvPr/>
        </p:nvSpPr>
        <p:spPr bwMode="auto">
          <a:xfrm flipH="1">
            <a:off x="3330575" y="1827213"/>
            <a:ext cx="357188" cy="357187"/>
          </a:xfrm>
          <a:prstGeom prst="chord">
            <a:avLst>
              <a:gd name="adj1" fmla="val 5357899"/>
              <a:gd name="adj2" fmla="val 16241723"/>
            </a:avLst>
          </a:prstGeom>
          <a:solidFill>
            <a:srgbClr val="00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" name="Chord 19"/>
          <p:cNvSpPr/>
          <p:nvPr/>
        </p:nvSpPr>
        <p:spPr bwMode="auto">
          <a:xfrm rot="5400000" flipH="1">
            <a:off x="2709863" y="2403475"/>
            <a:ext cx="357188" cy="357187"/>
          </a:xfrm>
          <a:prstGeom prst="chord">
            <a:avLst>
              <a:gd name="adj1" fmla="val 5357899"/>
              <a:gd name="adj2" fmla="val 16241723"/>
            </a:avLst>
          </a:prstGeom>
          <a:solidFill>
            <a:srgbClr val="00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cxnSp>
        <p:nvCxnSpPr>
          <p:cNvPr id="4109" name="Straight Connector 21"/>
          <p:cNvCxnSpPr>
            <a:cxnSpLocks noChangeShapeType="1"/>
          </p:cNvCxnSpPr>
          <p:nvPr/>
        </p:nvCxnSpPr>
        <p:spPr bwMode="auto">
          <a:xfrm>
            <a:off x="3643313" y="2000250"/>
            <a:ext cx="285750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10" name="Straight Connector 23"/>
          <p:cNvCxnSpPr>
            <a:cxnSpLocks noChangeShapeType="1"/>
          </p:cNvCxnSpPr>
          <p:nvPr/>
        </p:nvCxnSpPr>
        <p:spPr bwMode="auto">
          <a:xfrm rot="5400000">
            <a:off x="3393281" y="2536032"/>
            <a:ext cx="107156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11" name="Straight Connector 26"/>
          <p:cNvCxnSpPr>
            <a:cxnSpLocks noChangeShapeType="1"/>
          </p:cNvCxnSpPr>
          <p:nvPr/>
        </p:nvCxnSpPr>
        <p:spPr bwMode="auto">
          <a:xfrm rot="5400000">
            <a:off x="2668587" y="2857501"/>
            <a:ext cx="428625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4112" name="Rectangle 30"/>
          <p:cNvSpPr>
            <a:spLocks noChangeArrowheads="1"/>
          </p:cNvSpPr>
          <p:nvPr/>
        </p:nvSpPr>
        <p:spPr bwMode="auto">
          <a:xfrm>
            <a:off x="2643188" y="2928938"/>
            <a:ext cx="1500187" cy="428625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lnSpc>
                <a:spcPct val="80000"/>
              </a:lnSpc>
            </a:pPr>
            <a:r>
              <a:rPr lang="en-US" sz="1600"/>
              <a:t>Clicks</a:t>
            </a:r>
          </a:p>
          <a:p>
            <a:pPr>
              <a:lnSpc>
                <a:spcPct val="80000"/>
              </a:lnSpc>
            </a:pPr>
            <a:r>
              <a:rPr lang="en-US" sz="1600"/>
              <a:t>processed</a:t>
            </a:r>
          </a:p>
        </p:txBody>
      </p:sp>
      <p:cxnSp>
        <p:nvCxnSpPr>
          <p:cNvPr id="4113" name="Straight Connector 32"/>
          <p:cNvCxnSpPr>
            <a:cxnSpLocks noChangeShapeType="1"/>
          </p:cNvCxnSpPr>
          <p:nvPr/>
        </p:nvCxnSpPr>
        <p:spPr bwMode="auto">
          <a:xfrm rot="5400000">
            <a:off x="3214688" y="3500438"/>
            <a:ext cx="285750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14" name="Straight Connector 34"/>
          <p:cNvCxnSpPr>
            <a:cxnSpLocks noChangeShapeType="1"/>
          </p:cNvCxnSpPr>
          <p:nvPr/>
        </p:nvCxnSpPr>
        <p:spPr bwMode="auto">
          <a:xfrm rot="10800000">
            <a:off x="2786063" y="3643313"/>
            <a:ext cx="571500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15" name="Straight Connector 37"/>
          <p:cNvCxnSpPr>
            <a:cxnSpLocks noChangeShapeType="1"/>
          </p:cNvCxnSpPr>
          <p:nvPr/>
        </p:nvCxnSpPr>
        <p:spPr bwMode="auto">
          <a:xfrm rot="5400000" flipH="1" flipV="1">
            <a:off x="2143125" y="4286251"/>
            <a:ext cx="1285875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 type="arrow" w="lg" len="lg"/>
            <a:tailEnd type="none" w="lg" len="lg"/>
          </a:ln>
        </p:spPr>
      </p:cxnSp>
      <p:sp>
        <p:nvSpPr>
          <p:cNvPr id="4116" name="Rectangle 40"/>
          <p:cNvSpPr>
            <a:spLocks noChangeArrowheads="1"/>
          </p:cNvSpPr>
          <p:nvPr/>
        </p:nvSpPr>
        <p:spPr bwMode="auto">
          <a:xfrm>
            <a:off x="3429000" y="3571875"/>
            <a:ext cx="1000125" cy="4286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l">
              <a:lnSpc>
                <a:spcPct val="80000"/>
              </a:lnSpc>
            </a:pPr>
            <a:r>
              <a:rPr lang="en-US" sz="1600"/>
              <a:t>Random</a:t>
            </a:r>
          </a:p>
          <a:p>
            <a:pPr algn="l">
              <a:lnSpc>
                <a:spcPct val="80000"/>
              </a:lnSpc>
            </a:pPr>
            <a:r>
              <a:rPr lang="en-US" sz="1600"/>
              <a:t>stream</a:t>
            </a:r>
          </a:p>
        </p:txBody>
      </p:sp>
      <p:grpSp>
        <p:nvGrpSpPr>
          <p:cNvPr id="2" name="Group 80"/>
          <p:cNvGrpSpPr>
            <a:grpSpLocks/>
          </p:cNvGrpSpPr>
          <p:nvPr/>
        </p:nvGrpSpPr>
        <p:grpSpPr bwMode="auto">
          <a:xfrm>
            <a:off x="5786438" y="1000125"/>
            <a:ext cx="4252912" cy="3929063"/>
            <a:chOff x="5786443" y="1000105"/>
            <a:chExt cx="4253135" cy="3929090"/>
          </a:xfrm>
        </p:grpSpPr>
        <p:sp>
          <p:nvSpPr>
            <p:cNvPr id="4119" name="Rectangle 41"/>
            <p:cNvSpPr>
              <a:spLocks noChangeArrowheads="1"/>
            </p:cNvSpPr>
            <p:nvPr/>
          </p:nvSpPr>
          <p:spPr bwMode="auto">
            <a:xfrm>
              <a:off x="5857880" y="1502430"/>
              <a:ext cx="3429024" cy="3071834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4120" name="TextBox 42"/>
            <p:cNvSpPr txBox="1">
              <a:spLocks noChangeArrowheads="1"/>
            </p:cNvSpPr>
            <p:nvPr/>
          </p:nvSpPr>
          <p:spPr bwMode="auto">
            <a:xfrm>
              <a:off x="5786443" y="1000105"/>
              <a:ext cx="4253135" cy="43089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200"/>
                <a:t>Quantis RNG, </a:t>
              </a:r>
              <a:r>
                <a:rPr lang="en-US" sz="2200">
                  <a:solidFill>
                    <a:srgbClr val="FF00FF"/>
                  </a:solidFill>
                </a:rPr>
                <a:t>Trojan-horsed :)</a:t>
              </a:r>
            </a:p>
          </p:txBody>
        </p:sp>
        <p:sp>
          <p:nvSpPr>
            <p:cNvPr id="4121" name="TextBox 43"/>
            <p:cNvSpPr txBox="1">
              <a:spLocks noChangeArrowheads="1"/>
            </p:cNvSpPr>
            <p:nvPr/>
          </p:nvSpPr>
          <p:spPr bwMode="auto">
            <a:xfrm>
              <a:off x="6418427" y="1759796"/>
              <a:ext cx="513282" cy="64633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60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*</a:t>
              </a:r>
            </a:p>
          </p:txBody>
        </p:sp>
        <p:cxnSp>
          <p:nvCxnSpPr>
            <p:cNvPr id="4122" name="Straight Arrow Connector 44"/>
            <p:cNvCxnSpPr>
              <a:cxnSpLocks noChangeShapeType="1"/>
            </p:cNvCxnSpPr>
            <p:nvPr/>
          </p:nvCxnSpPr>
          <p:spPr bwMode="auto">
            <a:xfrm>
              <a:off x="6858012" y="2000237"/>
              <a:ext cx="785818" cy="1588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4123" name="Rectangle 45"/>
            <p:cNvSpPr>
              <a:spLocks noChangeArrowheads="1"/>
            </p:cNvSpPr>
            <p:nvPr/>
          </p:nvSpPr>
          <p:spPr bwMode="auto">
            <a:xfrm>
              <a:off x="7643830" y="1822525"/>
              <a:ext cx="357190" cy="35719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cxnSp>
          <p:nvCxnSpPr>
            <p:cNvPr id="4124" name="Straight Connector 46"/>
            <p:cNvCxnSpPr>
              <a:cxnSpLocks noChangeShapeType="1"/>
            </p:cNvCxnSpPr>
            <p:nvPr/>
          </p:nvCxnSpPr>
          <p:spPr bwMode="auto">
            <a:xfrm rot="16200000" flipH="1">
              <a:off x="7639357" y="1813727"/>
              <a:ext cx="365760" cy="36576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25" name="Straight Connector 47"/>
            <p:cNvCxnSpPr>
              <a:cxnSpLocks noChangeShapeType="1"/>
              <a:stCxn id="4123" idx="1"/>
            </p:cNvCxnSpPr>
            <p:nvPr/>
          </p:nvCxnSpPr>
          <p:spPr bwMode="auto">
            <a:xfrm rot="10800000" flipH="1">
              <a:off x="7643830" y="2000238"/>
              <a:ext cx="785818" cy="883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4126" name="Straight Connector 48"/>
            <p:cNvCxnSpPr>
              <a:cxnSpLocks noChangeShapeType="1"/>
            </p:cNvCxnSpPr>
            <p:nvPr/>
          </p:nvCxnSpPr>
          <p:spPr bwMode="auto">
            <a:xfrm rot="5400000">
              <a:off x="7533119" y="2285989"/>
              <a:ext cx="571504" cy="0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</p:cxnSp>
        <p:sp>
          <p:nvSpPr>
            <p:cNvPr id="50" name="Chord 49"/>
            <p:cNvSpPr/>
            <p:nvPr/>
          </p:nvSpPr>
          <p:spPr bwMode="auto">
            <a:xfrm flipH="1">
              <a:off x="8259898" y="1827199"/>
              <a:ext cx="357206" cy="357189"/>
            </a:xfrm>
            <a:prstGeom prst="chord">
              <a:avLst>
                <a:gd name="adj1" fmla="val 5357899"/>
                <a:gd name="adj2" fmla="val 16241723"/>
              </a:avLst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51" name="Chord 50"/>
            <p:cNvSpPr/>
            <p:nvPr/>
          </p:nvSpPr>
          <p:spPr bwMode="auto">
            <a:xfrm rot="5400000" flipH="1">
              <a:off x="7639954" y="2402662"/>
              <a:ext cx="357190" cy="358794"/>
            </a:xfrm>
            <a:prstGeom prst="chord">
              <a:avLst>
                <a:gd name="adj1" fmla="val 5357899"/>
                <a:gd name="adj2" fmla="val 16241723"/>
              </a:avLst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cxnSp>
          <p:nvCxnSpPr>
            <p:cNvPr id="4129" name="Straight Connector 51"/>
            <p:cNvCxnSpPr>
              <a:cxnSpLocks noChangeShapeType="1"/>
            </p:cNvCxnSpPr>
            <p:nvPr/>
          </p:nvCxnSpPr>
          <p:spPr bwMode="auto">
            <a:xfrm>
              <a:off x="8572524" y="2000237"/>
              <a:ext cx="285752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30" name="Straight Connector 52"/>
            <p:cNvCxnSpPr>
              <a:cxnSpLocks noChangeShapeType="1"/>
            </p:cNvCxnSpPr>
            <p:nvPr/>
          </p:nvCxnSpPr>
          <p:spPr bwMode="auto">
            <a:xfrm rot="5400000">
              <a:off x="8322491" y="2536022"/>
              <a:ext cx="1071570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31" name="Straight Connector 53"/>
            <p:cNvCxnSpPr>
              <a:cxnSpLocks noChangeShapeType="1"/>
            </p:cNvCxnSpPr>
            <p:nvPr/>
          </p:nvCxnSpPr>
          <p:spPr bwMode="auto">
            <a:xfrm rot="5400000">
              <a:off x="7598519" y="2857493"/>
              <a:ext cx="42862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4132" name="Rectangle 54"/>
            <p:cNvSpPr>
              <a:spLocks noChangeArrowheads="1"/>
            </p:cNvSpPr>
            <p:nvPr/>
          </p:nvSpPr>
          <p:spPr bwMode="auto">
            <a:xfrm>
              <a:off x="7572392" y="2928931"/>
              <a:ext cx="1500198" cy="428628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lnSpc>
                  <a:spcPct val="80000"/>
                </a:lnSpc>
              </a:pPr>
              <a:r>
                <a:rPr lang="en-US" sz="1600"/>
                <a:t>Clicks</a:t>
              </a:r>
            </a:p>
            <a:p>
              <a:pPr>
                <a:lnSpc>
                  <a:spcPct val="80000"/>
                </a:lnSpc>
              </a:pPr>
              <a:r>
                <a:rPr lang="en-US" sz="1600"/>
                <a:t>processed</a:t>
              </a:r>
            </a:p>
          </p:txBody>
        </p:sp>
        <p:cxnSp>
          <p:nvCxnSpPr>
            <p:cNvPr id="4133" name="Straight Connector 55"/>
            <p:cNvCxnSpPr>
              <a:cxnSpLocks noChangeShapeType="1"/>
            </p:cNvCxnSpPr>
            <p:nvPr/>
          </p:nvCxnSpPr>
          <p:spPr bwMode="auto">
            <a:xfrm rot="5400000">
              <a:off x="8143896" y="3500435"/>
              <a:ext cx="285752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34" name="Straight Connector 56"/>
            <p:cNvCxnSpPr>
              <a:cxnSpLocks noChangeShapeType="1"/>
            </p:cNvCxnSpPr>
            <p:nvPr/>
          </p:nvCxnSpPr>
          <p:spPr bwMode="auto">
            <a:xfrm rot="10800000">
              <a:off x="7929582" y="3643311"/>
              <a:ext cx="357190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35" name="Straight Connector 57"/>
            <p:cNvCxnSpPr>
              <a:cxnSpLocks noChangeShapeType="1"/>
              <a:endCxn id="4137" idx="0"/>
            </p:cNvCxnSpPr>
            <p:nvPr/>
          </p:nvCxnSpPr>
          <p:spPr bwMode="auto">
            <a:xfrm rot="5400000" flipH="1" flipV="1">
              <a:off x="7250921" y="4464848"/>
              <a:ext cx="928694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 type="arrow" w="lg" len="lg"/>
              <a:tailEnd type="none" w="lg" len="lg"/>
            </a:ln>
          </p:spPr>
        </p:cxnSp>
        <p:sp>
          <p:nvSpPr>
            <p:cNvPr id="4136" name="Rectangle 58"/>
            <p:cNvSpPr>
              <a:spLocks noChangeArrowheads="1"/>
            </p:cNvSpPr>
            <p:nvPr/>
          </p:nvSpPr>
          <p:spPr bwMode="auto">
            <a:xfrm>
              <a:off x="8358210" y="3571873"/>
              <a:ext cx="1000132" cy="42862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l">
                <a:lnSpc>
                  <a:spcPct val="80000"/>
                </a:lnSpc>
              </a:pPr>
              <a:r>
                <a:rPr lang="en-US" sz="1600"/>
                <a:t>Random</a:t>
              </a:r>
            </a:p>
            <a:p>
              <a:pPr algn="l">
                <a:lnSpc>
                  <a:spcPct val="80000"/>
                </a:lnSpc>
              </a:pPr>
              <a:r>
                <a:rPr lang="en-US" sz="1600"/>
                <a:t>stream</a:t>
              </a:r>
            </a:p>
          </p:txBody>
        </p:sp>
        <p:sp>
          <p:nvSpPr>
            <p:cNvPr id="4137" name="Rectangle 59"/>
            <p:cNvSpPr>
              <a:spLocks noChangeArrowheads="1"/>
            </p:cNvSpPr>
            <p:nvPr/>
          </p:nvSpPr>
          <p:spPr bwMode="auto">
            <a:xfrm>
              <a:off x="7358078" y="4000501"/>
              <a:ext cx="714380" cy="428628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lnSpc>
                  <a:spcPct val="80000"/>
                </a:lnSpc>
              </a:pPr>
              <a:r>
                <a:rPr lang="en-US" sz="1600"/>
                <a:t>Switch</a:t>
              </a:r>
            </a:p>
          </p:txBody>
        </p:sp>
        <p:cxnSp>
          <p:nvCxnSpPr>
            <p:cNvPr id="4138" name="Straight Connector 61"/>
            <p:cNvCxnSpPr>
              <a:cxnSpLocks noChangeShapeType="1"/>
            </p:cNvCxnSpPr>
            <p:nvPr/>
          </p:nvCxnSpPr>
          <p:spPr bwMode="auto">
            <a:xfrm rot="5400000">
              <a:off x="7750987" y="3821906"/>
              <a:ext cx="357190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39" name="Straight Connector 66"/>
            <p:cNvCxnSpPr>
              <a:cxnSpLocks noChangeShapeType="1"/>
            </p:cNvCxnSpPr>
            <p:nvPr/>
          </p:nvCxnSpPr>
          <p:spPr bwMode="auto">
            <a:xfrm rot="5400000" flipH="1" flipV="1">
              <a:off x="7322359" y="3821906"/>
              <a:ext cx="357190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40" name="Straight Connector 69"/>
            <p:cNvCxnSpPr>
              <a:cxnSpLocks noChangeShapeType="1"/>
            </p:cNvCxnSpPr>
            <p:nvPr/>
          </p:nvCxnSpPr>
          <p:spPr bwMode="auto">
            <a:xfrm>
              <a:off x="6715136" y="3643311"/>
              <a:ext cx="78581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41" name="Straight Connector 72"/>
            <p:cNvCxnSpPr>
              <a:cxnSpLocks noChangeShapeType="1"/>
            </p:cNvCxnSpPr>
            <p:nvPr/>
          </p:nvCxnSpPr>
          <p:spPr bwMode="auto">
            <a:xfrm rot="5400000" flipH="1" flipV="1">
              <a:off x="6643698" y="3571873"/>
              <a:ext cx="142876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4142" name="Rectangle 75"/>
            <p:cNvSpPr>
              <a:spLocks noChangeArrowheads="1"/>
            </p:cNvSpPr>
            <p:nvPr/>
          </p:nvSpPr>
          <p:spPr bwMode="auto">
            <a:xfrm>
              <a:off x="5929318" y="2643179"/>
              <a:ext cx="1500198" cy="857256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lnSpc>
                  <a:spcPct val="80000"/>
                </a:lnSpc>
              </a:pPr>
              <a:r>
                <a:rPr lang="en-US" sz="1600"/>
                <a:t>Memory with</a:t>
              </a:r>
            </a:p>
            <a:p>
              <a:pPr>
                <a:lnSpc>
                  <a:spcPct val="80000"/>
                </a:lnSpc>
              </a:pPr>
              <a:r>
                <a:rPr lang="en-US" sz="1600"/>
                <a:t>pre-recorded</a:t>
              </a:r>
            </a:p>
            <a:p>
              <a:pPr>
                <a:lnSpc>
                  <a:spcPct val="80000"/>
                </a:lnSpc>
              </a:pPr>
              <a:r>
                <a:rPr lang="en-US" sz="1600"/>
                <a:t>random</a:t>
              </a:r>
            </a:p>
            <a:p>
              <a:pPr>
                <a:lnSpc>
                  <a:spcPct val="80000"/>
                </a:lnSpc>
              </a:pPr>
              <a:r>
                <a:rPr lang="en-US" sz="1600"/>
                <a:t>sequence</a:t>
              </a:r>
            </a:p>
          </p:txBody>
        </p:sp>
        <p:cxnSp>
          <p:nvCxnSpPr>
            <p:cNvPr id="4143" name="Straight Connector 79"/>
            <p:cNvCxnSpPr>
              <a:cxnSpLocks noChangeShapeType="1"/>
            </p:cNvCxnSpPr>
            <p:nvPr/>
          </p:nvCxnSpPr>
          <p:spPr bwMode="auto">
            <a:xfrm rot="10800000">
              <a:off x="6786574" y="4214815"/>
              <a:ext cx="571504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pic>
          <p:nvPicPr>
            <p:cNvPr id="4144" name="Picture 5" descr="C:\Users\makarov\AppData\Local\Microsoft\Windows\Temporary Internet Files\Content.IE5\VEC8GR6O\MCj04242140000[1].wm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357946" y="3786187"/>
              <a:ext cx="510320" cy="706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2" name="TextBox 4"/>
          <p:cNvSpPr txBox="1">
            <a:spLocks noChangeArrowheads="1"/>
          </p:cNvSpPr>
          <p:nvPr/>
        </p:nvSpPr>
        <p:spPr bwMode="auto">
          <a:xfrm>
            <a:off x="317500" y="5715000"/>
            <a:ext cx="9898063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200"/>
              <a:t>Many components in QKD system can be Trojan-horsed:</a:t>
            </a:r>
          </a:p>
          <a:p>
            <a:pPr algn="l"/>
            <a:endParaRPr lang="en-US" sz="700"/>
          </a:p>
          <a:p>
            <a:pPr algn="l"/>
            <a:r>
              <a:rPr lang="en-US" sz="2200"/>
              <a:t>		– access to secret information</a:t>
            </a:r>
          </a:p>
          <a:p>
            <a:pPr algn="l"/>
            <a:r>
              <a:rPr lang="en-US" sz="2200"/>
              <a:t>		– electrical power</a:t>
            </a:r>
          </a:p>
          <a:p>
            <a:pPr algn="l"/>
            <a:r>
              <a:rPr lang="en-US" sz="2200"/>
              <a:t>		– way to communicate outside or compromise security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01-id3110-alice-sn08008F030-bob-sn08008F130.jpg"/>
          <p:cNvPicPr>
            <a:picLocks noChangeAspect="1"/>
          </p:cNvPicPr>
          <p:nvPr/>
        </p:nvPicPr>
        <p:blipFill>
          <a:blip r:embed="rId2" cstate="print"/>
          <a:srcRect l="1843" r="1019" b="2858"/>
          <a:stretch>
            <a:fillRect/>
          </a:stretch>
        </p:blipFill>
        <p:spPr bwMode="auto">
          <a:xfrm>
            <a:off x="0" y="0"/>
            <a:ext cx="10287000" cy="771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96838" y="6891338"/>
            <a:ext cx="1117600" cy="609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1359" tIns="45680" rIns="91359" bIns="4568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 b="0"/>
              <a:t>Alice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9236075" y="6891338"/>
            <a:ext cx="950913" cy="609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1359" tIns="45680" rIns="91359" bIns="4568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 b="0"/>
              <a:t>Bob</a:t>
            </a:r>
          </a:p>
        </p:txBody>
      </p:sp>
      <p:sp>
        <p:nvSpPr>
          <p:cNvPr id="2051" name="Title 4"/>
          <p:cNvSpPr>
            <a:spLocks noGrp="1"/>
          </p:cNvSpPr>
          <p:nvPr>
            <p:ph type="title"/>
          </p:nvPr>
        </p:nvSpPr>
        <p:spPr>
          <a:xfrm>
            <a:off x="247650" y="68400"/>
            <a:ext cx="9753600" cy="936625"/>
          </a:xfrm>
        </p:spPr>
        <p:txBody>
          <a:bodyPr/>
          <a:lstStyle/>
          <a:p>
            <a:pPr algn="ctr"/>
            <a:r>
              <a:rPr lang="en-US" sz="2400" smtClean="0">
                <a:solidFill>
                  <a:srgbClr val="C0C0C0"/>
                </a:solidFill>
              </a:rPr>
              <a:t>ID Quantique Clavis2 QKD system</a:t>
            </a:r>
          </a:p>
        </p:txBody>
      </p:sp>
      <p:sp>
        <p:nvSpPr>
          <p:cNvPr id="11" name="TextBox 46"/>
          <p:cNvSpPr txBox="1">
            <a:spLocks noChangeArrowheads="1"/>
          </p:cNvSpPr>
          <p:nvPr/>
        </p:nvSpPr>
        <p:spPr bwMode="auto">
          <a:xfrm>
            <a:off x="6477944" y="7504047"/>
            <a:ext cx="3809056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>
            <a:spAutoFit/>
          </a:bodyPr>
          <a:lstStyle/>
          <a:p>
            <a:pPr algn="r"/>
            <a:r>
              <a:rPr lang="en-CA" sz="900" b="0">
                <a:solidFill>
                  <a:srgbClr val="000000"/>
                </a:solidFill>
              </a:rPr>
              <a:t>Photo ©</a:t>
            </a:r>
            <a:r>
              <a:rPr lang="en-CA" sz="200" b="0">
                <a:solidFill>
                  <a:srgbClr val="000000"/>
                </a:solidFill>
              </a:rPr>
              <a:t> </a:t>
            </a:r>
            <a:r>
              <a:rPr lang="en-CA" sz="900" b="0">
                <a:solidFill>
                  <a:srgbClr val="000000"/>
                </a:solidFill>
              </a:rPr>
              <a:t>2008 Vadim Makarov. Published with approval of ID Qiantique</a:t>
            </a:r>
          </a:p>
        </p:txBody>
      </p:sp>
    </p:spTree>
    <p:extLst>
      <p:ext uri="{BB962C8B-B14F-4D97-AF65-F5344CB8AC3E}">
        <p14:creationId xmlns:p14="http://schemas.microsoft.com/office/powerpoint/2010/main" val="26233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Double clicks</a:t>
            </a:r>
          </a:p>
        </p:txBody>
      </p:sp>
      <p:sp>
        <p:nvSpPr>
          <p:cNvPr id="21507" name="Text Box 73"/>
          <p:cNvSpPr txBox="1">
            <a:spLocks noChangeArrowheads="1"/>
          </p:cNvSpPr>
          <p:nvPr/>
        </p:nvSpPr>
        <p:spPr bwMode="auto">
          <a:xfrm>
            <a:off x="152399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sz="1600" b="0">
                <a:solidFill>
                  <a:srgbClr val="4D4D4D"/>
                </a:solidFill>
                <a:cs typeface="Arial" pitchFamily="34" charset="0"/>
              </a:rPr>
              <a:t>N. Lütkenhaus, Phys. Rev. A </a:t>
            </a:r>
            <a:r>
              <a:rPr lang="en-US" sz="1600">
                <a:solidFill>
                  <a:srgbClr val="4D4D4D"/>
                </a:solidFill>
                <a:cs typeface="Arial" pitchFamily="34" charset="0"/>
              </a:rPr>
              <a:t>59</a:t>
            </a:r>
            <a:r>
              <a:rPr lang="en-US" sz="1600" b="0">
                <a:solidFill>
                  <a:srgbClr val="4D4D4D"/>
                </a:solidFill>
                <a:cs typeface="Arial" pitchFamily="34" charset="0"/>
              </a:rPr>
              <a:t>, 3301 (1999)</a:t>
            </a:r>
          </a:p>
          <a:p>
            <a:pPr algn="r"/>
            <a:r>
              <a:rPr lang="en-US" sz="1600" b="0">
                <a:solidFill>
                  <a:srgbClr val="4D4D4D"/>
                </a:solidFill>
                <a:cs typeface="Arial" pitchFamily="34" charset="0"/>
              </a:rPr>
              <a:t>T. </a:t>
            </a:r>
            <a:r>
              <a:rPr lang="en-US" sz="1600" b="0" smtClean="0">
                <a:solidFill>
                  <a:srgbClr val="4D4D4D"/>
                </a:solidFill>
                <a:cs typeface="Arial" pitchFamily="34" charset="0"/>
              </a:rPr>
              <a:t>Tsurumaru &amp; </a:t>
            </a:r>
            <a:r>
              <a:rPr lang="en-US" sz="1600" b="0">
                <a:solidFill>
                  <a:srgbClr val="4D4D4D"/>
                </a:solidFill>
                <a:cs typeface="Arial" pitchFamily="34" charset="0"/>
              </a:rPr>
              <a:t>K. Tamaki, Phys. Rev. A </a:t>
            </a:r>
            <a:r>
              <a:rPr lang="en-US" sz="1600">
                <a:solidFill>
                  <a:srgbClr val="4D4D4D"/>
                </a:solidFill>
                <a:cs typeface="Arial" pitchFamily="34" charset="0"/>
              </a:rPr>
              <a:t>78</a:t>
            </a:r>
            <a:r>
              <a:rPr lang="en-US" sz="1600" b="0">
                <a:solidFill>
                  <a:srgbClr val="4D4D4D"/>
                </a:solidFill>
                <a:cs typeface="Arial" pitchFamily="34" charset="0"/>
              </a:rPr>
              <a:t>, 032302 (2008)</a:t>
            </a:r>
          </a:p>
        </p:txBody>
      </p:sp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214313" y="714375"/>
            <a:ext cx="9898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200"/>
              <a:t>– occur naturally because of detector dark counts, multi-photon pulses...</a:t>
            </a:r>
          </a:p>
          <a:p>
            <a:pPr algn="l"/>
            <a:endParaRPr lang="en-US" sz="700"/>
          </a:p>
          <a:p>
            <a:pPr algn="l"/>
            <a:r>
              <a:rPr lang="en-US" sz="2200"/>
              <a:t>	</a:t>
            </a:r>
            <a:r>
              <a:rPr lang="en-US"/>
              <a:t>Discard them?</a:t>
            </a:r>
          </a:p>
        </p:txBody>
      </p:sp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214313" y="6500813"/>
            <a:ext cx="98980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Proper treatment for double clicks:  assign a random bit value.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81000" y="1857375"/>
            <a:ext cx="9247188" cy="714375"/>
          </a:xfrm>
          <a:prstGeom prst="rect">
            <a:avLst/>
          </a:prstGeom>
        </p:spPr>
        <p:txBody>
          <a:bodyPr lIns="101672" tIns="50836" rIns="101672" bIns="50836"/>
          <a:lstStyle/>
          <a:p>
            <a:pPr marL="369888" indent="-369888" algn="l" defTabSz="987425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SzPct val="135000"/>
              <a:buFont typeface="Symbol" pitchFamily="18" charset="2"/>
              <a:buNone/>
              <a:defRPr/>
            </a:pPr>
            <a:r>
              <a:rPr lang="nb-NO" sz="2200" kern="0">
                <a:latin typeface="+mn-lt"/>
              </a:rPr>
              <a:t>Intercept-resend attack... </a:t>
            </a:r>
            <a:r>
              <a:rPr lang="nb-NO" sz="2200" kern="0">
                <a:solidFill>
                  <a:srgbClr val="FF0000"/>
                </a:solidFill>
                <a:latin typeface="+mn-lt"/>
              </a:rPr>
              <a:t>with a twist:</a:t>
            </a:r>
            <a:endParaRPr lang="en-US" sz="2200" kern="0">
              <a:solidFill>
                <a:srgbClr val="FF0000"/>
              </a:solidFill>
              <a:latin typeface="+mn-lt"/>
            </a:endParaRPr>
          </a:p>
          <a:p>
            <a:pPr marL="369888" indent="-369888" algn="l" defTabSz="987425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SzPct val="135000"/>
              <a:buFont typeface="Symbol" pitchFamily="18" charset="2"/>
              <a:buNone/>
              <a:defRPr/>
            </a:pPr>
            <a:endParaRPr lang="nb-NO" kern="0">
              <a:latin typeface="+mn-lt"/>
            </a:endParaRPr>
          </a:p>
          <a:p>
            <a:pPr marL="369888" indent="-369888" algn="l" defTabSz="987425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SzPct val="135000"/>
              <a:buFont typeface="Symbol" pitchFamily="18" charset="2"/>
              <a:buNone/>
              <a:defRPr/>
            </a:pPr>
            <a:endParaRPr lang="nb-NO" kern="0">
              <a:latin typeface="+mn-lt"/>
            </a:endParaRPr>
          </a:p>
          <a:p>
            <a:pPr marL="369888" indent="-369888" algn="l" defTabSz="987425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SzPct val="135000"/>
              <a:buFont typeface="Symbol" pitchFamily="18" charset="2"/>
              <a:buNone/>
              <a:defRPr/>
            </a:pPr>
            <a:endParaRPr lang="nb-NO" kern="0">
              <a:latin typeface="+mn-lt"/>
            </a:endParaRPr>
          </a:p>
          <a:p>
            <a:pPr marL="369888" indent="-369888" algn="l" defTabSz="987425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SzPct val="135000"/>
              <a:buFont typeface="Symbol" pitchFamily="18" charset="2"/>
              <a:buNone/>
              <a:defRPr/>
            </a:pPr>
            <a:endParaRPr lang="nb-NO" kern="0">
              <a:latin typeface="+mn-lt"/>
            </a:endParaRPr>
          </a:p>
          <a:p>
            <a:pPr marL="369888" indent="-369888" algn="l" defTabSz="987425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SzPct val="135000"/>
              <a:buFont typeface="Symbol" pitchFamily="18" charset="2"/>
              <a:buNone/>
              <a:defRPr/>
            </a:pPr>
            <a:endParaRPr lang="nb-NO" sz="2600" kern="0">
              <a:latin typeface="+mn-lt"/>
            </a:endParaRPr>
          </a:p>
        </p:txBody>
      </p:sp>
      <p:sp>
        <p:nvSpPr>
          <p:cNvPr id="21511" name="Rectangle 14"/>
          <p:cNvSpPr>
            <a:spLocks noChangeArrowheads="1"/>
          </p:cNvSpPr>
          <p:nvPr/>
        </p:nvSpPr>
        <p:spPr bwMode="auto">
          <a:xfrm>
            <a:off x="2551212" y="3425577"/>
            <a:ext cx="2952328" cy="1584176"/>
          </a:xfrm>
          <a:prstGeom prst="rect">
            <a:avLst/>
          </a:prstGeom>
          <a:solidFill>
            <a:srgbClr val="EAEAEA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2" name="Rectangle 16"/>
          <p:cNvSpPr>
            <a:spLocks noChangeArrowheads="1"/>
          </p:cNvSpPr>
          <p:nvPr/>
        </p:nvSpPr>
        <p:spPr bwMode="auto">
          <a:xfrm>
            <a:off x="2839244" y="3929634"/>
            <a:ext cx="1080120" cy="864095"/>
          </a:xfrm>
          <a:prstGeom prst="rect">
            <a:avLst/>
          </a:prstGeom>
          <a:solidFill>
            <a:srgbClr val="99FF99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lIns="101672" tIns="50836" rIns="101672" bIns="50836" anchor="ctr"/>
          <a:lstStyle/>
          <a:p>
            <a:pPr marL="381000" indent="-381000" defTabSz="1016000"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nb-NO" sz="2200" smtClean="0">
                <a:cs typeface="Arial" pitchFamily="34" charset="0"/>
              </a:rPr>
              <a:t>Bob</a:t>
            </a:r>
            <a:r>
              <a:rPr lang="el-GR" sz="2200" smtClean="0">
                <a:cs typeface="Arial" pitchFamily="34" charset="0"/>
              </a:rPr>
              <a:t>´</a:t>
            </a:r>
            <a:endParaRPr lang="en-US" sz="2200">
              <a:cs typeface="Arial" pitchFamily="34" charset="0"/>
            </a:endParaRPr>
          </a:p>
        </p:txBody>
      </p:sp>
      <p:sp>
        <p:nvSpPr>
          <p:cNvPr id="21513" name="Rectangle 17"/>
          <p:cNvSpPr>
            <a:spLocks noChangeArrowheads="1"/>
          </p:cNvSpPr>
          <p:nvPr/>
        </p:nvSpPr>
        <p:spPr bwMode="auto">
          <a:xfrm>
            <a:off x="4135388" y="3929634"/>
            <a:ext cx="1080120" cy="864095"/>
          </a:xfrm>
          <a:prstGeom prst="rect">
            <a:avLst/>
          </a:prstGeom>
          <a:solidFill>
            <a:srgbClr val="FF9999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101672" tIns="50836" rIns="101672" bIns="50836" anchor="ctr"/>
          <a:lstStyle/>
          <a:p>
            <a:pPr marL="381000" indent="-381000" defTabSz="1016000"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nb-NO" sz="2200" smtClean="0">
                <a:cs typeface="Arial" pitchFamily="34" charset="0"/>
              </a:rPr>
              <a:t>Alice</a:t>
            </a:r>
            <a:r>
              <a:rPr lang="el-GR" sz="2200" smtClean="0">
                <a:cs typeface="Arial" pitchFamily="34" charset="0"/>
              </a:rPr>
              <a:t>´</a:t>
            </a:r>
            <a:endParaRPr lang="en-US" sz="2200">
              <a:cs typeface="Arial" pitchFamily="34" charset="0"/>
            </a:endParaRPr>
          </a:p>
        </p:txBody>
      </p:sp>
      <p:sp>
        <p:nvSpPr>
          <p:cNvPr id="21514" name="Text Box 18"/>
          <p:cNvSpPr txBox="1">
            <a:spLocks noChangeArrowheads="1"/>
          </p:cNvSpPr>
          <p:nvPr/>
        </p:nvSpPr>
        <p:spPr bwMode="auto">
          <a:xfrm>
            <a:off x="2561845" y="3393678"/>
            <a:ext cx="753557" cy="471997"/>
          </a:xfrm>
          <a:prstGeom prst="rect">
            <a:avLst/>
          </a:prstGeom>
          <a:noFill/>
          <a:ln w="63500" cap="sq">
            <a:noFill/>
            <a:miter lim="800000"/>
            <a:headEnd/>
            <a:tailEnd/>
          </a:ln>
        </p:spPr>
        <p:txBody>
          <a:bodyPr wrap="none" lIns="101672" tIns="50836" rIns="101672" bIns="50836">
            <a:spAutoFit/>
          </a:bodyPr>
          <a:lstStyle/>
          <a:p>
            <a:pPr marL="381000" indent="-381000" algn="l" defTabSz="1016000"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nb-NO" smtClean="0">
                <a:cs typeface="Arial" pitchFamily="34" charset="0"/>
              </a:rPr>
              <a:t>Eve</a:t>
            </a:r>
            <a:endParaRPr lang="en-US">
              <a:cs typeface="Arial" pitchFamily="34" charset="0"/>
            </a:endParaRPr>
          </a:p>
        </p:txBody>
      </p:sp>
      <p:sp>
        <p:nvSpPr>
          <p:cNvPr id="21517" name="TextBox 28"/>
          <p:cNvSpPr txBox="1">
            <a:spLocks noChangeArrowheads="1"/>
          </p:cNvSpPr>
          <p:nvPr/>
        </p:nvSpPr>
        <p:spPr bwMode="auto">
          <a:xfrm>
            <a:off x="5524351" y="3447728"/>
            <a:ext cx="1301750" cy="7699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FF0000"/>
                </a:solidFill>
              </a:rPr>
              <a:t>100</a:t>
            </a:r>
          </a:p>
          <a:p>
            <a:r>
              <a:rPr lang="en-US" sz="2200">
                <a:solidFill>
                  <a:srgbClr val="FF0000"/>
                </a:solidFill>
              </a:rPr>
              <a:t>photons</a:t>
            </a:r>
          </a:p>
        </p:txBody>
      </p:sp>
      <p:sp>
        <p:nvSpPr>
          <p:cNvPr id="21518" name="Rectangle 13"/>
          <p:cNvSpPr>
            <a:spLocks noChangeArrowheads="1"/>
          </p:cNvSpPr>
          <p:nvPr/>
        </p:nvSpPr>
        <p:spPr bwMode="auto">
          <a:xfrm>
            <a:off x="534988" y="3929633"/>
            <a:ext cx="1224136" cy="864096"/>
          </a:xfrm>
          <a:prstGeom prst="rect">
            <a:avLst/>
          </a:prstGeom>
          <a:solidFill>
            <a:srgbClr val="FF9999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101672" tIns="50836" rIns="101672" bIns="50836" anchor="ctr"/>
          <a:lstStyle/>
          <a:p>
            <a:pPr defTabSz="1016000"/>
            <a:r>
              <a:rPr lang="nb-NO" smtClean="0">
                <a:cs typeface="Arial" pitchFamily="34" charset="0"/>
              </a:rPr>
              <a:t>Alice</a:t>
            </a:r>
            <a:endParaRPr lang="en-US">
              <a:cs typeface="Arial" pitchFamily="34" charset="0"/>
            </a:endParaRPr>
          </a:p>
        </p:txBody>
      </p:sp>
      <p:sp>
        <p:nvSpPr>
          <p:cNvPr id="21519" name="Rectangle 16"/>
          <p:cNvSpPr>
            <a:spLocks noChangeArrowheads="1"/>
          </p:cNvSpPr>
          <p:nvPr/>
        </p:nvSpPr>
        <p:spPr bwMode="auto">
          <a:xfrm>
            <a:off x="7807796" y="2182317"/>
            <a:ext cx="890588" cy="8112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101672" tIns="50836" rIns="101672" bIns="50836" anchor="ctr"/>
          <a:lstStyle/>
          <a:p>
            <a:pPr marL="381000" indent="-381000" defTabSz="1016000"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nb-NO" sz="3800">
                <a:solidFill>
                  <a:srgbClr val="009900"/>
                </a:solidFill>
                <a:cs typeface="Arial" pitchFamily="34" charset="0"/>
              </a:rPr>
              <a:t>Bob:</a:t>
            </a:r>
            <a:endParaRPr lang="en-US" sz="3800">
              <a:solidFill>
                <a:srgbClr val="009900"/>
              </a:solidFill>
              <a:cs typeface="Arial" pitchFamily="34" charset="0"/>
            </a:endParaRPr>
          </a:p>
        </p:txBody>
      </p:sp>
      <p:cxnSp>
        <p:nvCxnSpPr>
          <p:cNvPr id="21520" name="Straight Arrow Connector 31"/>
          <p:cNvCxnSpPr>
            <a:cxnSpLocks noChangeShapeType="1"/>
          </p:cNvCxnSpPr>
          <p:nvPr/>
        </p:nvCxnSpPr>
        <p:spPr bwMode="auto">
          <a:xfrm flipV="1">
            <a:off x="6858000" y="3569593"/>
            <a:ext cx="733772" cy="716659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1521" name="Straight Arrow Connector 32"/>
          <p:cNvCxnSpPr>
            <a:cxnSpLocks noChangeShapeType="1"/>
          </p:cNvCxnSpPr>
          <p:nvPr/>
        </p:nvCxnSpPr>
        <p:spPr bwMode="auto">
          <a:xfrm>
            <a:off x="6858000" y="4429125"/>
            <a:ext cx="733772" cy="652636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1522" name="TextBox 33"/>
          <p:cNvSpPr txBox="1">
            <a:spLocks noChangeArrowheads="1"/>
          </p:cNvSpPr>
          <p:nvPr/>
        </p:nvSpPr>
        <p:spPr bwMode="auto">
          <a:xfrm>
            <a:off x="7643813" y="3014663"/>
            <a:ext cx="1952625" cy="12001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/>
              <a:t>Detects in</a:t>
            </a:r>
          </a:p>
          <a:p>
            <a:pPr algn="l"/>
            <a:r>
              <a:rPr lang="en-US"/>
              <a:t>Eve’s basis:</a:t>
            </a:r>
          </a:p>
          <a:p>
            <a:pPr algn="l"/>
            <a:r>
              <a:rPr lang="en-US"/>
              <a:t>single click</a:t>
            </a:r>
          </a:p>
        </p:txBody>
      </p:sp>
      <p:sp>
        <p:nvSpPr>
          <p:cNvPr id="21523" name="TextBox 34"/>
          <p:cNvSpPr txBox="1">
            <a:spLocks noChangeArrowheads="1"/>
          </p:cNvSpPr>
          <p:nvPr/>
        </p:nvSpPr>
        <p:spPr bwMode="auto">
          <a:xfrm>
            <a:off x="7643813" y="4572000"/>
            <a:ext cx="2611437" cy="15700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969696"/>
                </a:solidFill>
              </a:rPr>
              <a:t>Detects in</a:t>
            </a:r>
          </a:p>
          <a:p>
            <a:pPr algn="l"/>
            <a:r>
              <a:rPr lang="en-US">
                <a:solidFill>
                  <a:srgbClr val="969696"/>
                </a:solidFill>
              </a:rPr>
              <a:t>conjugate basis:</a:t>
            </a:r>
          </a:p>
          <a:p>
            <a:pPr algn="l"/>
            <a:r>
              <a:rPr lang="en-US">
                <a:solidFill>
                  <a:srgbClr val="969696"/>
                </a:solidFill>
              </a:rPr>
              <a:t>double click,</a:t>
            </a:r>
          </a:p>
          <a:p>
            <a:pPr algn="l"/>
            <a:r>
              <a:rPr lang="en-US">
                <a:solidFill>
                  <a:srgbClr val="969696"/>
                </a:solidFill>
              </a:rPr>
              <a:t>discarded</a:t>
            </a:r>
          </a:p>
        </p:txBody>
      </p:sp>
      <p:cxnSp>
        <p:nvCxnSpPr>
          <p:cNvPr id="20" name="Straight Arrow Connector 175"/>
          <p:cNvCxnSpPr>
            <a:cxnSpLocks noChangeShapeType="1"/>
            <a:stCxn id="21518" idx="3"/>
            <a:endCxn id="21512" idx="1"/>
          </p:cNvCxnSpPr>
          <p:nvPr/>
        </p:nvCxnSpPr>
        <p:spPr bwMode="auto">
          <a:xfrm>
            <a:off x="1759124" y="4361681"/>
            <a:ext cx="1080120" cy="1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lg" len="lg"/>
          </a:ln>
        </p:spPr>
      </p:cxnSp>
      <p:cxnSp>
        <p:nvCxnSpPr>
          <p:cNvPr id="24" name="Straight Arrow Connector 175"/>
          <p:cNvCxnSpPr>
            <a:cxnSpLocks noChangeShapeType="1"/>
            <a:stCxn id="21513" idx="3"/>
          </p:cNvCxnSpPr>
          <p:nvPr/>
        </p:nvCxnSpPr>
        <p:spPr bwMode="auto">
          <a:xfrm flipV="1">
            <a:off x="5215508" y="4361681"/>
            <a:ext cx="1512168" cy="1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lg" len="lg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Trojan-horse attack</a:t>
            </a:r>
          </a:p>
        </p:txBody>
      </p:sp>
      <p:sp>
        <p:nvSpPr>
          <p:cNvPr id="22531" name="Text Box 3"/>
          <p:cNvSpPr txBox="1">
            <a:spLocks noChangeAspect="1" noChangeArrowheads="1"/>
          </p:cNvSpPr>
          <p:nvPr/>
        </p:nvSpPr>
        <p:spPr bwMode="auto">
          <a:xfrm>
            <a:off x="306388" y="1057275"/>
            <a:ext cx="1017587" cy="4556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nb-NO" sz="2800" b="0"/>
              <a:t>Alice</a:t>
            </a:r>
          </a:p>
        </p:txBody>
      </p:sp>
      <p:sp>
        <p:nvSpPr>
          <p:cNvPr id="22532" name="Rectangle 4"/>
          <p:cNvSpPr>
            <a:spLocks noChangeAspect="1" noChangeArrowheads="1"/>
          </p:cNvSpPr>
          <p:nvPr/>
        </p:nvSpPr>
        <p:spPr bwMode="auto">
          <a:xfrm>
            <a:off x="277813" y="1076325"/>
            <a:ext cx="9721850" cy="2667000"/>
          </a:xfrm>
          <a:prstGeom prst="rect">
            <a:avLst/>
          </a:prstGeom>
          <a:noFill/>
          <a:ln w="25400">
            <a:pattFill prst="pct50">
              <a:fgClr>
                <a:srgbClr val="3366FF"/>
              </a:fgClr>
              <a:bgClr>
                <a:srgbClr val="FFFFFF"/>
              </a:bgClr>
            </a:patt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8940800" y="4307632"/>
            <a:ext cx="1060450" cy="8461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nb-NO" sz="1600"/>
              <a:t>Line</a:t>
            </a:r>
            <a:endParaRPr lang="nb-NO" sz="1400"/>
          </a:p>
        </p:txBody>
      </p:sp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8482013" y="4387007"/>
            <a:ext cx="412750" cy="423862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8482013" y="4483844"/>
            <a:ext cx="412750" cy="4222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8482013" y="4577507"/>
            <a:ext cx="412750" cy="4222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8482013" y="4671169"/>
            <a:ext cx="412750" cy="420688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8435975" y="2638425"/>
            <a:ext cx="93663" cy="5143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l"/>
            <a:endParaRPr lang="en-US" sz="1400" b="0">
              <a:latin typeface="Times New Roman" pitchFamily="18" charset="0"/>
            </a:endParaRP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8534400" y="2667000"/>
            <a:ext cx="1470025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rIns="0" anchor="ctr"/>
          <a:lstStyle/>
          <a:p>
            <a:pPr algn="l">
              <a:lnSpc>
                <a:spcPct val="90000"/>
              </a:lnSpc>
            </a:pPr>
            <a:r>
              <a:rPr lang="nb-NO" sz="1800"/>
              <a:t>Attenuator</a:t>
            </a:r>
            <a:endParaRPr lang="nb-NO" sz="1800" b="0"/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7845425" y="1981200"/>
            <a:ext cx="45561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 rot="2700000">
            <a:off x="7884319" y="1799431"/>
            <a:ext cx="376238" cy="3651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>
            <a:off x="7570788" y="1465263"/>
            <a:ext cx="642937" cy="6445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3" name="Line 15"/>
          <p:cNvSpPr>
            <a:spLocks noChangeShapeType="1"/>
          </p:cNvSpPr>
          <p:nvPr/>
        </p:nvSpPr>
        <p:spPr bwMode="auto">
          <a:xfrm flipV="1">
            <a:off x="7570788" y="1981200"/>
            <a:ext cx="500062" cy="5175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4" name="Line 16"/>
          <p:cNvSpPr>
            <a:spLocks noChangeShapeType="1"/>
          </p:cNvSpPr>
          <p:nvPr/>
        </p:nvSpPr>
        <p:spPr bwMode="auto">
          <a:xfrm flipV="1">
            <a:off x="8482013" y="2543175"/>
            <a:ext cx="0" cy="952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5" name="Line 17"/>
          <p:cNvSpPr>
            <a:spLocks noChangeShapeType="1"/>
          </p:cNvSpPr>
          <p:nvPr/>
        </p:nvSpPr>
        <p:spPr bwMode="auto">
          <a:xfrm flipH="1" flipV="1">
            <a:off x="8389938" y="2308225"/>
            <a:ext cx="92075" cy="2333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6" name="Line 18"/>
          <p:cNvSpPr>
            <a:spLocks noChangeShapeType="1"/>
          </p:cNvSpPr>
          <p:nvPr/>
        </p:nvSpPr>
        <p:spPr bwMode="auto">
          <a:xfrm flipV="1">
            <a:off x="7340600" y="2498725"/>
            <a:ext cx="230188" cy="920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7" name="Line 19"/>
          <p:cNvSpPr>
            <a:spLocks noChangeShapeType="1"/>
          </p:cNvSpPr>
          <p:nvPr/>
        </p:nvSpPr>
        <p:spPr bwMode="auto">
          <a:xfrm>
            <a:off x="7340600" y="1371600"/>
            <a:ext cx="230188" cy="936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8" name="Line 20"/>
          <p:cNvSpPr>
            <a:spLocks noChangeShapeType="1"/>
          </p:cNvSpPr>
          <p:nvPr/>
        </p:nvSpPr>
        <p:spPr bwMode="auto">
          <a:xfrm flipH="1" flipV="1">
            <a:off x="5151438" y="2584450"/>
            <a:ext cx="2189162" cy="63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9" name="Text Box 21"/>
          <p:cNvSpPr txBox="1">
            <a:spLocks noChangeArrowheads="1"/>
          </p:cNvSpPr>
          <p:nvPr/>
        </p:nvSpPr>
        <p:spPr bwMode="auto">
          <a:xfrm>
            <a:off x="6202363" y="2449513"/>
            <a:ext cx="547687" cy="280987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nb-NO" sz="1400" b="0"/>
          </a:p>
        </p:txBody>
      </p:sp>
      <p:sp>
        <p:nvSpPr>
          <p:cNvPr id="22550" name="Text Box 22"/>
          <p:cNvSpPr txBox="1">
            <a:spLocks noChangeArrowheads="1"/>
          </p:cNvSpPr>
          <p:nvPr/>
        </p:nvSpPr>
        <p:spPr bwMode="auto">
          <a:xfrm>
            <a:off x="5975350" y="3011488"/>
            <a:ext cx="1047750" cy="630237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nb-NO" sz="1800"/>
              <a:t>Alice’s</a:t>
            </a:r>
            <a:br>
              <a:rPr lang="nb-NO" sz="1800"/>
            </a:br>
            <a:r>
              <a:rPr lang="nb-NO" sz="1800"/>
              <a:t>PC</a:t>
            </a:r>
          </a:p>
        </p:txBody>
      </p:sp>
      <p:sp>
        <p:nvSpPr>
          <p:cNvPr id="22551" name="Line 23"/>
          <p:cNvSpPr>
            <a:spLocks noChangeShapeType="1"/>
          </p:cNvSpPr>
          <p:nvPr/>
        </p:nvSpPr>
        <p:spPr bwMode="auto">
          <a:xfrm flipH="1" flipV="1">
            <a:off x="6475413" y="2730500"/>
            <a:ext cx="0" cy="2809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52" name="Line 24"/>
          <p:cNvSpPr>
            <a:spLocks noChangeShapeType="1"/>
          </p:cNvSpPr>
          <p:nvPr/>
        </p:nvSpPr>
        <p:spPr bwMode="auto">
          <a:xfrm flipH="1">
            <a:off x="4581525" y="1371600"/>
            <a:ext cx="275907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3" name="Line 25"/>
          <p:cNvSpPr>
            <a:spLocks noChangeShapeType="1"/>
          </p:cNvSpPr>
          <p:nvPr/>
        </p:nvSpPr>
        <p:spPr bwMode="auto">
          <a:xfrm flipH="1" flipV="1">
            <a:off x="8205788" y="2124075"/>
            <a:ext cx="188912" cy="200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4" name="Line 26"/>
          <p:cNvSpPr>
            <a:spLocks noChangeShapeType="1"/>
          </p:cNvSpPr>
          <p:nvPr/>
        </p:nvSpPr>
        <p:spPr bwMode="auto">
          <a:xfrm>
            <a:off x="8483600" y="3149600"/>
            <a:ext cx="0" cy="241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5" name="Text Box 27"/>
          <p:cNvSpPr txBox="1">
            <a:spLocks noChangeArrowheads="1"/>
          </p:cNvSpPr>
          <p:nvPr/>
        </p:nvSpPr>
        <p:spPr bwMode="auto">
          <a:xfrm>
            <a:off x="4376738" y="4511675"/>
            <a:ext cx="2446337" cy="1557338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nb-NO" sz="2200"/>
              <a:t>Eve’s </a:t>
            </a:r>
            <a:r>
              <a:rPr lang="en-US" sz="2200"/>
              <a:t>e</a:t>
            </a:r>
            <a:r>
              <a:rPr lang="nb-NO" sz="2200"/>
              <a:t>quipment</a:t>
            </a:r>
          </a:p>
        </p:txBody>
      </p:sp>
      <p:sp>
        <p:nvSpPr>
          <p:cNvPr id="22557" name="Freeform 29"/>
          <p:cNvSpPr>
            <a:spLocks/>
          </p:cNvSpPr>
          <p:nvPr/>
        </p:nvSpPr>
        <p:spPr bwMode="auto">
          <a:xfrm>
            <a:off x="6823075" y="4757738"/>
            <a:ext cx="1220788" cy="503237"/>
          </a:xfrm>
          <a:custGeom>
            <a:avLst/>
            <a:gdLst>
              <a:gd name="T0" fmla="*/ 2147483647 w 720"/>
              <a:gd name="T1" fmla="*/ 0 h 296"/>
              <a:gd name="T2" fmla="*/ 2147483647 w 720"/>
              <a:gd name="T3" fmla="*/ 2147483647 h 296"/>
              <a:gd name="T4" fmla="*/ 2147483647 w 720"/>
              <a:gd name="T5" fmla="*/ 2147483647 h 296"/>
              <a:gd name="T6" fmla="*/ 2147483647 w 720"/>
              <a:gd name="T7" fmla="*/ 2147483647 h 296"/>
              <a:gd name="T8" fmla="*/ 2147483647 w 720"/>
              <a:gd name="T9" fmla="*/ 2147483647 h 296"/>
              <a:gd name="T10" fmla="*/ 0 w 720"/>
              <a:gd name="T11" fmla="*/ 2147483647 h 2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20"/>
              <a:gd name="T19" fmla="*/ 0 h 296"/>
              <a:gd name="T20" fmla="*/ 720 w 720"/>
              <a:gd name="T21" fmla="*/ 296 h 2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20" h="296">
                <a:moveTo>
                  <a:pt x="720" y="0"/>
                </a:moveTo>
                <a:cubicBezTo>
                  <a:pt x="688" y="52"/>
                  <a:pt x="656" y="104"/>
                  <a:pt x="624" y="144"/>
                </a:cubicBezTo>
                <a:cubicBezTo>
                  <a:pt x="592" y="184"/>
                  <a:pt x="568" y="216"/>
                  <a:pt x="528" y="240"/>
                </a:cubicBezTo>
                <a:cubicBezTo>
                  <a:pt x="488" y="264"/>
                  <a:pt x="424" y="280"/>
                  <a:pt x="384" y="288"/>
                </a:cubicBezTo>
                <a:cubicBezTo>
                  <a:pt x="344" y="296"/>
                  <a:pt x="352" y="288"/>
                  <a:pt x="288" y="288"/>
                </a:cubicBezTo>
                <a:cubicBezTo>
                  <a:pt x="224" y="288"/>
                  <a:pt x="48" y="288"/>
                  <a:pt x="0" y="288"/>
                </a:cubicBezTo>
              </a:path>
            </a:pathLst>
          </a:custGeom>
          <a:noFill/>
          <a:ln w="1905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8" name="Line 30"/>
          <p:cNvSpPr>
            <a:spLocks noChangeShapeType="1"/>
          </p:cNvSpPr>
          <p:nvPr/>
        </p:nvSpPr>
        <p:spPr bwMode="auto">
          <a:xfrm>
            <a:off x="7067550" y="5084763"/>
            <a:ext cx="48895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9" name="Freeform 31"/>
          <p:cNvSpPr>
            <a:spLocks/>
          </p:cNvSpPr>
          <p:nvPr/>
        </p:nvSpPr>
        <p:spPr bwMode="auto">
          <a:xfrm>
            <a:off x="7067550" y="4017963"/>
            <a:ext cx="487363" cy="982662"/>
          </a:xfrm>
          <a:custGeom>
            <a:avLst/>
            <a:gdLst>
              <a:gd name="T0" fmla="*/ 0 w 287"/>
              <a:gd name="T1" fmla="*/ 2147483647 h 334"/>
              <a:gd name="T2" fmla="*/ 2147483647 w 287"/>
              <a:gd name="T3" fmla="*/ 2147483647 h 334"/>
              <a:gd name="T4" fmla="*/ 2147483647 w 287"/>
              <a:gd name="T5" fmla="*/ 2147483647 h 334"/>
              <a:gd name="T6" fmla="*/ 2147483647 w 287"/>
              <a:gd name="T7" fmla="*/ 2147483647 h 334"/>
              <a:gd name="T8" fmla="*/ 2147483647 w 287"/>
              <a:gd name="T9" fmla="*/ 0 h 334"/>
              <a:gd name="T10" fmla="*/ 2147483647 w 287"/>
              <a:gd name="T11" fmla="*/ 2147483647 h 334"/>
              <a:gd name="T12" fmla="*/ 2147483647 w 287"/>
              <a:gd name="T13" fmla="*/ 2147483647 h 334"/>
              <a:gd name="T14" fmla="*/ 2147483647 w 287"/>
              <a:gd name="T15" fmla="*/ 2147483647 h 334"/>
              <a:gd name="T16" fmla="*/ 2147483647 w 287"/>
              <a:gd name="T17" fmla="*/ 2147483647 h 3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7"/>
              <a:gd name="T28" fmla="*/ 0 h 334"/>
              <a:gd name="T29" fmla="*/ 287 w 287"/>
              <a:gd name="T30" fmla="*/ 334 h 33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7" h="334">
                <a:moveTo>
                  <a:pt x="0" y="322"/>
                </a:moveTo>
                <a:cubicBezTo>
                  <a:pt x="29" y="315"/>
                  <a:pt x="56" y="315"/>
                  <a:pt x="82" y="299"/>
                </a:cubicBezTo>
                <a:cubicBezTo>
                  <a:pt x="92" y="269"/>
                  <a:pt x="109" y="241"/>
                  <a:pt x="117" y="211"/>
                </a:cubicBezTo>
                <a:cubicBezTo>
                  <a:pt x="121" y="195"/>
                  <a:pt x="129" y="164"/>
                  <a:pt x="129" y="164"/>
                </a:cubicBezTo>
                <a:cubicBezTo>
                  <a:pt x="134" y="109"/>
                  <a:pt x="135" y="54"/>
                  <a:pt x="146" y="0"/>
                </a:cubicBezTo>
                <a:cubicBezTo>
                  <a:pt x="167" y="32"/>
                  <a:pt x="165" y="46"/>
                  <a:pt x="170" y="88"/>
                </a:cubicBezTo>
                <a:cubicBezTo>
                  <a:pt x="172" y="130"/>
                  <a:pt x="163" y="242"/>
                  <a:pt x="199" y="293"/>
                </a:cubicBezTo>
                <a:cubicBezTo>
                  <a:pt x="219" y="322"/>
                  <a:pt x="227" y="321"/>
                  <a:pt x="263" y="328"/>
                </a:cubicBezTo>
                <a:cubicBezTo>
                  <a:pt x="271" y="330"/>
                  <a:pt x="287" y="334"/>
                  <a:pt x="287" y="334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0" name="Freeform 32"/>
          <p:cNvSpPr>
            <a:spLocks/>
          </p:cNvSpPr>
          <p:nvPr/>
        </p:nvSpPr>
        <p:spPr bwMode="auto">
          <a:xfrm>
            <a:off x="7067550" y="5413375"/>
            <a:ext cx="487363" cy="82550"/>
          </a:xfrm>
          <a:custGeom>
            <a:avLst/>
            <a:gdLst>
              <a:gd name="T0" fmla="*/ 0 w 287"/>
              <a:gd name="T1" fmla="*/ 2147483647 h 334"/>
              <a:gd name="T2" fmla="*/ 2147483647 w 287"/>
              <a:gd name="T3" fmla="*/ 2147483647 h 334"/>
              <a:gd name="T4" fmla="*/ 2147483647 w 287"/>
              <a:gd name="T5" fmla="*/ 2147483647 h 334"/>
              <a:gd name="T6" fmla="*/ 2147483647 w 287"/>
              <a:gd name="T7" fmla="*/ 2147483647 h 334"/>
              <a:gd name="T8" fmla="*/ 2147483647 w 287"/>
              <a:gd name="T9" fmla="*/ 0 h 334"/>
              <a:gd name="T10" fmla="*/ 2147483647 w 287"/>
              <a:gd name="T11" fmla="*/ 2147483647 h 334"/>
              <a:gd name="T12" fmla="*/ 2147483647 w 287"/>
              <a:gd name="T13" fmla="*/ 2147483647 h 334"/>
              <a:gd name="T14" fmla="*/ 2147483647 w 287"/>
              <a:gd name="T15" fmla="*/ 2147483647 h 334"/>
              <a:gd name="T16" fmla="*/ 2147483647 w 287"/>
              <a:gd name="T17" fmla="*/ 2147483647 h 3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7"/>
              <a:gd name="T28" fmla="*/ 0 h 334"/>
              <a:gd name="T29" fmla="*/ 287 w 287"/>
              <a:gd name="T30" fmla="*/ 334 h 33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7" h="334">
                <a:moveTo>
                  <a:pt x="0" y="322"/>
                </a:moveTo>
                <a:cubicBezTo>
                  <a:pt x="29" y="315"/>
                  <a:pt x="56" y="315"/>
                  <a:pt x="82" y="299"/>
                </a:cubicBezTo>
                <a:cubicBezTo>
                  <a:pt x="92" y="269"/>
                  <a:pt x="109" y="241"/>
                  <a:pt x="117" y="211"/>
                </a:cubicBezTo>
                <a:cubicBezTo>
                  <a:pt x="121" y="195"/>
                  <a:pt x="129" y="164"/>
                  <a:pt x="129" y="164"/>
                </a:cubicBezTo>
                <a:cubicBezTo>
                  <a:pt x="134" y="109"/>
                  <a:pt x="135" y="54"/>
                  <a:pt x="146" y="0"/>
                </a:cubicBezTo>
                <a:cubicBezTo>
                  <a:pt x="167" y="32"/>
                  <a:pt x="165" y="46"/>
                  <a:pt x="170" y="88"/>
                </a:cubicBezTo>
                <a:cubicBezTo>
                  <a:pt x="172" y="130"/>
                  <a:pt x="163" y="242"/>
                  <a:pt x="199" y="293"/>
                </a:cubicBezTo>
                <a:cubicBezTo>
                  <a:pt x="219" y="322"/>
                  <a:pt x="227" y="321"/>
                  <a:pt x="263" y="328"/>
                </a:cubicBezTo>
                <a:cubicBezTo>
                  <a:pt x="271" y="330"/>
                  <a:pt x="287" y="334"/>
                  <a:pt x="287" y="334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1" name="Line 33"/>
          <p:cNvSpPr>
            <a:spLocks noChangeShapeType="1"/>
          </p:cNvSpPr>
          <p:nvPr/>
        </p:nvSpPr>
        <p:spPr bwMode="auto">
          <a:xfrm flipH="1">
            <a:off x="7058025" y="5575300"/>
            <a:ext cx="48895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2" name="Line 34"/>
          <p:cNvSpPr>
            <a:spLocks noChangeShapeType="1"/>
          </p:cNvSpPr>
          <p:nvPr/>
        </p:nvSpPr>
        <p:spPr bwMode="auto">
          <a:xfrm>
            <a:off x="7058025" y="2379663"/>
            <a:ext cx="48895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3" name="Line 35"/>
          <p:cNvSpPr>
            <a:spLocks noChangeShapeType="1"/>
          </p:cNvSpPr>
          <p:nvPr/>
        </p:nvSpPr>
        <p:spPr bwMode="auto">
          <a:xfrm flipH="1">
            <a:off x="7010400" y="2790825"/>
            <a:ext cx="48895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4" name="Line 36"/>
          <p:cNvSpPr>
            <a:spLocks noChangeShapeType="1"/>
          </p:cNvSpPr>
          <p:nvPr/>
        </p:nvSpPr>
        <p:spPr bwMode="auto">
          <a:xfrm rot="5400000">
            <a:off x="8432006" y="3336132"/>
            <a:ext cx="490537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5" name="Line 37"/>
          <p:cNvSpPr>
            <a:spLocks noChangeShapeType="1"/>
          </p:cNvSpPr>
          <p:nvPr/>
        </p:nvSpPr>
        <p:spPr bwMode="auto">
          <a:xfrm rot="5400000" flipH="1">
            <a:off x="8024019" y="3283744"/>
            <a:ext cx="490538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6" name="Freeform 38"/>
          <p:cNvSpPr>
            <a:spLocks/>
          </p:cNvSpPr>
          <p:nvPr/>
        </p:nvSpPr>
        <p:spPr bwMode="auto">
          <a:xfrm>
            <a:off x="4214813" y="2338388"/>
            <a:ext cx="550862" cy="428625"/>
          </a:xfrm>
          <a:custGeom>
            <a:avLst/>
            <a:gdLst>
              <a:gd name="T0" fmla="*/ 2147483647 w 325"/>
              <a:gd name="T1" fmla="*/ 2147483647 h 250"/>
              <a:gd name="T2" fmla="*/ 2147483647 w 325"/>
              <a:gd name="T3" fmla="*/ 2147483647 h 250"/>
              <a:gd name="T4" fmla="*/ 2147483647 w 325"/>
              <a:gd name="T5" fmla="*/ 2147483647 h 250"/>
              <a:gd name="T6" fmla="*/ 2147483647 w 325"/>
              <a:gd name="T7" fmla="*/ 2147483647 h 250"/>
              <a:gd name="T8" fmla="*/ 2147483647 w 325"/>
              <a:gd name="T9" fmla="*/ 2147483647 h 250"/>
              <a:gd name="T10" fmla="*/ 2147483647 w 325"/>
              <a:gd name="T11" fmla="*/ 2147483647 h 250"/>
              <a:gd name="T12" fmla="*/ 2147483647 w 325"/>
              <a:gd name="T13" fmla="*/ 2147483647 h 250"/>
              <a:gd name="T14" fmla="*/ 2147483647 w 325"/>
              <a:gd name="T15" fmla="*/ 2147483647 h 250"/>
              <a:gd name="T16" fmla="*/ 2147483647 w 325"/>
              <a:gd name="T17" fmla="*/ 2147483647 h 250"/>
              <a:gd name="T18" fmla="*/ 2147483647 w 325"/>
              <a:gd name="T19" fmla="*/ 2147483647 h 250"/>
              <a:gd name="T20" fmla="*/ 2147483647 w 325"/>
              <a:gd name="T21" fmla="*/ 2147483647 h 250"/>
              <a:gd name="T22" fmla="*/ 2147483647 w 325"/>
              <a:gd name="T23" fmla="*/ 2147483647 h 250"/>
              <a:gd name="T24" fmla="*/ 0 w 325"/>
              <a:gd name="T25" fmla="*/ 2147483647 h 250"/>
              <a:gd name="T26" fmla="*/ 2147483647 w 325"/>
              <a:gd name="T27" fmla="*/ 2147483647 h 250"/>
              <a:gd name="T28" fmla="*/ 2147483647 w 325"/>
              <a:gd name="T29" fmla="*/ 2147483647 h 250"/>
              <a:gd name="T30" fmla="*/ 2147483647 w 325"/>
              <a:gd name="T31" fmla="*/ 2147483647 h 250"/>
              <a:gd name="T32" fmla="*/ 2147483647 w 325"/>
              <a:gd name="T33" fmla="*/ 2147483647 h 250"/>
              <a:gd name="T34" fmla="*/ 2147483647 w 325"/>
              <a:gd name="T35" fmla="*/ 2147483647 h 250"/>
              <a:gd name="T36" fmla="*/ 2147483647 w 325"/>
              <a:gd name="T37" fmla="*/ 2147483647 h 250"/>
              <a:gd name="T38" fmla="*/ 2147483647 w 325"/>
              <a:gd name="T39" fmla="*/ 2147483647 h 250"/>
              <a:gd name="T40" fmla="*/ 2147483647 w 325"/>
              <a:gd name="T41" fmla="*/ 2147483647 h 25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25"/>
              <a:gd name="T64" fmla="*/ 0 h 250"/>
              <a:gd name="T65" fmla="*/ 325 w 325"/>
              <a:gd name="T66" fmla="*/ 250 h 25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25" h="250">
                <a:moveTo>
                  <a:pt x="229" y="250"/>
                </a:moveTo>
                <a:cubicBezTo>
                  <a:pt x="197" y="249"/>
                  <a:pt x="183" y="248"/>
                  <a:pt x="157" y="244"/>
                </a:cubicBezTo>
                <a:cubicBezTo>
                  <a:pt x="149" y="243"/>
                  <a:pt x="142" y="241"/>
                  <a:pt x="135" y="239"/>
                </a:cubicBezTo>
                <a:cubicBezTo>
                  <a:pt x="132" y="238"/>
                  <a:pt x="125" y="237"/>
                  <a:pt x="125" y="237"/>
                </a:cubicBezTo>
                <a:cubicBezTo>
                  <a:pt x="120" y="234"/>
                  <a:pt x="115" y="232"/>
                  <a:pt x="109" y="231"/>
                </a:cubicBezTo>
                <a:cubicBezTo>
                  <a:pt x="102" y="226"/>
                  <a:pt x="92" y="223"/>
                  <a:pt x="84" y="220"/>
                </a:cubicBezTo>
                <a:cubicBezTo>
                  <a:pt x="82" y="216"/>
                  <a:pt x="79" y="215"/>
                  <a:pt x="75" y="214"/>
                </a:cubicBezTo>
                <a:cubicBezTo>
                  <a:pt x="73" y="211"/>
                  <a:pt x="71" y="209"/>
                  <a:pt x="67" y="208"/>
                </a:cubicBezTo>
                <a:cubicBezTo>
                  <a:pt x="64" y="204"/>
                  <a:pt x="55" y="199"/>
                  <a:pt x="55" y="199"/>
                </a:cubicBezTo>
                <a:cubicBezTo>
                  <a:pt x="53" y="195"/>
                  <a:pt x="47" y="192"/>
                  <a:pt x="43" y="191"/>
                </a:cubicBezTo>
                <a:cubicBezTo>
                  <a:pt x="38" y="184"/>
                  <a:pt x="27" y="177"/>
                  <a:pt x="19" y="172"/>
                </a:cubicBezTo>
                <a:cubicBezTo>
                  <a:pt x="16" y="167"/>
                  <a:pt x="11" y="158"/>
                  <a:pt x="6" y="155"/>
                </a:cubicBezTo>
                <a:cubicBezTo>
                  <a:pt x="5" y="149"/>
                  <a:pt x="2" y="144"/>
                  <a:pt x="0" y="139"/>
                </a:cubicBezTo>
                <a:cubicBezTo>
                  <a:pt x="1" y="123"/>
                  <a:pt x="1" y="104"/>
                  <a:pt x="16" y="94"/>
                </a:cubicBezTo>
                <a:cubicBezTo>
                  <a:pt x="18" y="89"/>
                  <a:pt x="23" y="83"/>
                  <a:pt x="28" y="81"/>
                </a:cubicBezTo>
                <a:cubicBezTo>
                  <a:pt x="32" y="75"/>
                  <a:pt x="39" y="68"/>
                  <a:pt x="46" y="65"/>
                </a:cubicBezTo>
                <a:cubicBezTo>
                  <a:pt x="53" y="56"/>
                  <a:pt x="70" y="49"/>
                  <a:pt x="81" y="46"/>
                </a:cubicBezTo>
                <a:cubicBezTo>
                  <a:pt x="85" y="41"/>
                  <a:pt x="107" y="29"/>
                  <a:pt x="114" y="27"/>
                </a:cubicBezTo>
                <a:cubicBezTo>
                  <a:pt x="123" y="20"/>
                  <a:pt x="136" y="18"/>
                  <a:pt x="147" y="17"/>
                </a:cubicBezTo>
                <a:cubicBezTo>
                  <a:pt x="166" y="12"/>
                  <a:pt x="181" y="7"/>
                  <a:pt x="201" y="6"/>
                </a:cubicBezTo>
                <a:cubicBezTo>
                  <a:pt x="242" y="0"/>
                  <a:pt x="284" y="6"/>
                  <a:pt x="325" y="6"/>
                </a:cubicBezTo>
              </a:path>
            </a:pathLst>
          </a:cu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7" name="Freeform 39"/>
          <p:cNvSpPr>
            <a:spLocks/>
          </p:cNvSpPr>
          <p:nvPr/>
        </p:nvSpPr>
        <p:spPr bwMode="auto">
          <a:xfrm>
            <a:off x="7058025" y="1970088"/>
            <a:ext cx="487363" cy="323850"/>
          </a:xfrm>
          <a:custGeom>
            <a:avLst/>
            <a:gdLst>
              <a:gd name="T0" fmla="*/ 0 w 287"/>
              <a:gd name="T1" fmla="*/ 2147483647 h 334"/>
              <a:gd name="T2" fmla="*/ 2147483647 w 287"/>
              <a:gd name="T3" fmla="*/ 2147483647 h 334"/>
              <a:gd name="T4" fmla="*/ 2147483647 w 287"/>
              <a:gd name="T5" fmla="*/ 2147483647 h 334"/>
              <a:gd name="T6" fmla="*/ 2147483647 w 287"/>
              <a:gd name="T7" fmla="*/ 2147483647 h 334"/>
              <a:gd name="T8" fmla="*/ 2147483647 w 287"/>
              <a:gd name="T9" fmla="*/ 0 h 334"/>
              <a:gd name="T10" fmla="*/ 2147483647 w 287"/>
              <a:gd name="T11" fmla="*/ 2147483647 h 334"/>
              <a:gd name="T12" fmla="*/ 2147483647 w 287"/>
              <a:gd name="T13" fmla="*/ 2147483647 h 334"/>
              <a:gd name="T14" fmla="*/ 2147483647 w 287"/>
              <a:gd name="T15" fmla="*/ 2147483647 h 334"/>
              <a:gd name="T16" fmla="*/ 2147483647 w 287"/>
              <a:gd name="T17" fmla="*/ 2147483647 h 3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7"/>
              <a:gd name="T28" fmla="*/ 0 h 334"/>
              <a:gd name="T29" fmla="*/ 287 w 287"/>
              <a:gd name="T30" fmla="*/ 334 h 33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7" h="334">
                <a:moveTo>
                  <a:pt x="0" y="322"/>
                </a:moveTo>
                <a:cubicBezTo>
                  <a:pt x="29" y="315"/>
                  <a:pt x="56" y="315"/>
                  <a:pt x="82" y="299"/>
                </a:cubicBezTo>
                <a:cubicBezTo>
                  <a:pt x="92" y="269"/>
                  <a:pt x="109" y="241"/>
                  <a:pt x="117" y="211"/>
                </a:cubicBezTo>
                <a:cubicBezTo>
                  <a:pt x="121" y="195"/>
                  <a:pt x="129" y="164"/>
                  <a:pt x="129" y="164"/>
                </a:cubicBezTo>
                <a:cubicBezTo>
                  <a:pt x="134" y="109"/>
                  <a:pt x="135" y="54"/>
                  <a:pt x="146" y="0"/>
                </a:cubicBezTo>
                <a:cubicBezTo>
                  <a:pt x="167" y="32"/>
                  <a:pt x="165" y="46"/>
                  <a:pt x="170" y="88"/>
                </a:cubicBezTo>
                <a:cubicBezTo>
                  <a:pt x="172" y="130"/>
                  <a:pt x="163" y="242"/>
                  <a:pt x="199" y="293"/>
                </a:cubicBezTo>
                <a:cubicBezTo>
                  <a:pt x="219" y="322"/>
                  <a:pt x="227" y="321"/>
                  <a:pt x="263" y="328"/>
                </a:cubicBezTo>
                <a:cubicBezTo>
                  <a:pt x="271" y="330"/>
                  <a:pt x="287" y="334"/>
                  <a:pt x="287" y="334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8" name="Text Box 40"/>
          <p:cNvSpPr txBox="1">
            <a:spLocks noChangeArrowheads="1"/>
          </p:cNvSpPr>
          <p:nvPr/>
        </p:nvSpPr>
        <p:spPr bwMode="auto">
          <a:xfrm>
            <a:off x="5740400" y="1789113"/>
            <a:ext cx="1422400" cy="5730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nb-NO" sz="1800"/>
              <a:t>Phase modulator</a:t>
            </a:r>
            <a:endParaRPr lang="nb-NO" sz="1800" b="0"/>
          </a:p>
        </p:txBody>
      </p:sp>
      <p:sp>
        <p:nvSpPr>
          <p:cNvPr id="22569" name="Text Box 41"/>
          <p:cNvSpPr txBox="1">
            <a:spLocks noChangeAspect="1" noChangeArrowheads="1"/>
          </p:cNvSpPr>
          <p:nvPr/>
        </p:nvSpPr>
        <p:spPr bwMode="auto">
          <a:xfrm>
            <a:off x="457200" y="6553200"/>
            <a:ext cx="9629775" cy="830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r>
              <a:rPr lang="en-US"/>
              <a:t>– interrogating Alice’s phase modulator with powerful</a:t>
            </a:r>
            <a:br>
              <a:rPr lang="en-US"/>
            </a:br>
            <a:r>
              <a:rPr lang="en-US"/>
              <a:t>   external pulses (can give Eve bit values directly)</a:t>
            </a:r>
          </a:p>
        </p:txBody>
      </p:sp>
      <p:sp>
        <p:nvSpPr>
          <p:cNvPr id="43" name="Freeform 42"/>
          <p:cNvSpPr/>
          <p:nvPr/>
        </p:nvSpPr>
        <p:spPr bwMode="auto">
          <a:xfrm>
            <a:off x="8043410" y="3823102"/>
            <a:ext cx="430306" cy="939226"/>
          </a:xfrm>
          <a:custGeom>
            <a:avLst/>
            <a:gdLst>
              <a:gd name="connsiteX0" fmla="*/ 0 w 430306"/>
              <a:gd name="connsiteY0" fmla="*/ 939226 h 939226"/>
              <a:gd name="connsiteX1" fmla="*/ 281354 w 430306"/>
              <a:gd name="connsiteY1" fmla="*/ 455131 h 939226"/>
              <a:gd name="connsiteX2" fmla="*/ 376518 w 430306"/>
              <a:gd name="connsiteY2" fmla="*/ 331005 h 939226"/>
              <a:gd name="connsiteX3" fmla="*/ 422031 w 430306"/>
              <a:gd name="connsiteY3" fmla="*/ 264804 h 939226"/>
              <a:gd name="connsiteX4" fmla="*/ 426168 w 430306"/>
              <a:gd name="connsiteY4" fmla="*/ 177915 h 939226"/>
              <a:gd name="connsiteX5" fmla="*/ 397205 w 430306"/>
              <a:gd name="connsiteY5" fmla="*/ 128265 h 939226"/>
              <a:gd name="connsiteX6" fmla="*/ 351692 w 430306"/>
              <a:gd name="connsiteY6" fmla="*/ 91027 h 939226"/>
              <a:gd name="connsiteX7" fmla="*/ 293766 w 430306"/>
              <a:gd name="connsiteY7" fmla="*/ 0 h 939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0306" h="939226">
                <a:moveTo>
                  <a:pt x="0" y="939226"/>
                </a:moveTo>
                <a:cubicBezTo>
                  <a:pt x="109300" y="747863"/>
                  <a:pt x="218601" y="556501"/>
                  <a:pt x="281354" y="455131"/>
                </a:cubicBezTo>
                <a:cubicBezTo>
                  <a:pt x="344107" y="353761"/>
                  <a:pt x="353072" y="362726"/>
                  <a:pt x="376518" y="331005"/>
                </a:cubicBezTo>
                <a:cubicBezTo>
                  <a:pt x="399964" y="299284"/>
                  <a:pt x="413756" y="290319"/>
                  <a:pt x="422031" y="264804"/>
                </a:cubicBezTo>
                <a:cubicBezTo>
                  <a:pt x="430306" y="239289"/>
                  <a:pt x="430306" y="200672"/>
                  <a:pt x="426168" y="177915"/>
                </a:cubicBezTo>
                <a:cubicBezTo>
                  <a:pt x="422030" y="155159"/>
                  <a:pt x="409618" y="142746"/>
                  <a:pt x="397205" y="128265"/>
                </a:cubicBezTo>
                <a:cubicBezTo>
                  <a:pt x="384792" y="113784"/>
                  <a:pt x="368932" y="112404"/>
                  <a:pt x="351692" y="91027"/>
                </a:cubicBezTo>
                <a:cubicBezTo>
                  <a:pt x="334452" y="69650"/>
                  <a:pt x="314109" y="34825"/>
                  <a:pt x="293766" y="0"/>
                </a:cubicBez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Trojan-horse attack experiment</a:t>
            </a:r>
          </a:p>
        </p:txBody>
      </p:sp>
      <p:sp>
        <p:nvSpPr>
          <p:cNvPr id="23555" name="Text Box 3"/>
          <p:cNvSpPr txBox="1">
            <a:spLocks noChangeAspect="1" noChangeArrowheads="1"/>
          </p:cNvSpPr>
          <p:nvPr/>
        </p:nvSpPr>
        <p:spPr bwMode="auto">
          <a:xfrm>
            <a:off x="609600" y="2455863"/>
            <a:ext cx="779463" cy="30956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nb-NO" sz="1800"/>
              <a:t>Laser</a:t>
            </a:r>
          </a:p>
        </p:txBody>
      </p:sp>
      <p:sp>
        <p:nvSpPr>
          <p:cNvPr id="23556" name="Line 4"/>
          <p:cNvSpPr>
            <a:spLocks noChangeAspect="1" noChangeShapeType="1"/>
          </p:cNvSpPr>
          <p:nvPr/>
        </p:nvSpPr>
        <p:spPr bwMode="auto">
          <a:xfrm flipV="1">
            <a:off x="1389063" y="2587625"/>
            <a:ext cx="1257300" cy="79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7" name="Line 5"/>
          <p:cNvSpPr>
            <a:spLocks noChangeAspect="1" noChangeShapeType="1"/>
          </p:cNvSpPr>
          <p:nvPr/>
        </p:nvSpPr>
        <p:spPr bwMode="auto">
          <a:xfrm>
            <a:off x="7847013" y="1987550"/>
            <a:ext cx="45878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8" name="Rectangle 6"/>
          <p:cNvSpPr>
            <a:spLocks noChangeAspect="1" noChangeArrowheads="1"/>
          </p:cNvSpPr>
          <p:nvPr/>
        </p:nvSpPr>
        <p:spPr bwMode="auto">
          <a:xfrm rot="2700000">
            <a:off x="7889082" y="1804193"/>
            <a:ext cx="374650" cy="36671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9" name="Line 7"/>
          <p:cNvSpPr>
            <a:spLocks noChangeAspect="1" noChangeShapeType="1"/>
          </p:cNvSpPr>
          <p:nvPr/>
        </p:nvSpPr>
        <p:spPr bwMode="auto">
          <a:xfrm>
            <a:off x="7572375" y="1473200"/>
            <a:ext cx="644525" cy="6413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Line 8"/>
          <p:cNvSpPr>
            <a:spLocks noChangeAspect="1" noChangeShapeType="1"/>
          </p:cNvSpPr>
          <p:nvPr/>
        </p:nvSpPr>
        <p:spPr bwMode="auto">
          <a:xfrm flipV="1">
            <a:off x="7572375" y="1987550"/>
            <a:ext cx="503238" cy="5143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1" name="Line 9"/>
          <p:cNvSpPr>
            <a:spLocks noChangeAspect="1" noChangeShapeType="1"/>
          </p:cNvSpPr>
          <p:nvPr/>
        </p:nvSpPr>
        <p:spPr bwMode="auto">
          <a:xfrm flipV="1">
            <a:off x="8485188" y="2547938"/>
            <a:ext cx="0" cy="936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2" name="Line 10"/>
          <p:cNvSpPr>
            <a:spLocks noChangeAspect="1" noChangeShapeType="1"/>
          </p:cNvSpPr>
          <p:nvPr/>
        </p:nvSpPr>
        <p:spPr bwMode="auto">
          <a:xfrm flipH="1" flipV="1">
            <a:off x="8393113" y="2319338"/>
            <a:ext cx="92075" cy="2333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3" name="Line 11"/>
          <p:cNvSpPr>
            <a:spLocks noChangeAspect="1" noChangeShapeType="1"/>
          </p:cNvSpPr>
          <p:nvPr/>
        </p:nvSpPr>
        <p:spPr bwMode="auto">
          <a:xfrm flipV="1">
            <a:off x="7343775" y="2501900"/>
            <a:ext cx="228600" cy="920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4" name="Line 12"/>
          <p:cNvSpPr>
            <a:spLocks noChangeAspect="1" noChangeShapeType="1"/>
          </p:cNvSpPr>
          <p:nvPr/>
        </p:nvSpPr>
        <p:spPr bwMode="auto">
          <a:xfrm>
            <a:off x="7343775" y="1379538"/>
            <a:ext cx="228600" cy="9366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5" name="Line 13"/>
          <p:cNvSpPr>
            <a:spLocks noChangeAspect="1" noChangeShapeType="1"/>
          </p:cNvSpPr>
          <p:nvPr/>
        </p:nvSpPr>
        <p:spPr bwMode="auto">
          <a:xfrm flipH="1">
            <a:off x="5695950" y="2593975"/>
            <a:ext cx="164782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6" name="Line 14"/>
          <p:cNvSpPr>
            <a:spLocks noChangeAspect="1" noChangeShapeType="1"/>
          </p:cNvSpPr>
          <p:nvPr/>
        </p:nvSpPr>
        <p:spPr bwMode="auto">
          <a:xfrm>
            <a:off x="2357438" y="2593975"/>
            <a:ext cx="4111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7" name="Text Box 15"/>
          <p:cNvSpPr txBox="1">
            <a:spLocks noChangeAspect="1" noChangeArrowheads="1"/>
          </p:cNvSpPr>
          <p:nvPr/>
        </p:nvSpPr>
        <p:spPr bwMode="auto">
          <a:xfrm>
            <a:off x="2768600" y="2454275"/>
            <a:ext cx="274638" cy="28098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nb-NO" sz="1400" b="0"/>
          </a:p>
        </p:txBody>
      </p:sp>
      <p:sp>
        <p:nvSpPr>
          <p:cNvPr id="23568" name="Line 16"/>
          <p:cNvSpPr>
            <a:spLocks noChangeAspect="1" noChangeShapeType="1"/>
          </p:cNvSpPr>
          <p:nvPr/>
        </p:nvSpPr>
        <p:spPr bwMode="auto">
          <a:xfrm flipV="1">
            <a:off x="2768600" y="2454275"/>
            <a:ext cx="274638" cy="2809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9" name="Text Box 17"/>
          <p:cNvSpPr txBox="1">
            <a:spLocks noChangeAspect="1" noChangeArrowheads="1"/>
          </p:cNvSpPr>
          <p:nvPr/>
        </p:nvSpPr>
        <p:spPr bwMode="auto">
          <a:xfrm>
            <a:off x="6200775" y="2454275"/>
            <a:ext cx="547688" cy="28098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nb-NO" sz="1400" b="0"/>
          </a:p>
        </p:txBody>
      </p:sp>
      <p:sp>
        <p:nvSpPr>
          <p:cNvPr id="23570" name="Line 18"/>
          <p:cNvSpPr>
            <a:spLocks noChangeAspect="1" noChangeShapeType="1"/>
          </p:cNvSpPr>
          <p:nvPr/>
        </p:nvSpPr>
        <p:spPr bwMode="auto">
          <a:xfrm flipV="1">
            <a:off x="6459538" y="2735263"/>
            <a:ext cx="15875" cy="473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71" name="Rectangle 19"/>
          <p:cNvSpPr>
            <a:spLocks noChangeAspect="1" noChangeArrowheads="1"/>
          </p:cNvSpPr>
          <p:nvPr/>
        </p:nvSpPr>
        <p:spPr bwMode="auto">
          <a:xfrm>
            <a:off x="5148263" y="2546350"/>
            <a:ext cx="138112" cy="93663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2" name="Rectangle 20"/>
          <p:cNvSpPr>
            <a:spLocks noChangeAspect="1" noChangeArrowheads="1"/>
          </p:cNvSpPr>
          <p:nvPr/>
        </p:nvSpPr>
        <p:spPr bwMode="auto">
          <a:xfrm>
            <a:off x="5559425" y="2547938"/>
            <a:ext cx="136525" cy="9366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3" name="Line 21"/>
          <p:cNvSpPr>
            <a:spLocks noChangeAspect="1" noChangeShapeType="1"/>
          </p:cNvSpPr>
          <p:nvPr/>
        </p:nvSpPr>
        <p:spPr bwMode="auto">
          <a:xfrm>
            <a:off x="5194300" y="2735263"/>
            <a:ext cx="4572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stealth" w="med" len="lg"/>
            <a:tailEnd type="stealth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23574" name="Oval 22"/>
          <p:cNvSpPr>
            <a:spLocks noChangeAspect="1" noChangeArrowheads="1"/>
          </p:cNvSpPr>
          <p:nvPr/>
        </p:nvSpPr>
        <p:spPr bwMode="auto">
          <a:xfrm>
            <a:off x="3319463" y="2127250"/>
            <a:ext cx="455612" cy="466725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5" name="Rectangle 23"/>
          <p:cNvSpPr>
            <a:spLocks noChangeAspect="1" noChangeArrowheads="1"/>
          </p:cNvSpPr>
          <p:nvPr/>
        </p:nvSpPr>
        <p:spPr bwMode="auto">
          <a:xfrm>
            <a:off x="3273425" y="2081213"/>
            <a:ext cx="547688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6" name="Oval 24"/>
          <p:cNvSpPr>
            <a:spLocks noChangeAspect="1" noChangeArrowheads="1"/>
          </p:cNvSpPr>
          <p:nvPr/>
        </p:nvSpPr>
        <p:spPr bwMode="auto">
          <a:xfrm>
            <a:off x="3821113" y="1939925"/>
            <a:ext cx="366712" cy="93663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7" name="Rectangle 25"/>
          <p:cNvSpPr>
            <a:spLocks noChangeAspect="1" noChangeArrowheads="1"/>
          </p:cNvSpPr>
          <p:nvPr/>
        </p:nvSpPr>
        <p:spPr bwMode="auto">
          <a:xfrm>
            <a:off x="4187825" y="2127250"/>
            <a:ext cx="547688" cy="280988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8" name="Oval 26"/>
          <p:cNvSpPr>
            <a:spLocks noChangeAspect="1" noChangeArrowheads="1"/>
          </p:cNvSpPr>
          <p:nvPr/>
        </p:nvSpPr>
        <p:spPr bwMode="auto">
          <a:xfrm>
            <a:off x="4233863" y="1379538"/>
            <a:ext cx="455612" cy="468312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9" name="Oval 27"/>
          <p:cNvSpPr>
            <a:spLocks noChangeAspect="1" noChangeArrowheads="1"/>
          </p:cNvSpPr>
          <p:nvPr/>
        </p:nvSpPr>
        <p:spPr bwMode="auto">
          <a:xfrm>
            <a:off x="3319463" y="1379538"/>
            <a:ext cx="455612" cy="468312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0" name="Rectangle 28"/>
          <p:cNvSpPr>
            <a:spLocks noChangeAspect="1" noChangeArrowheads="1"/>
          </p:cNvSpPr>
          <p:nvPr/>
        </p:nvSpPr>
        <p:spPr bwMode="auto">
          <a:xfrm>
            <a:off x="3273425" y="1660525"/>
            <a:ext cx="547688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1" name="Oval 29"/>
          <p:cNvSpPr>
            <a:spLocks noChangeAspect="1" noChangeArrowheads="1"/>
          </p:cNvSpPr>
          <p:nvPr/>
        </p:nvSpPr>
        <p:spPr bwMode="auto">
          <a:xfrm>
            <a:off x="3775075" y="1520825"/>
            <a:ext cx="458788" cy="466725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2" name="Rectangle 30"/>
          <p:cNvSpPr>
            <a:spLocks noChangeAspect="1" noChangeArrowheads="1"/>
          </p:cNvSpPr>
          <p:nvPr/>
        </p:nvSpPr>
        <p:spPr bwMode="auto">
          <a:xfrm>
            <a:off x="3729038" y="1612900"/>
            <a:ext cx="550862" cy="141288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3" name="Rectangle 31"/>
          <p:cNvSpPr>
            <a:spLocks noChangeAspect="1" noChangeArrowheads="1"/>
          </p:cNvSpPr>
          <p:nvPr/>
        </p:nvSpPr>
        <p:spPr bwMode="auto">
          <a:xfrm>
            <a:off x="3792538" y="1427163"/>
            <a:ext cx="428625" cy="233362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4" name="Line 32"/>
          <p:cNvSpPr>
            <a:spLocks noChangeAspect="1" noChangeShapeType="1"/>
          </p:cNvSpPr>
          <p:nvPr/>
        </p:nvSpPr>
        <p:spPr bwMode="auto">
          <a:xfrm>
            <a:off x="3775075" y="1612900"/>
            <a:ext cx="0" cy="1412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5" name="Line 33"/>
          <p:cNvSpPr>
            <a:spLocks noChangeAspect="1" noChangeShapeType="1"/>
          </p:cNvSpPr>
          <p:nvPr/>
        </p:nvSpPr>
        <p:spPr bwMode="auto">
          <a:xfrm>
            <a:off x="4233863" y="1612900"/>
            <a:ext cx="0" cy="1412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6" name="Rectangle 34"/>
          <p:cNvSpPr>
            <a:spLocks noChangeAspect="1" noChangeArrowheads="1"/>
          </p:cNvSpPr>
          <p:nvPr/>
        </p:nvSpPr>
        <p:spPr bwMode="auto">
          <a:xfrm>
            <a:off x="3273425" y="1333500"/>
            <a:ext cx="273050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7" name="Rectangle 35"/>
          <p:cNvSpPr>
            <a:spLocks noChangeAspect="1" noChangeArrowheads="1"/>
          </p:cNvSpPr>
          <p:nvPr/>
        </p:nvSpPr>
        <p:spPr bwMode="auto">
          <a:xfrm>
            <a:off x="3421063" y="1577975"/>
            <a:ext cx="274637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8" name="Rectangle 36"/>
          <p:cNvSpPr>
            <a:spLocks noChangeAspect="1" noChangeArrowheads="1"/>
          </p:cNvSpPr>
          <p:nvPr/>
        </p:nvSpPr>
        <p:spPr bwMode="auto">
          <a:xfrm>
            <a:off x="4462463" y="1333500"/>
            <a:ext cx="273050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9" name="Rectangle 37"/>
          <p:cNvSpPr>
            <a:spLocks noChangeAspect="1" noChangeArrowheads="1"/>
          </p:cNvSpPr>
          <p:nvPr/>
        </p:nvSpPr>
        <p:spPr bwMode="auto">
          <a:xfrm>
            <a:off x="4259263" y="1624013"/>
            <a:ext cx="547687" cy="280987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0" name="Oval 38"/>
          <p:cNvSpPr>
            <a:spLocks noChangeAspect="1" noChangeArrowheads="1"/>
          </p:cNvSpPr>
          <p:nvPr/>
        </p:nvSpPr>
        <p:spPr bwMode="auto">
          <a:xfrm>
            <a:off x="4233863" y="2127250"/>
            <a:ext cx="455612" cy="466725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1" name="Rectangle 39"/>
          <p:cNvSpPr>
            <a:spLocks noChangeAspect="1" noChangeArrowheads="1"/>
          </p:cNvSpPr>
          <p:nvPr/>
        </p:nvSpPr>
        <p:spPr bwMode="auto">
          <a:xfrm>
            <a:off x="4187825" y="2081213"/>
            <a:ext cx="547688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2" name="Oval 40"/>
          <p:cNvSpPr>
            <a:spLocks noChangeAspect="1" noChangeArrowheads="1"/>
          </p:cNvSpPr>
          <p:nvPr/>
        </p:nvSpPr>
        <p:spPr bwMode="auto">
          <a:xfrm>
            <a:off x="3775075" y="1987550"/>
            <a:ext cx="458788" cy="420688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3" name="Rectangle 41"/>
          <p:cNvSpPr>
            <a:spLocks noChangeAspect="1" noChangeArrowheads="1"/>
          </p:cNvSpPr>
          <p:nvPr/>
        </p:nvSpPr>
        <p:spPr bwMode="auto">
          <a:xfrm>
            <a:off x="3729038" y="2220913"/>
            <a:ext cx="550862" cy="93662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4" name="Rectangle 42"/>
          <p:cNvSpPr>
            <a:spLocks noChangeAspect="1" noChangeArrowheads="1"/>
          </p:cNvSpPr>
          <p:nvPr/>
        </p:nvSpPr>
        <p:spPr bwMode="auto">
          <a:xfrm>
            <a:off x="3795713" y="2268538"/>
            <a:ext cx="428625" cy="233362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5" name="Line 43"/>
          <p:cNvSpPr>
            <a:spLocks noChangeAspect="1" noChangeShapeType="1"/>
          </p:cNvSpPr>
          <p:nvPr/>
        </p:nvSpPr>
        <p:spPr bwMode="auto">
          <a:xfrm>
            <a:off x="4233863" y="2220913"/>
            <a:ext cx="0" cy="139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6" name="Line 44"/>
          <p:cNvSpPr>
            <a:spLocks noChangeAspect="1" noChangeShapeType="1"/>
          </p:cNvSpPr>
          <p:nvPr/>
        </p:nvSpPr>
        <p:spPr bwMode="auto">
          <a:xfrm>
            <a:off x="3775075" y="2220913"/>
            <a:ext cx="0" cy="139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7" name="Rectangle 45"/>
          <p:cNvSpPr>
            <a:spLocks noChangeAspect="1" noChangeArrowheads="1"/>
          </p:cNvSpPr>
          <p:nvPr/>
        </p:nvSpPr>
        <p:spPr bwMode="auto">
          <a:xfrm>
            <a:off x="3273425" y="2314575"/>
            <a:ext cx="273050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8" name="Rectangle 46"/>
          <p:cNvSpPr>
            <a:spLocks noChangeAspect="1" noChangeArrowheads="1"/>
          </p:cNvSpPr>
          <p:nvPr/>
        </p:nvSpPr>
        <p:spPr bwMode="auto">
          <a:xfrm>
            <a:off x="4462463" y="2314575"/>
            <a:ext cx="273050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9" name="Line 47"/>
          <p:cNvSpPr>
            <a:spLocks noChangeAspect="1" noChangeShapeType="1"/>
          </p:cNvSpPr>
          <p:nvPr/>
        </p:nvSpPr>
        <p:spPr bwMode="auto">
          <a:xfrm flipH="1">
            <a:off x="4462463" y="2593975"/>
            <a:ext cx="6858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00" name="Oval 48"/>
          <p:cNvSpPr>
            <a:spLocks noChangeAspect="1" noChangeArrowheads="1"/>
          </p:cNvSpPr>
          <p:nvPr/>
        </p:nvSpPr>
        <p:spPr bwMode="auto">
          <a:xfrm>
            <a:off x="4462463" y="2174875"/>
            <a:ext cx="411162" cy="419100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01" name="Line 49"/>
          <p:cNvSpPr>
            <a:spLocks noChangeAspect="1" noChangeShapeType="1"/>
          </p:cNvSpPr>
          <p:nvPr/>
        </p:nvSpPr>
        <p:spPr bwMode="auto">
          <a:xfrm flipH="1">
            <a:off x="4462463" y="1379538"/>
            <a:ext cx="2881312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02" name="Line 50"/>
          <p:cNvSpPr>
            <a:spLocks noChangeAspect="1" noChangeShapeType="1"/>
          </p:cNvSpPr>
          <p:nvPr/>
        </p:nvSpPr>
        <p:spPr bwMode="auto">
          <a:xfrm flipH="1">
            <a:off x="3043238" y="2593975"/>
            <a:ext cx="5032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03" name="Line 51"/>
          <p:cNvSpPr>
            <a:spLocks noChangeAspect="1" noChangeShapeType="1"/>
          </p:cNvSpPr>
          <p:nvPr/>
        </p:nvSpPr>
        <p:spPr bwMode="auto">
          <a:xfrm flipH="1" flipV="1">
            <a:off x="8210550" y="2128838"/>
            <a:ext cx="188913" cy="1984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04" name="Rectangle 52"/>
          <p:cNvSpPr>
            <a:spLocks noChangeAspect="1" noChangeArrowheads="1"/>
          </p:cNvSpPr>
          <p:nvPr/>
        </p:nvSpPr>
        <p:spPr bwMode="auto">
          <a:xfrm>
            <a:off x="274638" y="1076325"/>
            <a:ext cx="9728200" cy="2665413"/>
          </a:xfrm>
          <a:prstGeom prst="rect">
            <a:avLst/>
          </a:prstGeom>
          <a:noFill/>
          <a:ln w="25400">
            <a:pattFill prst="pct50">
              <a:fgClr>
                <a:srgbClr val="3366FF"/>
              </a:fgClr>
              <a:bgClr>
                <a:srgbClr val="FFFFFF"/>
              </a:bgClr>
            </a:patt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05" name="Line 53"/>
          <p:cNvSpPr>
            <a:spLocks noChangeAspect="1" noChangeShapeType="1"/>
          </p:cNvSpPr>
          <p:nvPr/>
        </p:nvSpPr>
        <p:spPr bwMode="auto">
          <a:xfrm flipH="1">
            <a:off x="8482013" y="2628900"/>
            <a:ext cx="1587" cy="14319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06" name="Line 54"/>
          <p:cNvSpPr>
            <a:spLocks noChangeAspect="1" noChangeShapeType="1"/>
          </p:cNvSpPr>
          <p:nvPr/>
        </p:nvSpPr>
        <p:spPr bwMode="auto">
          <a:xfrm flipH="1">
            <a:off x="3036888" y="1382713"/>
            <a:ext cx="5032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07" name="Freeform 55"/>
          <p:cNvSpPr>
            <a:spLocks noChangeAspect="1"/>
          </p:cNvSpPr>
          <p:nvPr/>
        </p:nvSpPr>
        <p:spPr bwMode="auto">
          <a:xfrm>
            <a:off x="2990850" y="1271588"/>
            <a:ext cx="387350" cy="195262"/>
          </a:xfrm>
          <a:custGeom>
            <a:avLst/>
            <a:gdLst>
              <a:gd name="T0" fmla="*/ 2147483647 w 325"/>
              <a:gd name="T1" fmla="*/ 2147483647 h 250"/>
              <a:gd name="T2" fmla="*/ 2147483647 w 325"/>
              <a:gd name="T3" fmla="*/ 2147483647 h 250"/>
              <a:gd name="T4" fmla="*/ 2147483647 w 325"/>
              <a:gd name="T5" fmla="*/ 2147483647 h 250"/>
              <a:gd name="T6" fmla="*/ 2147483647 w 325"/>
              <a:gd name="T7" fmla="*/ 2147483647 h 250"/>
              <a:gd name="T8" fmla="*/ 2147483647 w 325"/>
              <a:gd name="T9" fmla="*/ 2147483647 h 250"/>
              <a:gd name="T10" fmla="*/ 2147483647 w 325"/>
              <a:gd name="T11" fmla="*/ 2147483647 h 250"/>
              <a:gd name="T12" fmla="*/ 2147483647 w 325"/>
              <a:gd name="T13" fmla="*/ 2147483647 h 250"/>
              <a:gd name="T14" fmla="*/ 2147483647 w 325"/>
              <a:gd name="T15" fmla="*/ 2147483647 h 250"/>
              <a:gd name="T16" fmla="*/ 2147483647 w 325"/>
              <a:gd name="T17" fmla="*/ 2147483647 h 250"/>
              <a:gd name="T18" fmla="*/ 2147483647 w 325"/>
              <a:gd name="T19" fmla="*/ 2147483647 h 250"/>
              <a:gd name="T20" fmla="*/ 2147483647 w 325"/>
              <a:gd name="T21" fmla="*/ 2147483647 h 250"/>
              <a:gd name="T22" fmla="*/ 2147483647 w 325"/>
              <a:gd name="T23" fmla="*/ 2147483647 h 250"/>
              <a:gd name="T24" fmla="*/ 0 w 325"/>
              <a:gd name="T25" fmla="*/ 2147483647 h 250"/>
              <a:gd name="T26" fmla="*/ 2147483647 w 325"/>
              <a:gd name="T27" fmla="*/ 2147483647 h 250"/>
              <a:gd name="T28" fmla="*/ 2147483647 w 325"/>
              <a:gd name="T29" fmla="*/ 2147483647 h 250"/>
              <a:gd name="T30" fmla="*/ 2147483647 w 325"/>
              <a:gd name="T31" fmla="*/ 2147483647 h 250"/>
              <a:gd name="T32" fmla="*/ 2147483647 w 325"/>
              <a:gd name="T33" fmla="*/ 2147483647 h 250"/>
              <a:gd name="T34" fmla="*/ 2147483647 w 325"/>
              <a:gd name="T35" fmla="*/ 2147483647 h 250"/>
              <a:gd name="T36" fmla="*/ 2147483647 w 325"/>
              <a:gd name="T37" fmla="*/ 2147483647 h 250"/>
              <a:gd name="T38" fmla="*/ 2147483647 w 325"/>
              <a:gd name="T39" fmla="*/ 2147483647 h 250"/>
              <a:gd name="T40" fmla="*/ 2147483647 w 325"/>
              <a:gd name="T41" fmla="*/ 2147483647 h 25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25"/>
              <a:gd name="T64" fmla="*/ 0 h 250"/>
              <a:gd name="T65" fmla="*/ 325 w 325"/>
              <a:gd name="T66" fmla="*/ 250 h 25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25" h="250">
                <a:moveTo>
                  <a:pt x="229" y="250"/>
                </a:moveTo>
                <a:cubicBezTo>
                  <a:pt x="197" y="249"/>
                  <a:pt x="183" y="248"/>
                  <a:pt x="157" y="244"/>
                </a:cubicBezTo>
                <a:cubicBezTo>
                  <a:pt x="149" y="243"/>
                  <a:pt x="142" y="241"/>
                  <a:pt x="135" y="239"/>
                </a:cubicBezTo>
                <a:cubicBezTo>
                  <a:pt x="132" y="238"/>
                  <a:pt x="125" y="237"/>
                  <a:pt x="125" y="237"/>
                </a:cubicBezTo>
                <a:cubicBezTo>
                  <a:pt x="120" y="234"/>
                  <a:pt x="115" y="232"/>
                  <a:pt x="109" y="231"/>
                </a:cubicBezTo>
                <a:cubicBezTo>
                  <a:pt x="102" y="226"/>
                  <a:pt x="92" y="223"/>
                  <a:pt x="84" y="220"/>
                </a:cubicBezTo>
                <a:cubicBezTo>
                  <a:pt x="82" y="216"/>
                  <a:pt x="79" y="215"/>
                  <a:pt x="75" y="214"/>
                </a:cubicBezTo>
                <a:cubicBezTo>
                  <a:pt x="73" y="211"/>
                  <a:pt x="71" y="209"/>
                  <a:pt x="67" y="208"/>
                </a:cubicBezTo>
                <a:cubicBezTo>
                  <a:pt x="64" y="204"/>
                  <a:pt x="55" y="199"/>
                  <a:pt x="55" y="199"/>
                </a:cubicBezTo>
                <a:cubicBezTo>
                  <a:pt x="53" y="195"/>
                  <a:pt x="47" y="192"/>
                  <a:pt x="43" y="191"/>
                </a:cubicBezTo>
                <a:cubicBezTo>
                  <a:pt x="38" y="184"/>
                  <a:pt x="27" y="177"/>
                  <a:pt x="19" y="172"/>
                </a:cubicBezTo>
                <a:cubicBezTo>
                  <a:pt x="16" y="167"/>
                  <a:pt x="11" y="158"/>
                  <a:pt x="6" y="155"/>
                </a:cubicBezTo>
                <a:cubicBezTo>
                  <a:pt x="5" y="149"/>
                  <a:pt x="2" y="144"/>
                  <a:pt x="0" y="139"/>
                </a:cubicBezTo>
                <a:cubicBezTo>
                  <a:pt x="1" y="123"/>
                  <a:pt x="1" y="104"/>
                  <a:pt x="16" y="94"/>
                </a:cubicBezTo>
                <a:cubicBezTo>
                  <a:pt x="18" y="89"/>
                  <a:pt x="23" y="83"/>
                  <a:pt x="28" y="81"/>
                </a:cubicBezTo>
                <a:cubicBezTo>
                  <a:pt x="32" y="75"/>
                  <a:pt x="39" y="68"/>
                  <a:pt x="46" y="65"/>
                </a:cubicBezTo>
                <a:cubicBezTo>
                  <a:pt x="53" y="56"/>
                  <a:pt x="70" y="49"/>
                  <a:pt x="81" y="46"/>
                </a:cubicBezTo>
                <a:cubicBezTo>
                  <a:pt x="85" y="41"/>
                  <a:pt x="107" y="29"/>
                  <a:pt x="114" y="27"/>
                </a:cubicBezTo>
                <a:cubicBezTo>
                  <a:pt x="123" y="20"/>
                  <a:pt x="136" y="18"/>
                  <a:pt x="147" y="17"/>
                </a:cubicBezTo>
                <a:cubicBezTo>
                  <a:pt x="166" y="12"/>
                  <a:pt x="181" y="7"/>
                  <a:pt x="201" y="6"/>
                </a:cubicBezTo>
                <a:cubicBezTo>
                  <a:pt x="242" y="0"/>
                  <a:pt x="284" y="6"/>
                  <a:pt x="325" y="6"/>
                </a:cubicBezTo>
              </a:path>
            </a:pathLst>
          </a:cu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08" name="Line 56"/>
          <p:cNvSpPr>
            <a:spLocks noChangeAspect="1" noChangeShapeType="1"/>
          </p:cNvSpPr>
          <p:nvPr/>
        </p:nvSpPr>
        <p:spPr bwMode="auto">
          <a:xfrm flipV="1">
            <a:off x="4613275" y="2490788"/>
            <a:ext cx="1525588" cy="4762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09" name="Line 57"/>
          <p:cNvSpPr>
            <a:spLocks noChangeAspect="1" noChangeShapeType="1"/>
          </p:cNvSpPr>
          <p:nvPr/>
        </p:nvSpPr>
        <p:spPr bwMode="auto">
          <a:xfrm flipH="1">
            <a:off x="4583113" y="2686050"/>
            <a:ext cx="1527175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0" name="Line 58"/>
          <p:cNvSpPr>
            <a:spLocks noChangeAspect="1" noChangeShapeType="1"/>
          </p:cNvSpPr>
          <p:nvPr/>
        </p:nvSpPr>
        <p:spPr bwMode="auto">
          <a:xfrm flipV="1">
            <a:off x="6815138" y="2481263"/>
            <a:ext cx="574675" cy="4762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1" name="Line 59"/>
          <p:cNvSpPr>
            <a:spLocks noChangeAspect="1" noChangeShapeType="1"/>
          </p:cNvSpPr>
          <p:nvPr/>
        </p:nvSpPr>
        <p:spPr bwMode="auto">
          <a:xfrm flipH="1">
            <a:off x="6784975" y="2676525"/>
            <a:ext cx="657225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2" name="Line 60"/>
          <p:cNvSpPr>
            <a:spLocks noChangeAspect="1" noChangeShapeType="1"/>
          </p:cNvSpPr>
          <p:nvPr/>
        </p:nvSpPr>
        <p:spPr bwMode="auto">
          <a:xfrm>
            <a:off x="3797300" y="1484313"/>
            <a:ext cx="700088" cy="86042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3" name="Line 61"/>
          <p:cNvSpPr>
            <a:spLocks noChangeAspect="1" noChangeShapeType="1"/>
          </p:cNvSpPr>
          <p:nvPr/>
        </p:nvSpPr>
        <p:spPr bwMode="auto">
          <a:xfrm flipH="1" flipV="1">
            <a:off x="3470275" y="1566863"/>
            <a:ext cx="654050" cy="817562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4" name="Text Box 62"/>
          <p:cNvSpPr txBox="1">
            <a:spLocks noChangeAspect="1" noChangeArrowheads="1"/>
          </p:cNvSpPr>
          <p:nvPr/>
        </p:nvSpPr>
        <p:spPr bwMode="auto">
          <a:xfrm>
            <a:off x="1371600" y="1524000"/>
            <a:ext cx="2065338" cy="3111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tIns="0" bIns="0" anchor="ctr"/>
          <a:lstStyle/>
          <a:p>
            <a:pPr algn="r">
              <a:lnSpc>
                <a:spcPct val="90000"/>
              </a:lnSpc>
            </a:pPr>
            <a:r>
              <a:rPr lang="nb-NO" sz="2200"/>
              <a:t>4% reflection</a:t>
            </a:r>
          </a:p>
        </p:txBody>
      </p:sp>
      <p:sp>
        <p:nvSpPr>
          <p:cNvPr id="23615" name="Line 63"/>
          <p:cNvSpPr>
            <a:spLocks noChangeAspect="1" noChangeShapeType="1"/>
          </p:cNvSpPr>
          <p:nvPr/>
        </p:nvSpPr>
        <p:spPr bwMode="auto">
          <a:xfrm rot="5400000">
            <a:off x="8130381" y="3691732"/>
            <a:ext cx="979487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6" name="Line 64"/>
          <p:cNvSpPr>
            <a:spLocks noChangeAspect="1" noChangeShapeType="1"/>
          </p:cNvSpPr>
          <p:nvPr/>
        </p:nvSpPr>
        <p:spPr bwMode="auto">
          <a:xfrm rot="5400000" flipH="1">
            <a:off x="7885906" y="3691732"/>
            <a:ext cx="979487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7" name="Text Box 65"/>
          <p:cNvSpPr txBox="1">
            <a:spLocks noChangeAspect="1" noChangeArrowheads="1"/>
          </p:cNvSpPr>
          <p:nvPr/>
        </p:nvSpPr>
        <p:spPr bwMode="auto">
          <a:xfrm>
            <a:off x="6015038" y="3217863"/>
            <a:ext cx="898525" cy="40005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nb-NO"/>
              <a:t>V</a:t>
            </a:r>
            <a:r>
              <a:rPr lang="nb-NO" baseline="-25000"/>
              <a:t>mod</a:t>
            </a:r>
            <a:endParaRPr lang="nb-NO"/>
          </a:p>
        </p:txBody>
      </p:sp>
      <p:sp>
        <p:nvSpPr>
          <p:cNvPr id="23618" name="Text Box 66"/>
          <p:cNvSpPr txBox="1">
            <a:spLocks noChangeAspect="1" noChangeArrowheads="1"/>
          </p:cNvSpPr>
          <p:nvPr/>
        </p:nvSpPr>
        <p:spPr bwMode="auto">
          <a:xfrm>
            <a:off x="355600" y="4672013"/>
            <a:ext cx="1798638" cy="196215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nb-NO" sz="2200"/>
              <a:t>OTDR</a:t>
            </a:r>
          </a:p>
        </p:txBody>
      </p:sp>
      <p:sp>
        <p:nvSpPr>
          <p:cNvPr id="23619" name="Freeform 67"/>
          <p:cNvSpPr>
            <a:spLocks noChangeAspect="1"/>
          </p:cNvSpPr>
          <p:nvPr/>
        </p:nvSpPr>
        <p:spPr bwMode="auto">
          <a:xfrm>
            <a:off x="5668963" y="3937000"/>
            <a:ext cx="488950" cy="946150"/>
          </a:xfrm>
          <a:custGeom>
            <a:avLst/>
            <a:gdLst>
              <a:gd name="T0" fmla="*/ 0 w 287"/>
              <a:gd name="T1" fmla="*/ 2147483647 h 334"/>
              <a:gd name="T2" fmla="*/ 2147483647 w 287"/>
              <a:gd name="T3" fmla="*/ 2147483647 h 334"/>
              <a:gd name="T4" fmla="*/ 2147483647 w 287"/>
              <a:gd name="T5" fmla="*/ 2147483647 h 334"/>
              <a:gd name="T6" fmla="*/ 2147483647 w 287"/>
              <a:gd name="T7" fmla="*/ 2147483647 h 334"/>
              <a:gd name="T8" fmla="*/ 2147483647 w 287"/>
              <a:gd name="T9" fmla="*/ 0 h 334"/>
              <a:gd name="T10" fmla="*/ 2147483647 w 287"/>
              <a:gd name="T11" fmla="*/ 2147483647 h 334"/>
              <a:gd name="T12" fmla="*/ 2147483647 w 287"/>
              <a:gd name="T13" fmla="*/ 2147483647 h 334"/>
              <a:gd name="T14" fmla="*/ 2147483647 w 287"/>
              <a:gd name="T15" fmla="*/ 2147483647 h 334"/>
              <a:gd name="T16" fmla="*/ 2147483647 w 287"/>
              <a:gd name="T17" fmla="*/ 2147483647 h 3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7"/>
              <a:gd name="T28" fmla="*/ 0 h 334"/>
              <a:gd name="T29" fmla="*/ 287 w 287"/>
              <a:gd name="T30" fmla="*/ 334 h 33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7" h="334">
                <a:moveTo>
                  <a:pt x="0" y="322"/>
                </a:moveTo>
                <a:cubicBezTo>
                  <a:pt x="29" y="315"/>
                  <a:pt x="56" y="315"/>
                  <a:pt x="82" y="299"/>
                </a:cubicBezTo>
                <a:cubicBezTo>
                  <a:pt x="92" y="269"/>
                  <a:pt x="109" y="241"/>
                  <a:pt x="117" y="211"/>
                </a:cubicBezTo>
                <a:cubicBezTo>
                  <a:pt x="121" y="195"/>
                  <a:pt x="129" y="164"/>
                  <a:pt x="129" y="164"/>
                </a:cubicBezTo>
                <a:cubicBezTo>
                  <a:pt x="134" y="109"/>
                  <a:pt x="135" y="54"/>
                  <a:pt x="146" y="0"/>
                </a:cubicBezTo>
                <a:cubicBezTo>
                  <a:pt x="167" y="32"/>
                  <a:pt x="165" y="46"/>
                  <a:pt x="170" y="88"/>
                </a:cubicBezTo>
                <a:cubicBezTo>
                  <a:pt x="172" y="130"/>
                  <a:pt x="163" y="242"/>
                  <a:pt x="199" y="293"/>
                </a:cubicBezTo>
                <a:cubicBezTo>
                  <a:pt x="219" y="322"/>
                  <a:pt x="227" y="321"/>
                  <a:pt x="263" y="328"/>
                </a:cubicBezTo>
                <a:cubicBezTo>
                  <a:pt x="271" y="330"/>
                  <a:pt x="287" y="334"/>
                  <a:pt x="287" y="334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20" name="Oval 68"/>
          <p:cNvSpPr>
            <a:spLocks noChangeAspect="1" noChangeArrowheads="1"/>
          </p:cNvSpPr>
          <p:nvPr/>
        </p:nvSpPr>
        <p:spPr bwMode="auto">
          <a:xfrm>
            <a:off x="2433638" y="5792788"/>
            <a:ext cx="457200" cy="4667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1" name="Rectangle 69"/>
          <p:cNvSpPr>
            <a:spLocks noChangeAspect="1" noChangeArrowheads="1"/>
          </p:cNvSpPr>
          <p:nvPr/>
        </p:nvSpPr>
        <p:spPr bwMode="auto">
          <a:xfrm>
            <a:off x="2387600" y="5746750"/>
            <a:ext cx="549275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2" name="Oval 70"/>
          <p:cNvSpPr>
            <a:spLocks noChangeAspect="1" noChangeArrowheads="1"/>
          </p:cNvSpPr>
          <p:nvPr/>
        </p:nvSpPr>
        <p:spPr bwMode="auto">
          <a:xfrm>
            <a:off x="2936875" y="5605463"/>
            <a:ext cx="365125" cy="9366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3" name="Rectangle 71"/>
          <p:cNvSpPr>
            <a:spLocks noChangeAspect="1" noChangeArrowheads="1"/>
          </p:cNvSpPr>
          <p:nvPr/>
        </p:nvSpPr>
        <p:spPr bwMode="auto">
          <a:xfrm>
            <a:off x="3302000" y="5792788"/>
            <a:ext cx="549275" cy="280987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4" name="Oval 72"/>
          <p:cNvSpPr>
            <a:spLocks noChangeAspect="1" noChangeArrowheads="1"/>
          </p:cNvSpPr>
          <p:nvPr/>
        </p:nvSpPr>
        <p:spPr bwMode="auto">
          <a:xfrm>
            <a:off x="3348038" y="5045075"/>
            <a:ext cx="457200" cy="46831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5" name="Oval 73"/>
          <p:cNvSpPr>
            <a:spLocks noChangeAspect="1" noChangeArrowheads="1"/>
          </p:cNvSpPr>
          <p:nvPr/>
        </p:nvSpPr>
        <p:spPr bwMode="auto">
          <a:xfrm>
            <a:off x="2433638" y="5045075"/>
            <a:ext cx="457200" cy="46831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6" name="Rectangle 74"/>
          <p:cNvSpPr>
            <a:spLocks noChangeAspect="1" noChangeArrowheads="1"/>
          </p:cNvSpPr>
          <p:nvPr/>
        </p:nvSpPr>
        <p:spPr bwMode="auto">
          <a:xfrm>
            <a:off x="2387600" y="5326063"/>
            <a:ext cx="549275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7" name="Oval 75"/>
          <p:cNvSpPr>
            <a:spLocks noChangeAspect="1" noChangeArrowheads="1"/>
          </p:cNvSpPr>
          <p:nvPr/>
        </p:nvSpPr>
        <p:spPr bwMode="auto">
          <a:xfrm>
            <a:off x="2890838" y="5186363"/>
            <a:ext cx="457200" cy="4667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8" name="Rectangle 76"/>
          <p:cNvSpPr>
            <a:spLocks noChangeAspect="1" noChangeArrowheads="1"/>
          </p:cNvSpPr>
          <p:nvPr/>
        </p:nvSpPr>
        <p:spPr bwMode="auto">
          <a:xfrm>
            <a:off x="2844800" y="5278438"/>
            <a:ext cx="549275" cy="141287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9" name="Rectangle 77"/>
          <p:cNvSpPr>
            <a:spLocks noChangeAspect="1" noChangeArrowheads="1"/>
          </p:cNvSpPr>
          <p:nvPr/>
        </p:nvSpPr>
        <p:spPr bwMode="auto">
          <a:xfrm>
            <a:off x="2906713" y="5092700"/>
            <a:ext cx="430212" cy="233363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0" name="Line 78"/>
          <p:cNvSpPr>
            <a:spLocks noChangeAspect="1" noChangeShapeType="1"/>
          </p:cNvSpPr>
          <p:nvPr/>
        </p:nvSpPr>
        <p:spPr bwMode="auto">
          <a:xfrm>
            <a:off x="2890838" y="5278438"/>
            <a:ext cx="0" cy="1412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1" name="Line 79"/>
          <p:cNvSpPr>
            <a:spLocks noChangeAspect="1" noChangeShapeType="1"/>
          </p:cNvSpPr>
          <p:nvPr/>
        </p:nvSpPr>
        <p:spPr bwMode="auto">
          <a:xfrm>
            <a:off x="3348038" y="5278438"/>
            <a:ext cx="0" cy="1412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2" name="Rectangle 80"/>
          <p:cNvSpPr>
            <a:spLocks noChangeAspect="1" noChangeArrowheads="1"/>
          </p:cNvSpPr>
          <p:nvPr/>
        </p:nvSpPr>
        <p:spPr bwMode="auto">
          <a:xfrm>
            <a:off x="2387600" y="4999038"/>
            <a:ext cx="274638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3" name="Rectangle 81"/>
          <p:cNvSpPr>
            <a:spLocks noChangeAspect="1" noChangeArrowheads="1"/>
          </p:cNvSpPr>
          <p:nvPr/>
        </p:nvSpPr>
        <p:spPr bwMode="auto">
          <a:xfrm>
            <a:off x="2536825" y="5245100"/>
            <a:ext cx="273050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4" name="Rectangle 82"/>
          <p:cNvSpPr>
            <a:spLocks noChangeAspect="1" noChangeArrowheads="1"/>
          </p:cNvSpPr>
          <p:nvPr/>
        </p:nvSpPr>
        <p:spPr bwMode="auto">
          <a:xfrm>
            <a:off x="3576638" y="4999038"/>
            <a:ext cx="274637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5" name="Rectangle 83"/>
          <p:cNvSpPr>
            <a:spLocks noChangeAspect="1" noChangeArrowheads="1"/>
          </p:cNvSpPr>
          <p:nvPr/>
        </p:nvSpPr>
        <p:spPr bwMode="auto">
          <a:xfrm>
            <a:off x="3373438" y="5291138"/>
            <a:ext cx="549275" cy="280987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6" name="Oval 84"/>
          <p:cNvSpPr>
            <a:spLocks noChangeAspect="1" noChangeArrowheads="1"/>
          </p:cNvSpPr>
          <p:nvPr/>
        </p:nvSpPr>
        <p:spPr bwMode="auto">
          <a:xfrm>
            <a:off x="3348038" y="5792788"/>
            <a:ext cx="457200" cy="4667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7" name="Rectangle 85"/>
          <p:cNvSpPr>
            <a:spLocks noChangeAspect="1" noChangeArrowheads="1"/>
          </p:cNvSpPr>
          <p:nvPr/>
        </p:nvSpPr>
        <p:spPr bwMode="auto">
          <a:xfrm>
            <a:off x="3302000" y="5746750"/>
            <a:ext cx="549275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8" name="Oval 86"/>
          <p:cNvSpPr>
            <a:spLocks noChangeAspect="1" noChangeArrowheads="1"/>
          </p:cNvSpPr>
          <p:nvPr/>
        </p:nvSpPr>
        <p:spPr bwMode="auto">
          <a:xfrm>
            <a:off x="2890838" y="5653088"/>
            <a:ext cx="457200" cy="42068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9" name="Rectangle 87"/>
          <p:cNvSpPr>
            <a:spLocks noChangeAspect="1" noChangeArrowheads="1"/>
          </p:cNvSpPr>
          <p:nvPr/>
        </p:nvSpPr>
        <p:spPr bwMode="auto">
          <a:xfrm>
            <a:off x="2844800" y="5886450"/>
            <a:ext cx="549275" cy="93663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0" name="Rectangle 88"/>
          <p:cNvSpPr>
            <a:spLocks noChangeAspect="1" noChangeArrowheads="1"/>
          </p:cNvSpPr>
          <p:nvPr/>
        </p:nvSpPr>
        <p:spPr bwMode="auto">
          <a:xfrm>
            <a:off x="2911475" y="5934075"/>
            <a:ext cx="428625" cy="233363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1" name="Line 89"/>
          <p:cNvSpPr>
            <a:spLocks noChangeAspect="1" noChangeShapeType="1"/>
          </p:cNvSpPr>
          <p:nvPr/>
        </p:nvSpPr>
        <p:spPr bwMode="auto">
          <a:xfrm>
            <a:off x="3348038" y="5886450"/>
            <a:ext cx="0" cy="1397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2" name="Line 90"/>
          <p:cNvSpPr>
            <a:spLocks noChangeAspect="1" noChangeShapeType="1"/>
          </p:cNvSpPr>
          <p:nvPr/>
        </p:nvSpPr>
        <p:spPr bwMode="auto">
          <a:xfrm>
            <a:off x="2890838" y="5886450"/>
            <a:ext cx="0" cy="1397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3" name="Rectangle 91"/>
          <p:cNvSpPr>
            <a:spLocks noChangeAspect="1" noChangeArrowheads="1"/>
          </p:cNvSpPr>
          <p:nvPr/>
        </p:nvSpPr>
        <p:spPr bwMode="auto">
          <a:xfrm>
            <a:off x="2387600" y="5980113"/>
            <a:ext cx="274638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4" name="Rectangle 92"/>
          <p:cNvSpPr>
            <a:spLocks noChangeAspect="1" noChangeArrowheads="1"/>
          </p:cNvSpPr>
          <p:nvPr/>
        </p:nvSpPr>
        <p:spPr bwMode="auto">
          <a:xfrm>
            <a:off x="3576638" y="5980113"/>
            <a:ext cx="274637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5" name="Line 93"/>
          <p:cNvSpPr>
            <a:spLocks noChangeAspect="1" noChangeShapeType="1"/>
          </p:cNvSpPr>
          <p:nvPr/>
        </p:nvSpPr>
        <p:spPr bwMode="auto">
          <a:xfrm flipH="1">
            <a:off x="3576638" y="6259513"/>
            <a:ext cx="3157537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6" name="Oval 94"/>
          <p:cNvSpPr>
            <a:spLocks noChangeAspect="1" noChangeArrowheads="1"/>
          </p:cNvSpPr>
          <p:nvPr/>
        </p:nvSpPr>
        <p:spPr bwMode="auto">
          <a:xfrm>
            <a:off x="4749800" y="5842000"/>
            <a:ext cx="412750" cy="4191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7" name="Line 95"/>
          <p:cNvSpPr>
            <a:spLocks noChangeAspect="1" noChangeShapeType="1"/>
          </p:cNvSpPr>
          <p:nvPr/>
        </p:nvSpPr>
        <p:spPr bwMode="auto">
          <a:xfrm flipH="1">
            <a:off x="2157413" y="6259513"/>
            <a:ext cx="5048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8" name="Line 96"/>
          <p:cNvSpPr>
            <a:spLocks noChangeAspect="1" noChangeShapeType="1"/>
          </p:cNvSpPr>
          <p:nvPr/>
        </p:nvSpPr>
        <p:spPr bwMode="auto">
          <a:xfrm flipH="1">
            <a:off x="2151063" y="5048250"/>
            <a:ext cx="5048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9" name="Text Box 97"/>
          <p:cNvSpPr txBox="1">
            <a:spLocks noChangeAspect="1" noChangeArrowheads="1"/>
          </p:cNvSpPr>
          <p:nvPr/>
        </p:nvSpPr>
        <p:spPr bwMode="auto">
          <a:xfrm>
            <a:off x="1336675" y="4873625"/>
            <a:ext cx="796925" cy="3111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</a:pPr>
            <a:r>
              <a:rPr lang="nb-NO" sz="1800"/>
              <a:t>Out</a:t>
            </a:r>
          </a:p>
        </p:txBody>
      </p:sp>
      <p:sp>
        <p:nvSpPr>
          <p:cNvPr id="23650" name="Text Box 98"/>
          <p:cNvSpPr txBox="1">
            <a:spLocks noChangeAspect="1" noChangeArrowheads="1"/>
          </p:cNvSpPr>
          <p:nvPr/>
        </p:nvSpPr>
        <p:spPr bwMode="auto">
          <a:xfrm>
            <a:off x="1336675" y="6062663"/>
            <a:ext cx="796925" cy="3095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</a:pPr>
            <a:r>
              <a:rPr lang="nb-NO" sz="1800"/>
              <a:t>In</a:t>
            </a:r>
          </a:p>
        </p:txBody>
      </p:sp>
      <p:sp>
        <p:nvSpPr>
          <p:cNvPr id="23651" name="Freeform 99"/>
          <p:cNvSpPr>
            <a:spLocks noChangeAspect="1"/>
          </p:cNvSpPr>
          <p:nvPr/>
        </p:nvSpPr>
        <p:spPr bwMode="auto">
          <a:xfrm>
            <a:off x="5668963" y="5245100"/>
            <a:ext cx="488950" cy="77788"/>
          </a:xfrm>
          <a:custGeom>
            <a:avLst/>
            <a:gdLst>
              <a:gd name="T0" fmla="*/ 0 w 287"/>
              <a:gd name="T1" fmla="*/ 2147483647 h 334"/>
              <a:gd name="T2" fmla="*/ 2147483647 w 287"/>
              <a:gd name="T3" fmla="*/ 2147483647 h 334"/>
              <a:gd name="T4" fmla="*/ 2147483647 w 287"/>
              <a:gd name="T5" fmla="*/ 2147483647 h 334"/>
              <a:gd name="T6" fmla="*/ 2147483647 w 287"/>
              <a:gd name="T7" fmla="*/ 2147483647 h 334"/>
              <a:gd name="T8" fmla="*/ 2147483647 w 287"/>
              <a:gd name="T9" fmla="*/ 0 h 334"/>
              <a:gd name="T10" fmla="*/ 2147483647 w 287"/>
              <a:gd name="T11" fmla="*/ 2147483647 h 334"/>
              <a:gd name="T12" fmla="*/ 2147483647 w 287"/>
              <a:gd name="T13" fmla="*/ 2147483647 h 334"/>
              <a:gd name="T14" fmla="*/ 2147483647 w 287"/>
              <a:gd name="T15" fmla="*/ 2147483647 h 334"/>
              <a:gd name="T16" fmla="*/ 2147483647 w 287"/>
              <a:gd name="T17" fmla="*/ 2147483647 h 3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7"/>
              <a:gd name="T28" fmla="*/ 0 h 334"/>
              <a:gd name="T29" fmla="*/ 287 w 287"/>
              <a:gd name="T30" fmla="*/ 334 h 33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7" h="334">
                <a:moveTo>
                  <a:pt x="0" y="322"/>
                </a:moveTo>
                <a:cubicBezTo>
                  <a:pt x="29" y="315"/>
                  <a:pt x="56" y="315"/>
                  <a:pt x="82" y="299"/>
                </a:cubicBezTo>
                <a:cubicBezTo>
                  <a:pt x="92" y="269"/>
                  <a:pt x="109" y="241"/>
                  <a:pt x="117" y="211"/>
                </a:cubicBezTo>
                <a:cubicBezTo>
                  <a:pt x="121" y="195"/>
                  <a:pt x="129" y="164"/>
                  <a:pt x="129" y="164"/>
                </a:cubicBezTo>
                <a:cubicBezTo>
                  <a:pt x="134" y="109"/>
                  <a:pt x="135" y="54"/>
                  <a:pt x="146" y="0"/>
                </a:cubicBezTo>
                <a:cubicBezTo>
                  <a:pt x="167" y="32"/>
                  <a:pt x="165" y="46"/>
                  <a:pt x="170" y="88"/>
                </a:cubicBezTo>
                <a:cubicBezTo>
                  <a:pt x="172" y="130"/>
                  <a:pt x="163" y="242"/>
                  <a:pt x="199" y="293"/>
                </a:cubicBezTo>
                <a:cubicBezTo>
                  <a:pt x="219" y="322"/>
                  <a:pt x="227" y="321"/>
                  <a:pt x="263" y="328"/>
                </a:cubicBezTo>
                <a:cubicBezTo>
                  <a:pt x="271" y="330"/>
                  <a:pt x="287" y="334"/>
                  <a:pt x="287" y="334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52" name="Line 100"/>
          <p:cNvSpPr>
            <a:spLocks noChangeAspect="1" noChangeShapeType="1"/>
          </p:cNvSpPr>
          <p:nvPr/>
        </p:nvSpPr>
        <p:spPr bwMode="auto">
          <a:xfrm flipH="1">
            <a:off x="2236788" y="6137275"/>
            <a:ext cx="490537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53" name="Oval 101"/>
          <p:cNvSpPr>
            <a:spLocks noChangeAspect="1" noChangeArrowheads="1"/>
          </p:cNvSpPr>
          <p:nvPr/>
        </p:nvSpPr>
        <p:spPr bwMode="auto">
          <a:xfrm>
            <a:off x="8034338" y="4591050"/>
            <a:ext cx="447675" cy="4667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54" name="Rectangle 102"/>
          <p:cNvSpPr>
            <a:spLocks noChangeAspect="1" noChangeArrowheads="1"/>
          </p:cNvSpPr>
          <p:nvPr/>
        </p:nvSpPr>
        <p:spPr bwMode="auto">
          <a:xfrm>
            <a:off x="8020050" y="4545013"/>
            <a:ext cx="547688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55" name="Line 103"/>
          <p:cNvSpPr>
            <a:spLocks noChangeAspect="1" noChangeShapeType="1"/>
          </p:cNvSpPr>
          <p:nvPr/>
        </p:nvSpPr>
        <p:spPr bwMode="auto">
          <a:xfrm>
            <a:off x="8480425" y="4684713"/>
            <a:ext cx="0" cy="1397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56" name="Rectangle 104"/>
          <p:cNvSpPr>
            <a:spLocks noChangeAspect="1" noChangeArrowheads="1"/>
          </p:cNvSpPr>
          <p:nvPr/>
        </p:nvSpPr>
        <p:spPr bwMode="auto">
          <a:xfrm>
            <a:off x="7988300" y="4778375"/>
            <a:ext cx="274638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57" name="Line 105"/>
          <p:cNvSpPr>
            <a:spLocks noChangeAspect="1" noChangeShapeType="1"/>
          </p:cNvSpPr>
          <p:nvPr/>
        </p:nvSpPr>
        <p:spPr bwMode="auto">
          <a:xfrm flipH="1" flipV="1">
            <a:off x="3567113" y="5041900"/>
            <a:ext cx="4708525" cy="158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58" name="Line 106"/>
          <p:cNvSpPr>
            <a:spLocks noChangeAspect="1" noChangeShapeType="1"/>
          </p:cNvSpPr>
          <p:nvPr/>
        </p:nvSpPr>
        <p:spPr bwMode="auto">
          <a:xfrm>
            <a:off x="8480425" y="4057650"/>
            <a:ext cx="1588" cy="6746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59" name="AutoShape 107"/>
          <p:cNvSpPr>
            <a:spLocks noChangeAspect="1" noChangeArrowheads="1"/>
          </p:cNvSpPr>
          <p:nvPr/>
        </p:nvSpPr>
        <p:spPr bwMode="auto">
          <a:xfrm>
            <a:off x="5326063" y="6257925"/>
            <a:ext cx="244475" cy="244475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60" name="AutoShape 108"/>
          <p:cNvSpPr>
            <a:spLocks noChangeAspect="1" noChangeArrowheads="1"/>
          </p:cNvSpPr>
          <p:nvPr/>
        </p:nvSpPr>
        <p:spPr bwMode="auto">
          <a:xfrm>
            <a:off x="6016625" y="6253163"/>
            <a:ext cx="246063" cy="244475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61" name="Line 109"/>
          <p:cNvSpPr>
            <a:spLocks noChangeAspect="1" noChangeShapeType="1"/>
          </p:cNvSpPr>
          <p:nvPr/>
        </p:nvSpPr>
        <p:spPr bwMode="auto">
          <a:xfrm>
            <a:off x="5568950" y="6111875"/>
            <a:ext cx="45878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stealth" w="med" len="lg"/>
            <a:tailEnd type="stealth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23662" name="Text Box 110"/>
          <p:cNvSpPr txBox="1">
            <a:spLocks noChangeAspect="1" noChangeArrowheads="1"/>
          </p:cNvSpPr>
          <p:nvPr/>
        </p:nvSpPr>
        <p:spPr bwMode="auto">
          <a:xfrm>
            <a:off x="4800600" y="6634163"/>
            <a:ext cx="1981200" cy="8826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nb-NO" sz="1800"/>
              <a:t>Fine length adjustment</a:t>
            </a:r>
          </a:p>
          <a:p>
            <a:pPr>
              <a:lnSpc>
                <a:spcPct val="90000"/>
              </a:lnSpc>
            </a:pPr>
            <a:r>
              <a:rPr lang="nb-NO" sz="1800"/>
              <a:t>to get L</a:t>
            </a:r>
            <a:r>
              <a:rPr lang="nb-NO" sz="1800" baseline="-25000"/>
              <a:t>1 </a:t>
            </a:r>
            <a:r>
              <a:rPr lang="nb-NO" sz="1800"/>
              <a:t>=</a:t>
            </a:r>
            <a:r>
              <a:rPr lang="nb-NO" sz="1800" baseline="-25000"/>
              <a:t> </a:t>
            </a:r>
            <a:r>
              <a:rPr lang="nb-NO" sz="1800"/>
              <a:t>L</a:t>
            </a:r>
            <a:r>
              <a:rPr lang="nb-NO" sz="1800" baseline="-25000"/>
              <a:t>2</a:t>
            </a:r>
          </a:p>
        </p:txBody>
      </p:sp>
      <p:sp>
        <p:nvSpPr>
          <p:cNvPr id="23663" name="Freeform 111"/>
          <p:cNvSpPr>
            <a:spLocks noChangeAspect="1"/>
          </p:cNvSpPr>
          <p:nvPr/>
        </p:nvSpPr>
        <p:spPr bwMode="auto">
          <a:xfrm flipH="1">
            <a:off x="6383338" y="6159500"/>
            <a:ext cx="388937" cy="193675"/>
          </a:xfrm>
          <a:custGeom>
            <a:avLst/>
            <a:gdLst>
              <a:gd name="T0" fmla="*/ 2147483647 w 325"/>
              <a:gd name="T1" fmla="*/ 2147483647 h 250"/>
              <a:gd name="T2" fmla="*/ 2147483647 w 325"/>
              <a:gd name="T3" fmla="*/ 2147483647 h 250"/>
              <a:gd name="T4" fmla="*/ 2147483647 w 325"/>
              <a:gd name="T5" fmla="*/ 2147483647 h 250"/>
              <a:gd name="T6" fmla="*/ 2147483647 w 325"/>
              <a:gd name="T7" fmla="*/ 2147483647 h 250"/>
              <a:gd name="T8" fmla="*/ 2147483647 w 325"/>
              <a:gd name="T9" fmla="*/ 2147483647 h 250"/>
              <a:gd name="T10" fmla="*/ 2147483647 w 325"/>
              <a:gd name="T11" fmla="*/ 2147483647 h 250"/>
              <a:gd name="T12" fmla="*/ 2147483647 w 325"/>
              <a:gd name="T13" fmla="*/ 2147483647 h 250"/>
              <a:gd name="T14" fmla="*/ 2147483647 w 325"/>
              <a:gd name="T15" fmla="*/ 2147483647 h 250"/>
              <a:gd name="T16" fmla="*/ 2147483647 w 325"/>
              <a:gd name="T17" fmla="*/ 2147483647 h 250"/>
              <a:gd name="T18" fmla="*/ 2147483647 w 325"/>
              <a:gd name="T19" fmla="*/ 2147483647 h 250"/>
              <a:gd name="T20" fmla="*/ 2147483647 w 325"/>
              <a:gd name="T21" fmla="*/ 2147483647 h 250"/>
              <a:gd name="T22" fmla="*/ 2147483647 w 325"/>
              <a:gd name="T23" fmla="*/ 2147483647 h 250"/>
              <a:gd name="T24" fmla="*/ 0 w 325"/>
              <a:gd name="T25" fmla="*/ 2147483647 h 250"/>
              <a:gd name="T26" fmla="*/ 2147483647 w 325"/>
              <a:gd name="T27" fmla="*/ 2147483647 h 250"/>
              <a:gd name="T28" fmla="*/ 2147483647 w 325"/>
              <a:gd name="T29" fmla="*/ 2147483647 h 250"/>
              <a:gd name="T30" fmla="*/ 2147483647 w 325"/>
              <a:gd name="T31" fmla="*/ 2147483647 h 250"/>
              <a:gd name="T32" fmla="*/ 2147483647 w 325"/>
              <a:gd name="T33" fmla="*/ 2147483647 h 250"/>
              <a:gd name="T34" fmla="*/ 2147483647 w 325"/>
              <a:gd name="T35" fmla="*/ 2147483647 h 250"/>
              <a:gd name="T36" fmla="*/ 2147483647 w 325"/>
              <a:gd name="T37" fmla="*/ 2147483647 h 250"/>
              <a:gd name="T38" fmla="*/ 2147483647 w 325"/>
              <a:gd name="T39" fmla="*/ 2147483647 h 250"/>
              <a:gd name="T40" fmla="*/ 2147483647 w 325"/>
              <a:gd name="T41" fmla="*/ 2147483647 h 25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25"/>
              <a:gd name="T64" fmla="*/ 0 h 250"/>
              <a:gd name="T65" fmla="*/ 325 w 325"/>
              <a:gd name="T66" fmla="*/ 250 h 25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25" h="250">
                <a:moveTo>
                  <a:pt x="229" y="250"/>
                </a:moveTo>
                <a:cubicBezTo>
                  <a:pt x="197" y="249"/>
                  <a:pt x="183" y="248"/>
                  <a:pt x="157" y="244"/>
                </a:cubicBezTo>
                <a:cubicBezTo>
                  <a:pt x="149" y="243"/>
                  <a:pt x="142" y="241"/>
                  <a:pt x="135" y="239"/>
                </a:cubicBezTo>
                <a:cubicBezTo>
                  <a:pt x="132" y="238"/>
                  <a:pt x="125" y="237"/>
                  <a:pt x="125" y="237"/>
                </a:cubicBezTo>
                <a:cubicBezTo>
                  <a:pt x="120" y="234"/>
                  <a:pt x="115" y="232"/>
                  <a:pt x="109" y="231"/>
                </a:cubicBezTo>
                <a:cubicBezTo>
                  <a:pt x="102" y="226"/>
                  <a:pt x="92" y="223"/>
                  <a:pt x="84" y="220"/>
                </a:cubicBezTo>
                <a:cubicBezTo>
                  <a:pt x="82" y="216"/>
                  <a:pt x="79" y="215"/>
                  <a:pt x="75" y="214"/>
                </a:cubicBezTo>
                <a:cubicBezTo>
                  <a:pt x="73" y="211"/>
                  <a:pt x="71" y="209"/>
                  <a:pt x="67" y="208"/>
                </a:cubicBezTo>
                <a:cubicBezTo>
                  <a:pt x="64" y="204"/>
                  <a:pt x="55" y="199"/>
                  <a:pt x="55" y="199"/>
                </a:cubicBezTo>
                <a:cubicBezTo>
                  <a:pt x="53" y="195"/>
                  <a:pt x="47" y="192"/>
                  <a:pt x="43" y="191"/>
                </a:cubicBezTo>
                <a:cubicBezTo>
                  <a:pt x="38" y="184"/>
                  <a:pt x="27" y="177"/>
                  <a:pt x="19" y="172"/>
                </a:cubicBezTo>
                <a:cubicBezTo>
                  <a:pt x="16" y="167"/>
                  <a:pt x="11" y="158"/>
                  <a:pt x="6" y="155"/>
                </a:cubicBezTo>
                <a:cubicBezTo>
                  <a:pt x="5" y="149"/>
                  <a:pt x="2" y="144"/>
                  <a:pt x="0" y="139"/>
                </a:cubicBezTo>
                <a:cubicBezTo>
                  <a:pt x="1" y="123"/>
                  <a:pt x="1" y="104"/>
                  <a:pt x="16" y="94"/>
                </a:cubicBezTo>
                <a:cubicBezTo>
                  <a:pt x="18" y="89"/>
                  <a:pt x="23" y="83"/>
                  <a:pt x="28" y="81"/>
                </a:cubicBezTo>
                <a:cubicBezTo>
                  <a:pt x="32" y="75"/>
                  <a:pt x="39" y="68"/>
                  <a:pt x="46" y="65"/>
                </a:cubicBezTo>
                <a:cubicBezTo>
                  <a:pt x="53" y="56"/>
                  <a:pt x="70" y="49"/>
                  <a:pt x="81" y="46"/>
                </a:cubicBezTo>
                <a:cubicBezTo>
                  <a:pt x="85" y="41"/>
                  <a:pt x="107" y="29"/>
                  <a:pt x="114" y="27"/>
                </a:cubicBezTo>
                <a:cubicBezTo>
                  <a:pt x="123" y="20"/>
                  <a:pt x="136" y="18"/>
                  <a:pt x="147" y="17"/>
                </a:cubicBezTo>
                <a:cubicBezTo>
                  <a:pt x="166" y="12"/>
                  <a:pt x="181" y="7"/>
                  <a:pt x="201" y="6"/>
                </a:cubicBezTo>
                <a:cubicBezTo>
                  <a:pt x="242" y="0"/>
                  <a:pt x="284" y="6"/>
                  <a:pt x="325" y="6"/>
                </a:cubicBezTo>
              </a:path>
            </a:pathLst>
          </a:cu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64" name="Line 112"/>
          <p:cNvSpPr>
            <a:spLocks noChangeAspect="1" noChangeShapeType="1"/>
          </p:cNvSpPr>
          <p:nvPr/>
        </p:nvSpPr>
        <p:spPr bwMode="auto">
          <a:xfrm flipV="1">
            <a:off x="5222875" y="4959350"/>
            <a:ext cx="1527175" cy="31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65" name="Line 113"/>
          <p:cNvSpPr>
            <a:spLocks noChangeAspect="1" noChangeShapeType="1"/>
          </p:cNvSpPr>
          <p:nvPr/>
        </p:nvSpPr>
        <p:spPr bwMode="auto">
          <a:xfrm flipH="1">
            <a:off x="5192713" y="5153025"/>
            <a:ext cx="1527175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66" name="Line 114"/>
          <p:cNvSpPr>
            <a:spLocks noChangeAspect="1" noChangeShapeType="1"/>
          </p:cNvSpPr>
          <p:nvPr/>
        </p:nvSpPr>
        <p:spPr bwMode="auto">
          <a:xfrm>
            <a:off x="2236788" y="4965700"/>
            <a:ext cx="490537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67" name="Text Box 115"/>
          <p:cNvSpPr txBox="1">
            <a:spLocks noChangeAspect="1" noChangeArrowheads="1"/>
          </p:cNvSpPr>
          <p:nvPr/>
        </p:nvSpPr>
        <p:spPr bwMode="auto">
          <a:xfrm>
            <a:off x="3381375" y="6389688"/>
            <a:ext cx="571500" cy="5715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nb-NO" sz="2200"/>
              <a:t>L</a:t>
            </a:r>
            <a:r>
              <a:rPr lang="nb-NO" sz="2200" baseline="-25000"/>
              <a:t>2</a:t>
            </a:r>
            <a:endParaRPr lang="nb-NO" sz="2200"/>
          </a:p>
        </p:txBody>
      </p:sp>
      <p:sp>
        <p:nvSpPr>
          <p:cNvPr id="23668" name="Text Box 116"/>
          <p:cNvSpPr txBox="1">
            <a:spLocks noChangeAspect="1" noChangeArrowheads="1"/>
          </p:cNvSpPr>
          <p:nvPr/>
        </p:nvSpPr>
        <p:spPr bwMode="auto">
          <a:xfrm>
            <a:off x="3381375" y="4508500"/>
            <a:ext cx="571500" cy="5730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nb-NO" sz="2200"/>
              <a:t>L</a:t>
            </a:r>
            <a:r>
              <a:rPr lang="nb-NO" sz="2200" baseline="-25000"/>
              <a:t>1</a:t>
            </a:r>
            <a:endParaRPr lang="nb-NO" sz="2200"/>
          </a:p>
        </p:txBody>
      </p:sp>
      <p:sp>
        <p:nvSpPr>
          <p:cNvPr id="23669" name="Oval 117"/>
          <p:cNvSpPr>
            <a:spLocks noChangeAspect="1" noChangeArrowheads="1"/>
          </p:cNvSpPr>
          <p:nvPr/>
        </p:nvSpPr>
        <p:spPr bwMode="auto">
          <a:xfrm>
            <a:off x="4854575" y="5840413"/>
            <a:ext cx="411163" cy="4191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70" name="Oval 118"/>
          <p:cNvSpPr>
            <a:spLocks noChangeAspect="1" noChangeArrowheads="1"/>
          </p:cNvSpPr>
          <p:nvPr/>
        </p:nvSpPr>
        <p:spPr bwMode="auto">
          <a:xfrm>
            <a:off x="4953000" y="5845175"/>
            <a:ext cx="411163" cy="4191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19"/>
          <p:cNvGrpSpPr>
            <a:grpSpLocks/>
          </p:cNvGrpSpPr>
          <p:nvPr/>
        </p:nvGrpSpPr>
        <p:grpSpPr bwMode="auto">
          <a:xfrm>
            <a:off x="7010400" y="5262563"/>
            <a:ext cx="3238500" cy="2236787"/>
            <a:chOff x="4387" y="3315"/>
            <a:chExt cx="2040" cy="1409"/>
          </a:xfrm>
        </p:grpSpPr>
        <p:sp>
          <p:nvSpPr>
            <p:cNvPr id="23678" name="Line 120"/>
            <p:cNvSpPr>
              <a:spLocks noChangeAspect="1" noChangeShapeType="1"/>
            </p:cNvSpPr>
            <p:nvPr/>
          </p:nvSpPr>
          <p:spPr bwMode="auto">
            <a:xfrm flipV="1">
              <a:off x="4914" y="3534"/>
              <a:ext cx="0" cy="99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79" name="Line 121"/>
            <p:cNvSpPr>
              <a:spLocks noChangeAspect="1" noChangeShapeType="1"/>
            </p:cNvSpPr>
            <p:nvPr/>
          </p:nvSpPr>
          <p:spPr bwMode="auto">
            <a:xfrm>
              <a:off x="4869" y="4446"/>
              <a:ext cx="1242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80" name="Text Box 122"/>
            <p:cNvSpPr txBox="1">
              <a:spLocks noChangeAspect="1" noChangeArrowheads="1"/>
            </p:cNvSpPr>
            <p:nvPr/>
          </p:nvSpPr>
          <p:spPr bwMode="auto">
            <a:xfrm>
              <a:off x="4387" y="3315"/>
              <a:ext cx="845" cy="669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lnSpc>
                  <a:spcPct val="90000"/>
                </a:lnSpc>
              </a:pPr>
              <a:r>
                <a:rPr lang="en-US" sz="1800"/>
                <a:t>Received OTDR pulse</a:t>
              </a:r>
            </a:p>
          </p:txBody>
        </p:sp>
        <p:sp>
          <p:nvSpPr>
            <p:cNvPr id="23681" name="Text Box 123"/>
            <p:cNvSpPr txBox="1">
              <a:spLocks noChangeAspect="1" noChangeArrowheads="1"/>
            </p:cNvSpPr>
            <p:nvPr/>
          </p:nvSpPr>
          <p:spPr bwMode="auto">
            <a:xfrm>
              <a:off x="5715" y="4472"/>
              <a:ext cx="712" cy="25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rIns="0"/>
            <a:lstStyle/>
            <a:p>
              <a:pPr algn="l">
                <a:lnSpc>
                  <a:spcPct val="90000"/>
                </a:lnSpc>
              </a:pPr>
              <a:r>
                <a:rPr lang="nb-NO" sz="2200"/>
                <a:t>V</a:t>
              </a:r>
              <a:r>
                <a:rPr lang="nb-NO" sz="2200" baseline="-25000"/>
                <a:t>mod</a:t>
              </a:r>
              <a:r>
                <a:rPr lang="nb-NO" sz="2200"/>
                <a:t>, V</a:t>
              </a:r>
            </a:p>
          </p:txBody>
        </p:sp>
        <p:sp>
          <p:nvSpPr>
            <p:cNvPr id="23682" name="Freeform 124"/>
            <p:cNvSpPr>
              <a:spLocks noChangeAspect="1"/>
            </p:cNvSpPr>
            <p:nvPr/>
          </p:nvSpPr>
          <p:spPr bwMode="auto">
            <a:xfrm rot="10807630" flipV="1">
              <a:off x="4824" y="3612"/>
              <a:ext cx="1471" cy="720"/>
            </a:xfrm>
            <a:custGeom>
              <a:avLst/>
              <a:gdLst>
                <a:gd name="T0" fmla="*/ 2147483647 w 1056"/>
                <a:gd name="T1" fmla="*/ 2147483647 h 256"/>
                <a:gd name="T2" fmla="*/ 2147483647 w 1056"/>
                <a:gd name="T3" fmla="*/ 2147483647 h 256"/>
                <a:gd name="T4" fmla="*/ 2018141885 w 1056"/>
                <a:gd name="T5" fmla="*/ 2147483647 h 256"/>
                <a:gd name="T6" fmla="*/ 1442819252 w 1056"/>
                <a:gd name="T7" fmla="*/ 2147483647 h 256"/>
                <a:gd name="T8" fmla="*/ 1008708631 w 1056"/>
                <a:gd name="T9" fmla="*/ 2147483647 h 256"/>
                <a:gd name="T10" fmla="*/ 0 w 1056"/>
                <a:gd name="T11" fmla="*/ 2147483647 h 2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56"/>
                <a:gd name="T19" fmla="*/ 0 h 256"/>
                <a:gd name="T20" fmla="*/ 1056 w 1056"/>
                <a:gd name="T21" fmla="*/ 256 h 2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56" h="256">
                  <a:moveTo>
                    <a:pt x="1056" y="256"/>
                  </a:moveTo>
                  <a:cubicBezTo>
                    <a:pt x="992" y="136"/>
                    <a:pt x="928" y="16"/>
                    <a:pt x="864" y="16"/>
                  </a:cubicBezTo>
                  <a:cubicBezTo>
                    <a:pt x="800" y="16"/>
                    <a:pt x="736" y="256"/>
                    <a:pt x="672" y="256"/>
                  </a:cubicBezTo>
                  <a:cubicBezTo>
                    <a:pt x="608" y="256"/>
                    <a:pt x="536" y="32"/>
                    <a:pt x="480" y="16"/>
                  </a:cubicBezTo>
                  <a:cubicBezTo>
                    <a:pt x="424" y="0"/>
                    <a:pt x="416" y="136"/>
                    <a:pt x="336" y="160"/>
                  </a:cubicBezTo>
                  <a:cubicBezTo>
                    <a:pt x="256" y="184"/>
                    <a:pt x="128" y="172"/>
                    <a:pt x="0" y="16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prstDash val="dash"/>
              <a:round/>
              <a:headEnd type="none" w="sm" len="sm"/>
              <a:tailEnd type="stealth" w="med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83" name="Rectangle 125"/>
            <p:cNvSpPr>
              <a:spLocks noChangeAspect="1" noChangeArrowheads="1"/>
            </p:cNvSpPr>
            <p:nvPr/>
          </p:nvSpPr>
          <p:spPr bwMode="auto">
            <a:xfrm>
              <a:off x="4500" y="3850"/>
              <a:ext cx="401" cy="515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84" name="Rectangle 126"/>
            <p:cNvSpPr>
              <a:spLocks noChangeAspect="1" noChangeArrowheads="1"/>
            </p:cNvSpPr>
            <p:nvPr/>
          </p:nvSpPr>
          <p:spPr bwMode="auto">
            <a:xfrm>
              <a:off x="5761" y="3716"/>
              <a:ext cx="623" cy="669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85" name="Text Box 127"/>
            <p:cNvSpPr txBox="1">
              <a:spLocks noChangeAspect="1" noChangeArrowheads="1"/>
            </p:cNvSpPr>
            <p:nvPr/>
          </p:nvSpPr>
          <p:spPr bwMode="auto">
            <a:xfrm>
              <a:off x="5002" y="4488"/>
              <a:ext cx="402" cy="206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90000"/>
                </a:lnSpc>
              </a:pPr>
              <a:r>
                <a:rPr lang="nb-NO" sz="1800"/>
                <a:t>4.1</a:t>
              </a:r>
            </a:p>
          </p:txBody>
        </p:sp>
        <p:sp>
          <p:nvSpPr>
            <p:cNvPr id="23686" name="Line 128"/>
            <p:cNvSpPr>
              <a:spLocks noChangeAspect="1" noChangeShapeType="1"/>
            </p:cNvSpPr>
            <p:nvPr/>
          </p:nvSpPr>
          <p:spPr bwMode="auto">
            <a:xfrm flipV="1">
              <a:off x="5226" y="4437"/>
              <a:ext cx="0" cy="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87" name="Line 129"/>
            <p:cNvSpPr>
              <a:spLocks noChangeAspect="1" noChangeShapeType="1"/>
            </p:cNvSpPr>
            <p:nvPr/>
          </p:nvSpPr>
          <p:spPr bwMode="auto">
            <a:xfrm flipV="1">
              <a:off x="5537" y="4437"/>
              <a:ext cx="0" cy="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88" name="Text Box 130"/>
            <p:cNvSpPr txBox="1">
              <a:spLocks noChangeAspect="1" noChangeArrowheads="1"/>
            </p:cNvSpPr>
            <p:nvPr/>
          </p:nvSpPr>
          <p:spPr bwMode="auto">
            <a:xfrm>
              <a:off x="5315" y="4488"/>
              <a:ext cx="400" cy="206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90000"/>
                </a:lnSpc>
              </a:pPr>
              <a:r>
                <a:rPr lang="nb-NO" sz="1800"/>
                <a:t>8.2</a:t>
              </a:r>
            </a:p>
          </p:txBody>
        </p:sp>
        <p:sp>
          <p:nvSpPr>
            <p:cNvPr id="23689" name="Text Box 131"/>
            <p:cNvSpPr txBox="1">
              <a:spLocks noChangeAspect="1" noChangeArrowheads="1"/>
            </p:cNvSpPr>
            <p:nvPr/>
          </p:nvSpPr>
          <p:spPr bwMode="auto">
            <a:xfrm>
              <a:off x="4690" y="4488"/>
              <a:ext cx="402" cy="206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90000"/>
                </a:lnSpc>
              </a:pPr>
              <a:r>
                <a:rPr lang="nb-NO" sz="1800"/>
                <a:t>0</a:t>
              </a:r>
            </a:p>
          </p:txBody>
        </p:sp>
      </p:grpSp>
      <p:sp>
        <p:nvSpPr>
          <p:cNvPr id="23672" name="Text Box 132"/>
          <p:cNvSpPr txBox="1">
            <a:spLocks noChangeAspect="1" noChangeArrowheads="1"/>
          </p:cNvSpPr>
          <p:nvPr/>
        </p:nvSpPr>
        <p:spPr bwMode="auto">
          <a:xfrm>
            <a:off x="3748088" y="6113463"/>
            <a:ext cx="654050" cy="309562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nb-NO" sz="1400"/>
          </a:p>
        </p:txBody>
      </p:sp>
      <p:sp>
        <p:nvSpPr>
          <p:cNvPr id="23673" name="Text Box 133"/>
          <p:cNvSpPr txBox="1">
            <a:spLocks noChangeAspect="1" noChangeArrowheads="1"/>
          </p:cNvSpPr>
          <p:nvPr/>
        </p:nvSpPr>
        <p:spPr bwMode="auto">
          <a:xfrm>
            <a:off x="3276600" y="5480050"/>
            <a:ext cx="1600200" cy="6540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nb-NO" sz="1800"/>
              <a:t>Variable attenuator</a:t>
            </a:r>
            <a:endParaRPr lang="nb-NO" sz="1800" baseline="-25000"/>
          </a:p>
        </p:txBody>
      </p:sp>
      <p:sp>
        <p:nvSpPr>
          <p:cNvPr id="23674" name="Text Box 134"/>
          <p:cNvSpPr txBox="1">
            <a:spLocks noChangeAspect="1" noChangeArrowheads="1"/>
          </p:cNvSpPr>
          <p:nvPr/>
        </p:nvSpPr>
        <p:spPr bwMode="auto">
          <a:xfrm>
            <a:off x="306388" y="1057275"/>
            <a:ext cx="1017587" cy="4556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nb-NO" sz="2800" b="0"/>
              <a:t>Alice</a:t>
            </a:r>
          </a:p>
        </p:txBody>
      </p:sp>
      <p:sp>
        <p:nvSpPr>
          <p:cNvPr id="23675" name="Text Box 135"/>
          <p:cNvSpPr txBox="1">
            <a:spLocks noChangeArrowheads="1"/>
          </p:cNvSpPr>
          <p:nvPr/>
        </p:nvSpPr>
        <p:spPr bwMode="auto">
          <a:xfrm>
            <a:off x="5740400" y="1789113"/>
            <a:ext cx="1422400" cy="5730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nb-NO" sz="1800"/>
              <a:t>Phase modulator</a:t>
            </a:r>
            <a:endParaRPr lang="nb-NO" sz="1800" b="0"/>
          </a:p>
        </p:txBody>
      </p:sp>
      <p:sp>
        <p:nvSpPr>
          <p:cNvPr id="23676" name="Text Box 136"/>
          <p:cNvSpPr txBox="1">
            <a:spLocks noChangeAspect="1" noChangeArrowheads="1"/>
          </p:cNvSpPr>
          <p:nvPr/>
        </p:nvSpPr>
        <p:spPr bwMode="auto">
          <a:xfrm>
            <a:off x="304800" y="4116388"/>
            <a:ext cx="1017588" cy="4556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en-US" sz="2800" b="0"/>
              <a:t>Eve</a:t>
            </a:r>
            <a:endParaRPr lang="nb-NO" sz="2800" b="0"/>
          </a:p>
        </p:txBody>
      </p:sp>
      <p:sp>
        <p:nvSpPr>
          <p:cNvPr id="23677" name="Text Box 73"/>
          <p:cNvSpPr txBox="1">
            <a:spLocks noChangeArrowheads="1"/>
          </p:cNvSpPr>
          <p:nvPr/>
        </p:nvSpPr>
        <p:spPr bwMode="auto">
          <a:xfrm>
            <a:off x="152399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en-US" sz="1600" b="0" smtClean="0">
                <a:solidFill>
                  <a:srgbClr val="4D4D4D"/>
                </a:solidFill>
                <a:cs typeface="Arial" pitchFamily="34" charset="0"/>
              </a:rPr>
              <a:t>A. Vakhitov </a:t>
            </a:r>
            <a:r>
              <a:rPr lang="en-US" sz="1600" b="0" i="1" smtClean="0">
                <a:solidFill>
                  <a:srgbClr val="4D4D4D"/>
                </a:solidFill>
                <a:cs typeface="Arial" pitchFamily="34" charset="0"/>
              </a:rPr>
              <a:t>et al.,</a:t>
            </a:r>
            <a:r>
              <a:rPr lang="en-US" sz="1600" b="0" smtClean="0">
                <a:solidFill>
                  <a:srgbClr val="4D4D4D"/>
                </a:solidFill>
                <a:cs typeface="Arial" pitchFamily="34" charset="0"/>
              </a:rPr>
              <a:t> J</a:t>
            </a:r>
            <a:r>
              <a:rPr lang="en-US" sz="1600" b="0">
                <a:solidFill>
                  <a:srgbClr val="4D4D4D"/>
                </a:solidFill>
                <a:cs typeface="Arial" pitchFamily="34" charset="0"/>
              </a:rPr>
              <a:t>. Mod. Opt. </a:t>
            </a:r>
            <a:r>
              <a:rPr lang="en-US" sz="1600">
                <a:solidFill>
                  <a:srgbClr val="4D4D4D"/>
                </a:solidFill>
                <a:cs typeface="Arial" pitchFamily="34" charset="0"/>
              </a:rPr>
              <a:t>48</a:t>
            </a:r>
            <a:r>
              <a:rPr lang="en-US" sz="1600" b="0">
                <a:solidFill>
                  <a:srgbClr val="4D4D4D"/>
                </a:solidFill>
                <a:cs typeface="Arial" pitchFamily="34" charset="0"/>
              </a:rPr>
              <a:t>, 2023 (2001)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4579" name="Picture 4" descr="E:\actual3\my_www\vad1.com\photo\stock\a60-19-4.jpg"/>
          <p:cNvPicPr>
            <a:picLocks noChangeAspect="1" noChangeArrowheads="1"/>
          </p:cNvPicPr>
          <p:nvPr/>
        </p:nvPicPr>
        <p:blipFill>
          <a:blip r:embed="rId3" cstate="print"/>
          <a:srcRect l="3546" t="1538" r="3417"/>
          <a:stretch>
            <a:fillRect/>
          </a:stretch>
        </p:blipFill>
        <p:spPr bwMode="auto">
          <a:xfrm>
            <a:off x="0" y="0"/>
            <a:ext cx="10287000" cy="7258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7089775"/>
            <a:ext cx="10287000" cy="2857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7" name="TextBox 46"/>
          <p:cNvSpPr txBox="1">
            <a:spLocks noChangeArrowheads="1"/>
          </p:cNvSpPr>
          <p:nvPr/>
        </p:nvSpPr>
        <p:spPr bwMode="auto">
          <a:xfrm>
            <a:off x="8587497" y="7077307"/>
            <a:ext cx="1699503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r"/>
            <a:r>
              <a:rPr lang="en-US" sz="900" b="0">
                <a:solidFill>
                  <a:srgbClr val="4D4D4D"/>
                </a:solidFill>
              </a:rPr>
              <a:t>Photo ©</a:t>
            </a:r>
            <a:r>
              <a:rPr lang="en-US" sz="200" b="0">
                <a:solidFill>
                  <a:srgbClr val="4D4D4D"/>
                </a:solidFill>
              </a:rPr>
              <a:t> </a:t>
            </a:r>
            <a:r>
              <a:rPr lang="en-US" sz="900" b="0" smtClean="0">
                <a:solidFill>
                  <a:srgbClr val="4D4D4D"/>
                </a:solidFill>
              </a:rPr>
              <a:t>2000 </a:t>
            </a:r>
            <a:r>
              <a:rPr lang="en-US" sz="900" b="0">
                <a:solidFill>
                  <a:srgbClr val="4D4D4D"/>
                </a:solidFill>
              </a:rPr>
              <a:t>Vadim Makarov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737530"/>
            <a:ext cx="10287000" cy="936625"/>
          </a:xfrm>
        </p:spPr>
        <p:txBody>
          <a:bodyPr anchor="b" anchorCtr="0"/>
          <a:lstStyle/>
          <a:p>
            <a:pPr lvl="0" algn="ctr"/>
            <a:r>
              <a:rPr lang="en-US" sz="2400">
                <a:solidFill>
                  <a:srgbClr val="C0C0C0"/>
                </a:solidFill>
              </a:rPr>
              <a:t>Artem Vakhitov tunes up Eve’s </a:t>
            </a:r>
            <a:r>
              <a:rPr lang="en-US" sz="2400" smtClean="0">
                <a:solidFill>
                  <a:srgbClr val="C0C0C0"/>
                </a:solidFill>
              </a:rPr>
              <a:t>setup</a:t>
            </a:r>
            <a:endParaRPr lang="en-CA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0" descr="PhysRevA-73-p022320-fig5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75" y="1257300"/>
            <a:ext cx="4786313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9" descr="PhysRevA-73-p022320-fig4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538" y="1201738"/>
            <a:ext cx="4764087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Trojan-horse attack for plug-and-play system</a:t>
            </a:r>
          </a:p>
        </p:txBody>
      </p:sp>
      <p:sp>
        <p:nvSpPr>
          <p:cNvPr id="25605" name="Text Box 73"/>
          <p:cNvSpPr txBox="1">
            <a:spLocks noChangeArrowheads="1"/>
          </p:cNvSpPr>
          <p:nvPr/>
        </p:nvSpPr>
        <p:spPr bwMode="auto">
          <a:xfrm>
            <a:off x="152399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en-US" sz="1600" b="0">
                <a:solidFill>
                  <a:srgbClr val="4D4D4D"/>
                </a:solidFill>
                <a:cs typeface="Arial" pitchFamily="34" charset="0"/>
              </a:rPr>
              <a:t>N. Gisin </a:t>
            </a:r>
            <a:r>
              <a:rPr lang="en-US" sz="1600" b="0" i="1">
                <a:solidFill>
                  <a:srgbClr val="4D4D4D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4D4D4D"/>
                </a:solidFill>
                <a:cs typeface="Arial" pitchFamily="34" charset="0"/>
              </a:rPr>
              <a:t> Phys. Rev. A </a:t>
            </a:r>
            <a:r>
              <a:rPr lang="en-US" sz="1600">
                <a:solidFill>
                  <a:srgbClr val="4D4D4D"/>
                </a:solidFill>
                <a:cs typeface="Arial" pitchFamily="34" charset="0"/>
              </a:rPr>
              <a:t>73</a:t>
            </a:r>
            <a:r>
              <a:rPr lang="en-US" sz="1600" b="0">
                <a:solidFill>
                  <a:srgbClr val="4D4D4D"/>
                </a:solidFill>
                <a:cs typeface="Arial" pitchFamily="34" charset="0"/>
              </a:rPr>
              <a:t>, 022320 (2006)</a:t>
            </a:r>
          </a:p>
        </p:txBody>
      </p:sp>
      <p:sp>
        <p:nvSpPr>
          <p:cNvPr id="25606" name="TextBox 6"/>
          <p:cNvSpPr txBox="1">
            <a:spLocks noChangeArrowheads="1"/>
          </p:cNvSpPr>
          <p:nvPr/>
        </p:nvSpPr>
        <p:spPr bwMode="auto">
          <a:xfrm rot="-5400000">
            <a:off x="-26194" y="2321719"/>
            <a:ext cx="6762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Alice</a:t>
            </a:r>
          </a:p>
        </p:txBody>
      </p:sp>
      <p:sp>
        <p:nvSpPr>
          <p:cNvPr id="25607" name="TextBox 7"/>
          <p:cNvSpPr txBox="1">
            <a:spLocks noChangeArrowheads="1"/>
          </p:cNvSpPr>
          <p:nvPr/>
        </p:nvSpPr>
        <p:spPr bwMode="auto">
          <a:xfrm rot="-5400000">
            <a:off x="5074444" y="2474119"/>
            <a:ext cx="5826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Bob</a:t>
            </a:r>
          </a:p>
        </p:txBody>
      </p:sp>
      <p:sp>
        <p:nvSpPr>
          <p:cNvPr id="25608" name="TextBox 8"/>
          <p:cNvSpPr txBox="1">
            <a:spLocks noChangeArrowheads="1"/>
          </p:cNvSpPr>
          <p:nvPr/>
        </p:nvSpPr>
        <p:spPr bwMode="auto">
          <a:xfrm>
            <a:off x="214313" y="6126163"/>
            <a:ext cx="9844087" cy="4460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300"/>
              <a:t>Eve gets back one photon  </a:t>
            </a:r>
            <a:r>
              <a:rPr lang="en-US" sz="2300">
                <a:sym typeface="Symbol" pitchFamily="18" charset="2"/>
              </a:rPr>
              <a:t>  in principle, extracts 100% information</a:t>
            </a:r>
            <a:endParaRPr lang="en-US" sz="23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15" name="Arc 14"/>
          <p:cNvSpPr/>
          <p:nvPr/>
        </p:nvSpPr>
        <p:spPr bwMode="auto">
          <a:xfrm>
            <a:off x="3135475" y="3810639"/>
            <a:ext cx="281690" cy="785579"/>
          </a:xfrm>
          <a:prstGeom prst="arc">
            <a:avLst>
              <a:gd name="adj1" fmla="val 12350242"/>
              <a:gd name="adj2" fmla="val 18184944"/>
            </a:avLst>
          </a:prstGeom>
          <a:noFill/>
          <a:ln w="28575" cap="sq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6518" name="Picture 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17" y="2075353"/>
            <a:ext cx="9858082" cy="2862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73"/>
          <p:cNvSpPr txBox="1">
            <a:spLocks noChangeArrowheads="1"/>
          </p:cNvSpPr>
          <p:nvPr/>
        </p:nvSpPr>
        <p:spPr bwMode="auto">
          <a:xfrm>
            <a:off x="152399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D. Stucki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New J. Phys.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4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41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(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2002)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Countermeasures?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8945247" y="2076987"/>
            <a:ext cx="9509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Bob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390840" y="2065078"/>
            <a:ext cx="111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Alice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8" name="Rectangle 1058"/>
          <p:cNvSpPr>
            <a:spLocks noChangeArrowheads="1"/>
          </p:cNvSpPr>
          <p:nvPr/>
        </p:nvSpPr>
        <p:spPr bwMode="auto">
          <a:xfrm>
            <a:off x="1294127" y="3896243"/>
            <a:ext cx="214313" cy="4270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2800">
                <a:solidFill>
                  <a:srgbClr val="FFFFFF"/>
                </a:solidFill>
                <a:latin typeface="Symbol" pitchFamily="18" charset="2"/>
              </a:rPr>
              <a:t>j</a:t>
            </a:r>
            <a:endParaRPr lang="en-US" sz="28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9" name="Rectangle 1059"/>
          <p:cNvSpPr>
            <a:spLocks noChangeArrowheads="1"/>
          </p:cNvSpPr>
          <p:nvPr/>
        </p:nvSpPr>
        <p:spPr bwMode="auto">
          <a:xfrm>
            <a:off x="1471927" y="4177230"/>
            <a:ext cx="146050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A</a:t>
            </a:r>
            <a:endParaRPr lang="en-US" sz="12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0" name="Rectangle 1094"/>
          <p:cNvSpPr>
            <a:spLocks noChangeArrowheads="1"/>
          </p:cNvSpPr>
          <p:nvPr/>
        </p:nvSpPr>
        <p:spPr bwMode="auto">
          <a:xfrm>
            <a:off x="7808432" y="2754357"/>
            <a:ext cx="263525" cy="4270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defTabSz="762000"/>
            <a:r>
              <a:rPr lang="en-US" sz="2800">
                <a:solidFill>
                  <a:srgbClr val="FFFFFF"/>
                </a:solidFill>
                <a:latin typeface="Symbol" pitchFamily="18" charset="2"/>
              </a:rPr>
              <a:t>j</a:t>
            </a:r>
            <a:endParaRPr lang="en-US" sz="28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" name="Rectangle 1095"/>
          <p:cNvSpPr>
            <a:spLocks noChangeArrowheads="1"/>
          </p:cNvSpPr>
          <p:nvPr/>
        </p:nvSpPr>
        <p:spPr bwMode="auto">
          <a:xfrm>
            <a:off x="8000520" y="3044869"/>
            <a:ext cx="134938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B</a:t>
            </a:r>
            <a:endParaRPr lang="en-US" sz="12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6593974" y="3944567"/>
            <a:ext cx="103786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PBS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8138379" y="3258335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BS</a:t>
            </a:r>
          </a:p>
        </p:txBody>
      </p:sp>
      <p:sp>
        <p:nvSpPr>
          <p:cNvPr id="14" name="TextBox 13"/>
          <p:cNvSpPr txBox="1"/>
          <p:nvPr/>
        </p:nvSpPr>
        <p:spPr bwMode="auto">
          <a:xfrm>
            <a:off x="8930397" y="3258335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C</a:t>
            </a:r>
          </a:p>
        </p:txBody>
      </p:sp>
      <p:sp>
        <p:nvSpPr>
          <p:cNvPr id="100" name="TextBox 99"/>
          <p:cNvSpPr txBox="1"/>
          <p:nvPr/>
        </p:nvSpPr>
        <p:spPr bwMode="auto">
          <a:xfrm>
            <a:off x="8421266" y="4423899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D0</a:t>
            </a:r>
          </a:p>
        </p:txBody>
      </p:sp>
      <p:sp>
        <p:nvSpPr>
          <p:cNvPr id="101" name="TextBox 100"/>
          <p:cNvSpPr txBox="1"/>
          <p:nvPr/>
        </p:nvSpPr>
        <p:spPr bwMode="auto">
          <a:xfrm>
            <a:off x="8949756" y="4431135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D1</a:t>
            </a:r>
          </a:p>
        </p:txBody>
      </p:sp>
      <p:sp>
        <p:nvSpPr>
          <p:cNvPr id="103" name="TextBox 102"/>
          <p:cNvSpPr txBox="1"/>
          <p:nvPr/>
        </p:nvSpPr>
        <p:spPr bwMode="auto">
          <a:xfrm>
            <a:off x="9434375" y="3866502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 sz="2200">
                <a:ln w="12700">
                  <a:noFill/>
                </a:ln>
                <a:solidFill>
                  <a:srgbClr val="FFFFFF"/>
                </a:solidFill>
              </a:rPr>
              <a:t>L</a:t>
            </a:r>
            <a:endParaRPr lang="en-US" sz="220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 bwMode="auto">
          <a:xfrm>
            <a:off x="2407120" y="3146402"/>
            <a:ext cx="103786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VOA</a:t>
            </a:r>
          </a:p>
        </p:txBody>
      </p:sp>
      <p:sp>
        <p:nvSpPr>
          <p:cNvPr id="105" name="TextBox 104"/>
          <p:cNvSpPr txBox="1"/>
          <p:nvPr/>
        </p:nvSpPr>
        <p:spPr bwMode="auto">
          <a:xfrm>
            <a:off x="1645924" y="2825705"/>
            <a:ext cx="103786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DL</a:t>
            </a:r>
          </a:p>
        </p:txBody>
      </p:sp>
      <p:sp>
        <p:nvSpPr>
          <p:cNvPr id="106" name="TextBox 105"/>
          <p:cNvSpPr txBox="1"/>
          <p:nvPr/>
        </p:nvSpPr>
        <p:spPr bwMode="auto">
          <a:xfrm>
            <a:off x="288008" y="3577289"/>
            <a:ext cx="655404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FM</a:t>
            </a:r>
          </a:p>
        </p:txBody>
      </p:sp>
      <p:sp>
        <p:nvSpPr>
          <p:cNvPr id="5" name="Chord 4"/>
          <p:cNvSpPr/>
          <p:nvPr/>
        </p:nvSpPr>
        <p:spPr>
          <a:xfrm>
            <a:off x="2687920" y="4400835"/>
            <a:ext cx="324000" cy="324000"/>
          </a:xfrm>
          <a:prstGeom prst="chord">
            <a:avLst>
              <a:gd name="adj1" fmla="val 5491843"/>
              <a:gd name="adj2" fmla="val 16200000"/>
            </a:avLst>
          </a:prstGeom>
          <a:solidFill>
            <a:srgbClr val="777777"/>
          </a:solidFill>
          <a:ln w="28575">
            <a:noFill/>
            <a:miter lim="800000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/>
          <p:cNvSpPr/>
          <p:nvPr/>
        </p:nvSpPr>
        <p:spPr bwMode="auto">
          <a:xfrm>
            <a:off x="2559395" y="3712717"/>
            <a:ext cx="576080" cy="850118"/>
          </a:xfrm>
          <a:prstGeom prst="arc">
            <a:avLst>
              <a:gd name="adj1" fmla="val 175638"/>
              <a:gd name="adj2" fmla="val 5416729"/>
            </a:avLst>
          </a:prstGeom>
          <a:noFill/>
          <a:ln w="28575" cap="sq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 bwMode="auto">
          <a:xfrm>
            <a:off x="1838794" y="4326670"/>
            <a:ext cx="871434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US" sz="2200" smtClean="0">
                <a:ln w="12700">
                  <a:noFill/>
                </a:ln>
                <a:solidFill>
                  <a:srgbClr val="777777"/>
                </a:solidFill>
              </a:rPr>
              <a:t>sync</a:t>
            </a:r>
          </a:p>
        </p:txBody>
      </p:sp>
      <p:sp>
        <p:nvSpPr>
          <p:cNvPr id="27" name="Chord 26"/>
          <p:cNvSpPr/>
          <p:nvPr/>
        </p:nvSpPr>
        <p:spPr>
          <a:xfrm flipH="1">
            <a:off x="8636854" y="4132540"/>
            <a:ext cx="324000" cy="324000"/>
          </a:xfrm>
          <a:prstGeom prst="chord">
            <a:avLst>
              <a:gd name="adj1" fmla="val 21589360"/>
              <a:gd name="adj2" fmla="val 10812776"/>
            </a:avLst>
          </a:prstGeom>
          <a:solidFill>
            <a:srgbClr val="FFFFFF"/>
          </a:solidFill>
          <a:ln w="1905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hord 28"/>
          <p:cNvSpPr/>
          <p:nvPr/>
        </p:nvSpPr>
        <p:spPr>
          <a:xfrm flipH="1">
            <a:off x="9154284" y="4132540"/>
            <a:ext cx="324000" cy="324000"/>
          </a:xfrm>
          <a:prstGeom prst="chord">
            <a:avLst>
              <a:gd name="adj1" fmla="val 21589360"/>
              <a:gd name="adj2" fmla="val 10812776"/>
            </a:avLst>
          </a:prstGeom>
          <a:solidFill>
            <a:srgbClr val="FFFFFF"/>
          </a:solidFill>
          <a:ln w="1905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2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15" name="Arc 14"/>
          <p:cNvSpPr/>
          <p:nvPr/>
        </p:nvSpPr>
        <p:spPr bwMode="auto">
          <a:xfrm>
            <a:off x="3135475" y="3810639"/>
            <a:ext cx="281690" cy="785579"/>
          </a:xfrm>
          <a:prstGeom prst="arc">
            <a:avLst>
              <a:gd name="adj1" fmla="val 12350242"/>
              <a:gd name="adj2" fmla="val 18184944"/>
            </a:avLst>
          </a:prstGeom>
          <a:noFill/>
          <a:ln w="28575" cap="sq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6518" name="Picture 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17" y="2075353"/>
            <a:ext cx="9858082" cy="2862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Countermeasures for plug-and-play system</a:t>
            </a:r>
            <a:endParaRPr lang="en-US" sz="2800" b="0">
              <a:solidFill>
                <a:srgbClr val="FFFFFF"/>
              </a:solidFill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8945247" y="2076987"/>
            <a:ext cx="9509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Bob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390840" y="2065078"/>
            <a:ext cx="111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Alice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8" name="Rectangle 1058"/>
          <p:cNvSpPr>
            <a:spLocks noChangeArrowheads="1"/>
          </p:cNvSpPr>
          <p:nvPr/>
        </p:nvSpPr>
        <p:spPr bwMode="auto">
          <a:xfrm>
            <a:off x="1294127" y="3896243"/>
            <a:ext cx="214313" cy="4270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2800">
                <a:solidFill>
                  <a:srgbClr val="FFFFFF"/>
                </a:solidFill>
                <a:latin typeface="Symbol" pitchFamily="18" charset="2"/>
              </a:rPr>
              <a:t>j</a:t>
            </a:r>
            <a:endParaRPr lang="en-US" sz="28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9" name="Rectangle 1059"/>
          <p:cNvSpPr>
            <a:spLocks noChangeArrowheads="1"/>
          </p:cNvSpPr>
          <p:nvPr/>
        </p:nvSpPr>
        <p:spPr bwMode="auto">
          <a:xfrm>
            <a:off x="1471927" y="4177230"/>
            <a:ext cx="146050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A</a:t>
            </a:r>
            <a:endParaRPr lang="en-US" sz="12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0" name="Rectangle 1094"/>
          <p:cNvSpPr>
            <a:spLocks noChangeArrowheads="1"/>
          </p:cNvSpPr>
          <p:nvPr/>
        </p:nvSpPr>
        <p:spPr bwMode="auto">
          <a:xfrm>
            <a:off x="7808432" y="2754357"/>
            <a:ext cx="263525" cy="4270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defTabSz="762000"/>
            <a:r>
              <a:rPr lang="en-US" sz="2800">
                <a:solidFill>
                  <a:srgbClr val="FFFFFF"/>
                </a:solidFill>
                <a:latin typeface="Symbol" pitchFamily="18" charset="2"/>
              </a:rPr>
              <a:t>j</a:t>
            </a:r>
            <a:endParaRPr lang="en-US" sz="28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" name="Rectangle 1095"/>
          <p:cNvSpPr>
            <a:spLocks noChangeArrowheads="1"/>
          </p:cNvSpPr>
          <p:nvPr/>
        </p:nvSpPr>
        <p:spPr bwMode="auto">
          <a:xfrm>
            <a:off x="8000520" y="3044869"/>
            <a:ext cx="134938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B</a:t>
            </a:r>
            <a:endParaRPr lang="en-US" sz="12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6593974" y="3944567"/>
            <a:ext cx="103786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PBS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8138379" y="3258335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BS</a:t>
            </a:r>
          </a:p>
        </p:txBody>
      </p:sp>
      <p:sp>
        <p:nvSpPr>
          <p:cNvPr id="14" name="TextBox 13"/>
          <p:cNvSpPr txBox="1"/>
          <p:nvPr/>
        </p:nvSpPr>
        <p:spPr bwMode="auto">
          <a:xfrm>
            <a:off x="8930397" y="3258335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C</a:t>
            </a:r>
          </a:p>
        </p:txBody>
      </p:sp>
      <p:sp>
        <p:nvSpPr>
          <p:cNvPr id="100" name="TextBox 99"/>
          <p:cNvSpPr txBox="1"/>
          <p:nvPr/>
        </p:nvSpPr>
        <p:spPr bwMode="auto">
          <a:xfrm>
            <a:off x="8421266" y="4423899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D0</a:t>
            </a:r>
          </a:p>
        </p:txBody>
      </p:sp>
      <p:sp>
        <p:nvSpPr>
          <p:cNvPr id="101" name="TextBox 100"/>
          <p:cNvSpPr txBox="1"/>
          <p:nvPr/>
        </p:nvSpPr>
        <p:spPr bwMode="auto">
          <a:xfrm>
            <a:off x="8949756" y="4431135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D1</a:t>
            </a:r>
          </a:p>
        </p:txBody>
      </p:sp>
      <p:sp>
        <p:nvSpPr>
          <p:cNvPr id="103" name="TextBox 102"/>
          <p:cNvSpPr txBox="1"/>
          <p:nvPr/>
        </p:nvSpPr>
        <p:spPr bwMode="auto">
          <a:xfrm>
            <a:off x="9434375" y="3866502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 sz="2200">
                <a:ln w="12700">
                  <a:noFill/>
                </a:ln>
                <a:solidFill>
                  <a:srgbClr val="FFFFFF"/>
                </a:solidFill>
              </a:rPr>
              <a:t>L</a:t>
            </a:r>
            <a:endParaRPr lang="en-US" sz="220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 bwMode="auto">
          <a:xfrm>
            <a:off x="2407120" y="3146402"/>
            <a:ext cx="103786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VOA</a:t>
            </a:r>
          </a:p>
        </p:txBody>
      </p:sp>
      <p:sp>
        <p:nvSpPr>
          <p:cNvPr id="105" name="TextBox 104"/>
          <p:cNvSpPr txBox="1"/>
          <p:nvPr/>
        </p:nvSpPr>
        <p:spPr bwMode="auto">
          <a:xfrm>
            <a:off x="1645924" y="2825705"/>
            <a:ext cx="103786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DL</a:t>
            </a:r>
          </a:p>
        </p:txBody>
      </p:sp>
      <p:sp>
        <p:nvSpPr>
          <p:cNvPr id="106" name="TextBox 105"/>
          <p:cNvSpPr txBox="1"/>
          <p:nvPr/>
        </p:nvSpPr>
        <p:spPr bwMode="auto">
          <a:xfrm>
            <a:off x="288008" y="3577289"/>
            <a:ext cx="655404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FM</a:t>
            </a:r>
          </a:p>
        </p:txBody>
      </p:sp>
      <p:sp>
        <p:nvSpPr>
          <p:cNvPr id="16" name="Arc 15"/>
          <p:cNvSpPr/>
          <p:nvPr/>
        </p:nvSpPr>
        <p:spPr bwMode="auto">
          <a:xfrm>
            <a:off x="2559395" y="3712717"/>
            <a:ext cx="576080" cy="850118"/>
          </a:xfrm>
          <a:prstGeom prst="arc">
            <a:avLst>
              <a:gd name="adj1" fmla="val 175638"/>
              <a:gd name="adj2" fmla="val 5416729"/>
            </a:avLst>
          </a:prstGeom>
          <a:noFill/>
          <a:ln w="28575" cap="sq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Box 73"/>
          <p:cNvSpPr txBox="1">
            <a:spLocks noChangeArrowheads="1"/>
          </p:cNvSpPr>
          <p:nvPr/>
        </p:nvSpPr>
        <p:spPr bwMode="auto">
          <a:xfrm>
            <a:off x="152399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S. Sajeed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Phys. Rev. A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91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032326 (2015)</a:t>
            </a:r>
          </a:p>
        </p:txBody>
      </p:sp>
      <p:grpSp>
        <p:nvGrpSpPr>
          <p:cNvPr id="146567" name="Group 146566"/>
          <p:cNvGrpSpPr/>
          <p:nvPr/>
        </p:nvGrpSpPr>
        <p:grpSpPr>
          <a:xfrm>
            <a:off x="287750" y="4291672"/>
            <a:ext cx="3219212" cy="1803547"/>
            <a:chOff x="287750" y="4291672"/>
            <a:chExt cx="3219212" cy="1803547"/>
          </a:xfrm>
        </p:grpSpPr>
        <p:sp>
          <p:nvSpPr>
            <p:cNvPr id="146564" name="Rectangle 146563"/>
            <p:cNvSpPr/>
            <p:nvPr/>
          </p:nvSpPr>
          <p:spPr bwMode="auto">
            <a:xfrm>
              <a:off x="303190" y="4914569"/>
              <a:ext cx="3203772" cy="1180650"/>
            </a:xfrm>
            <a:prstGeom prst="rect">
              <a:avLst/>
            </a:prstGeom>
            <a:noFill/>
            <a:ln w="28575" cap="flat" cmpd="sng" algn="ctr">
              <a:solidFill>
                <a:srgbClr val="969696"/>
              </a:solidFill>
              <a:prstDash val="solid"/>
              <a:miter lim="800000"/>
              <a:headEnd type="stealth" w="lg" len="lg"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6565" name="Rectangle 146564"/>
            <p:cNvSpPr/>
            <p:nvPr/>
          </p:nvSpPr>
          <p:spPr bwMode="auto">
            <a:xfrm>
              <a:off x="318830" y="4862022"/>
              <a:ext cx="3168440" cy="103748"/>
            </a:xfrm>
            <a:prstGeom prst="rect">
              <a:avLst/>
            </a:prstGeom>
            <a:solidFill>
              <a:srgbClr val="000000"/>
            </a:solidFill>
            <a:ln w="38100" cap="flat" cmpd="sng" algn="ctr">
              <a:noFill/>
              <a:prstDash val="solid"/>
              <a:round/>
              <a:headEnd type="stealth" w="lg" len="lg"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17" name="Group 16"/>
            <p:cNvGrpSpPr/>
            <p:nvPr/>
          </p:nvGrpSpPr>
          <p:grpSpPr>
            <a:xfrm flipH="1">
              <a:off x="2641919" y="4291672"/>
              <a:ext cx="656035" cy="967282"/>
              <a:chOff x="4809335" y="2729566"/>
              <a:chExt cx="1026316" cy="1513228"/>
            </a:xfrm>
          </p:grpSpPr>
          <p:sp>
            <p:nvSpPr>
              <p:cNvPr id="26" name="Arc 25"/>
              <p:cNvSpPr/>
              <p:nvPr/>
            </p:nvSpPr>
            <p:spPr bwMode="auto">
              <a:xfrm>
                <a:off x="4809335" y="2729566"/>
                <a:ext cx="391586" cy="1443562"/>
              </a:xfrm>
              <a:prstGeom prst="arc">
                <a:avLst>
                  <a:gd name="adj1" fmla="val 15654455"/>
                  <a:gd name="adj2" fmla="val 0"/>
                </a:avLst>
              </a:prstGeom>
              <a:noFill/>
              <a:ln w="28575" cap="sq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Arc 26"/>
              <p:cNvSpPr/>
              <p:nvPr/>
            </p:nvSpPr>
            <p:spPr bwMode="auto">
              <a:xfrm>
                <a:off x="5200917" y="2951764"/>
                <a:ext cx="634734" cy="1089162"/>
              </a:xfrm>
              <a:prstGeom prst="arc">
                <a:avLst>
                  <a:gd name="adj1" fmla="val 5333829"/>
                  <a:gd name="adj2" fmla="val 10898330"/>
                </a:avLst>
              </a:prstGeom>
              <a:noFill/>
              <a:ln w="28575" cap="sq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Chord 28"/>
              <p:cNvSpPr/>
              <p:nvPr/>
            </p:nvSpPr>
            <p:spPr>
              <a:xfrm rot="16200000">
                <a:off x="5335189" y="3831013"/>
                <a:ext cx="411781" cy="411782"/>
              </a:xfrm>
              <a:prstGeom prst="chord">
                <a:avLst>
                  <a:gd name="adj1" fmla="val 21505445"/>
                  <a:gd name="adj2" fmla="val 10973500"/>
                </a:avLst>
              </a:prstGeom>
              <a:solidFill>
                <a:srgbClr val="000000"/>
              </a:solidFill>
              <a:ln w="28575">
                <a:solidFill>
                  <a:srgbClr val="00FF00"/>
                </a:solidFill>
                <a:miter lim="800000"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2" name="TextBox 111"/>
            <p:cNvSpPr txBox="1"/>
            <p:nvPr/>
          </p:nvSpPr>
          <p:spPr bwMode="auto">
            <a:xfrm>
              <a:off x="287750" y="4886633"/>
              <a:ext cx="2403685" cy="11079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2200">
                  <a:ln w="12700">
                    <a:noFill/>
                  </a:ln>
                  <a:solidFill>
                    <a:srgbClr val="00FF00"/>
                  </a:solidFill>
                </a:rPr>
                <a:t>1</a:t>
              </a:r>
              <a:r>
                <a:rPr lang="en-US" sz="2200" smtClean="0">
                  <a:ln w="12700">
                    <a:noFill/>
                  </a:ln>
                  <a:solidFill>
                    <a:srgbClr val="00FF00"/>
                  </a:solidFill>
                </a:rPr>
                <a:t>. Pulse-energy-monitoring detector</a:t>
              </a:r>
            </a:p>
          </p:txBody>
        </p:sp>
      </p:grpSp>
      <p:sp>
        <p:nvSpPr>
          <p:cNvPr id="200" name="Chord 199"/>
          <p:cNvSpPr/>
          <p:nvPr/>
        </p:nvSpPr>
        <p:spPr>
          <a:xfrm rot="16200000" flipV="1">
            <a:off x="8643057" y="4137601"/>
            <a:ext cx="320798" cy="313147"/>
          </a:xfrm>
          <a:prstGeom prst="chord">
            <a:avLst>
              <a:gd name="adj1" fmla="val 5413694"/>
              <a:gd name="adj2" fmla="val 16200000"/>
            </a:avLst>
          </a:prstGeom>
          <a:solidFill>
            <a:srgbClr val="FFFFFF"/>
          </a:solidFill>
          <a:ln w="28575">
            <a:noFill/>
            <a:miter lim="800000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Chord 200"/>
          <p:cNvSpPr/>
          <p:nvPr/>
        </p:nvSpPr>
        <p:spPr>
          <a:xfrm rot="16200000" flipV="1">
            <a:off x="9159339" y="4138173"/>
            <a:ext cx="320798" cy="313147"/>
          </a:xfrm>
          <a:prstGeom prst="chord">
            <a:avLst>
              <a:gd name="adj1" fmla="val 5413694"/>
              <a:gd name="adj2" fmla="val 16200000"/>
            </a:avLst>
          </a:prstGeom>
          <a:solidFill>
            <a:srgbClr val="FFFFFF"/>
          </a:solidFill>
          <a:ln w="28575">
            <a:noFill/>
            <a:miter lim="800000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3441610" y="3629837"/>
            <a:ext cx="117670" cy="356938"/>
          </a:xfrm>
          <a:prstGeom prst="rect">
            <a:avLst/>
          </a:prstGeom>
          <a:solidFill>
            <a:srgbClr val="00FF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38" name="TextBox 8"/>
          <p:cNvSpPr txBox="1">
            <a:spLocks noChangeArrowheads="1"/>
          </p:cNvSpPr>
          <p:nvPr/>
        </p:nvSpPr>
        <p:spPr bwMode="auto">
          <a:xfrm>
            <a:off x="3602170" y="4892457"/>
            <a:ext cx="219322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200">
                <a:solidFill>
                  <a:srgbClr val="00FF00"/>
                </a:solidFill>
              </a:rPr>
              <a:t>2</a:t>
            </a:r>
            <a:r>
              <a:rPr lang="en-US" sz="2200" smtClean="0">
                <a:solidFill>
                  <a:srgbClr val="00FF00"/>
                </a:solidFill>
              </a:rPr>
              <a:t>. Narrowpass</a:t>
            </a:r>
            <a:endParaRPr lang="en-US" sz="2200">
              <a:solidFill>
                <a:srgbClr val="00FF00"/>
              </a:solidFill>
            </a:endParaRPr>
          </a:p>
          <a:p>
            <a:pPr algn="l"/>
            <a:r>
              <a:rPr lang="en-US" sz="2200" smtClean="0">
                <a:solidFill>
                  <a:srgbClr val="00FF00"/>
                </a:solidFill>
              </a:rPr>
              <a:t>   (</a:t>
            </a:r>
            <a:r>
              <a:rPr lang="en-US" sz="2200" smtClean="0">
                <a:solidFill>
                  <a:srgbClr val="00FF00"/>
                </a:solidFill>
                <a:sym typeface="Symbol" panose="05050102010706020507" pitchFamily="18" charset="2"/>
              </a:rPr>
              <a:t></a:t>
            </a:r>
            <a:r>
              <a:rPr lang="en-US" sz="2200" smtClean="0">
                <a:solidFill>
                  <a:srgbClr val="00FF00"/>
                </a:solidFill>
              </a:rPr>
              <a:t>1 nm) </a:t>
            </a:r>
            <a:r>
              <a:rPr lang="en-US" sz="2200">
                <a:solidFill>
                  <a:srgbClr val="00FF00"/>
                </a:solidFill>
              </a:rPr>
              <a:t>filter</a:t>
            </a: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3529468" y="3977931"/>
            <a:ext cx="223719" cy="970119"/>
          </a:xfrm>
          <a:prstGeom prst="line">
            <a:avLst/>
          </a:prstGeom>
          <a:noFill/>
          <a:ln w="12700" algn="ctr">
            <a:solidFill>
              <a:srgbClr val="00FF00"/>
            </a:solidFill>
            <a:round/>
            <a:headEnd type="none" w="med" len="med"/>
            <a:tailEnd type="none" w="med" len="med"/>
          </a:ln>
        </p:spPr>
      </p:cxnSp>
      <p:sp>
        <p:nvSpPr>
          <p:cNvPr id="51" name="TextBox 8"/>
          <p:cNvSpPr txBox="1">
            <a:spLocks noChangeArrowheads="1"/>
          </p:cNvSpPr>
          <p:nvPr/>
        </p:nvSpPr>
        <p:spPr bwMode="auto">
          <a:xfrm>
            <a:off x="6562601" y="5225815"/>
            <a:ext cx="346441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200" smtClean="0">
                <a:solidFill>
                  <a:srgbClr val="FF00FF"/>
                </a:solidFill>
              </a:rPr>
              <a:t>None</a:t>
            </a:r>
            <a:br>
              <a:rPr lang="en-US" sz="2200" smtClean="0">
                <a:solidFill>
                  <a:srgbClr val="FF00FF"/>
                </a:solidFill>
              </a:rPr>
            </a:br>
            <a:r>
              <a:rPr lang="en-CA" sz="2200" b="0">
                <a:solidFill>
                  <a:srgbClr val="FF00FF"/>
                </a:solidFill>
              </a:rPr>
              <a:t>(one </a:t>
            </a:r>
            <a:r>
              <a:rPr lang="en-CA" sz="2200" b="0" smtClean="0">
                <a:solidFill>
                  <a:srgbClr val="FF00FF"/>
                </a:solidFill>
              </a:rPr>
              <a:t>consequence: SARG</a:t>
            </a:r>
            <a:br>
              <a:rPr lang="en-CA" sz="2200" b="0" smtClean="0">
                <a:solidFill>
                  <a:srgbClr val="FF00FF"/>
                </a:solidFill>
              </a:rPr>
            </a:br>
            <a:r>
              <a:rPr lang="en-CA" sz="2200" b="0" smtClean="0">
                <a:solidFill>
                  <a:srgbClr val="FF00FF"/>
                </a:solidFill>
              </a:rPr>
              <a:t>protocol </a:t>
            </a:r>
            <a:r>
              <a:rPr lang="en-CA" sz="2200" b="0">
                <a:solidFill>
                  <a:srgbClr val="FF00FF"/>
                </a:solidFill>
              </a:rPr>
              <a:t>may be insecure)</a:t>
            </a:r>
            <a:endParaRPr lang="en-US" sz="2200" b="0">
              <a:solidFill>
                <a:srgbClr val="FF00FF"/>
              </a:solidFill>
            </a:endParaRPr>
          </a:p>
        </p:txBody>
      </p:sp>
      <p:sp>
        <p:nvSpPr>
          <p:cNvPr id="52" name="Text Box 73"/>
          <p:cNvSpPr txBox="1">
            <a:spLocks noChangeArrowheads="1"/>
          </p:cNvSpPr>
          <p:nvPr/>
        </p:nvSpPr>
        <p:spPr bwMode="auto">
          <a:xfrm>
            <a:off x="152399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N.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Jain </a:t>
            </a:r>
            <a:r>
              <a:rPr lang="en-US" sz="1600" b="0" i="1" smtClean="0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 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New J. Phys. </a:t>
            </a:r>
            <a:r>
              <a:rPr lang="en-CA" sz="1600">
                <a:solidFill>
                  <a:srgbClr val="C0C0C0"/>
                </a:solidFill>
                <a:cs typeface="Arial" pitchFamily="34" charset="0"/>
              </a:rPr>
              <a:t>16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, 123030 (2014)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sp>
        <p:nvSpPr>
          <p:cNvPr id="53" name="Chord 52"/>
          <p:cNvSpPr/>
          <p:nvPr/>
        </p:nvSpPr>
        <p:spPr>
          <a:xfrm>
            <a:off x="2687920" y="4400835"/>
            <a:ext cx="324000" cy="324000"/>
          </a:xfrm>
          <a:prstGeom prst="chord">
            <a:avLst>
              <a:gd name="adj1" fmla="val 5491843"/>
              <a:gd name="adj2" fmla="val 16200000"/>
            </a:avLst>
          </a:prstGeom>
          <a:solidFill>
            <a:srgbClr val="777777"/>
          </a:solidFill>
          <a:ln w="28575">
            <a:noFill/>
            <a:miter lim="800000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 bwMode="auto">
          <a:xfrm>
            <a:off x="1838794" y="4326670"/>
            <a:ext cx="871434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US" sz="2200" smtClean="0">
                <a:ln w="12700">
                  <a:noFill/>
                </a:ln>
                <a:solidFill>
                  <a:srgbClr val="777777"/>
                </a:solidFill>
              </a:rPr>
              <a:t>sync</a:t>
            </a:r>
          </a:p>
        </p:txBody>
      </p:sp>
      <p:sp>
        <p:nvSpPr>
          <p:cNvPr id="55" name="Chord 54"/>
          <p:cNvSpPr/>
          <p:nvPr/>
        </p:nvSpPr>
        <p:spPr>
          <a:xfrm flipH="1">
            <a:off x="8636854" y="4132540"/>
            <a:ext cx="324000" cy="324000"/>
          </a:xfrm>
          <a:prstGeom prst="chord">
            <a:avLst>
              <a:gd name="adj1" fmla="val 21589360"/>
              <a:gd name="adj2" fmla="val 10812776"/>
            </a:avLst>
          </a:prstGeom>
          <a:solidFill>
            <a:srgbClr val="FFFFFF"/>
          </a:solidFill>
          <a:ln w="1905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hord 55"/>
          <p:cNvSpPr/>
          <p:nvPr/>
        </p:nvSpPr>
        <p:spPr>
          <a:xfrm flipH="1">
            <a:off x="9154284" y="4132540"/>
            <a:ext cx="324000" cy="324000"/>
          </a:xfrm>
          <a:prstGeom prst="chord">
            <a:avLst>
              <a:gd name="adj1" fmla="val 21589360"/>
              <a:gd name="adj2" fmla="val 10812776"/>
            </a:avLst>
          </a:prstGeom>
          <a:solidFill>
            <a:srgbClr val="FFFFFF"/>
          </a:solidFill>
          <a:ln w="1905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6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6" grpId="0" animBg="1"/>
      <p:bldP spid="38" grpId="0"/>
      <p:bldP spid="51" grpId="0"/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868653"/>
              </p:ext>
            </p:extLst>
          </p:nvPr>
        </p:nvGraphicFramePr>
        <p:xfrm>
          <a:off x="174946" y="221537"/>
          <a:ext cx="10009254" cy="6754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20464"/>
                <a:gridCol w="216030"/>
                <a:gridCol w="216030"/>
                <a:gridCol w="2520350"/>
                <a:gridCol w="216030"/>
                <a:gridCol w="216030"/>
                <a:gridCol w="2088290"/>
                <a:gridCol w="216030"/>
              </a:tblGrid>
              <a:tr h="684000">
                <a:tc gridSpan="2">
                  <a:txBody>
                    <a:bodyPr/>
                    <a:lstStyle/>
                    <a:p>
                      <a:pPr algn="l"/>
                      <a:endParaRPr lang="en-US" sz="3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Broken?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Monoalphabetic cipher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invented ~50 BC (J. Caesar)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en-US" sz="1800" b="0" smtClean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850</a:t>
                      </a:r>
                      <a:r>
                        <a:rPr lang="en-US" sz="1800" b="0" baseline="0" smtClean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 (Al-Kindi)</a:t>
                      </a:r>
                      <a:endParaRPr lang="en-US" sz="1800" b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Nomenclators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(code books)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~1400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 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1800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smtClean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Polyalphabetic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(Vigenère)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1553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 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1900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1863 (F. W. Kasiski)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C0C0C0"/>
                          </a:solidFill>
                        </a:rPr>
                        <a:t>···</a:t>
                      </a:r>
                      <a:endParaRPr lang="en-US" sz="2000" b="1">
                        <a:solidFill>
                          <a:srgbClr val="C0C0C0"/>
                        </a:solidFill>
                      </a:endParaRPr>
                    </a:p>
                  </a:txBody>
                  <a:tcPr marL="9000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baseline="30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One-time pad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invented 1918 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(G. Vernam)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smtClean="0">
                          <a:solidFill>
                            <a:srgbClr val="00FF00"/>
                          </a:solidFill>
                        </a:rPr>
                        <a:t>impossible</a:t>
                      </a:r>
                      <a:r>
                        <a:rPr lang="en-US" sz="1800" b="0" smtClean="0">
                          <a:solidFill>
                            <a:srgbClr val="FFFFFF"/>
                          </a:solidFill>
                        </a:rPr>
                        <a:t/>
                      </a:r>
                      <a:br>
                        <a:rPr lang="en-US" sz="1800" b="0" smtClean="0">
                          <a:solidFill>
                            <a:srgbClr val="FFFFFF"/>
                          </a:solidFill>
                        </a:rPr>
                      </a:br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(C. Shannon 1949)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Polyalphabetic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electromechanical (Enigma, Purple, etc.)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1920s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 1970s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smtClean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C0C0C0"/>
                          </a:solidFill>
                        </a:rPr>
                        <a:t>···</a:t>
                      </a:r>
                      <a:endParaRPr lang="en-US" sz="2000" b="1">
                        <a:solidFill>
                          <a:srgbClr val="C0C0C0"/>
                        </a:solidFill>
                      </a:endParaRPr>
                    </a:p>
                  </a:txBody>
                  <a:tcPr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DES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1977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 2005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1998: 56 h (EFF)</a:t>
                      </a:r>
                      <a:endParaRPr lang="en-US" sz="180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Public-key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crypto (RSA, elliptic-curve)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1977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</a:t>
                      </a:r>
                      <a:endParaRPr lang="en-US" sz="180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will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 be once we have q. computer (P. Shor 1994)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smtClean="0">
                          <a:solidFill>
                            <a:srgbClr val="FFFFFF"/>
                          </a:solidFill>
                        </a:rPr>
                        <a:t>AES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2001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smtClean="0">
                          <a:solidFill>
                            <a:srgbClr val="C0C0C0"/>
                          </a:solidFill>
                        </a:rPr>
                        <a:t>?</a:t>
                      </a:r>
                      <a:endParaRPr lang="en-US" sz="1800" b="1">
                        <a:solidFill>
                          <a:srgbClr val="C0C0C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Quantum cryptography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spc="-10" baseline="0" smtClean="0">
                          <a:solidFill>
                            <a:srgbClr val="FFFFFF"/>
                          </a:solidFill>
                        </a:rPr>
                        <a:t>invented 1984, in development</a:t>
                      </a:r>
                      <a:endParaRPr lang="en-US" sz="1800" spc="-10" baseline="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b="1" smtClean="0">
                          <a:solidFill>
                            <a:srgbClr val="00FF00"/>
                          </a:solidFill>
                        </a:rPr>
                        <a:t>impossible</a:t>
                      </a:r>
                      <a:endParaRPr lang="en-US" sz="1800" smtClean="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smtClean="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Public-key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crypto (‘quantum-safe’)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in development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smtClean="0">
                          <a:solidFill>
                            <a:srgbClr val="C0C0C0"/>
                          </a:solidFill>
                        </a:rPr>
                        <a:t>?</a:t>
                      </a:r>
                      <a:endParaRPr lang="en-US" sz="1800">
                        <a:solidFill>
                          <a:srgbClr val="C0C0C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579589"/>
              </p:ext>
            </p:extLst>
          </p:nvPr>
        </p:nvGraphicFramePr>
        <p:xfrm>
          <a:off x="174946" y="221537"/>
          <a:ext cx="10009254" cy="6754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20464"/>
                <a:gridCol w="216030"/>
                <a:gridCol w="216030"/>
                <a:gridCol w="2520350"/>
                <a:gridCol w="216030"/>
                <a:gridCol w="216030"/>
                <a:gridCol w="2088290"/>
                <a:gridCol w="216030"/>
              </a:tblGrid>
              <a:tr h="684000">
                <a:tc gridSpan="2">
                  <a:txBody>
                    <a:bodyPr/>
                    <a:lstStyle/>
                    <a:p>
                      <a:pPr algn="l"/>
                      <a:endParaRPr lang="en-US" sz="3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Broken?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Monoalphabetic cipher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invented ~50 BC (J. Caesar)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en-US" sz="1800" b="0" smtClean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850</a:t>
                      </a:r>
                      <a:r>
                        <a:rPr lang="en-US" sz="1800" b="0" baseline="0" smtClean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 (Al-Kindi)</a:t>
                      </a:r>
                      <a:endParaRPr lang="en-US" sz="1800" b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Nomenclators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(code books)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~1400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 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1800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smtClean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Polyalphabetic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(Vigenère)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1553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 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~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1900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1863 (F. W. Kasiski)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C0C0C0"/>
                          </a:solidFill>
                        </a:rPr>
                        <a:t>···</a:t>
                      </a:r>
                      <a:endParaRPr lang="en-US" sz="2000" b="1">
                        <a:solidFill>
                          <a:srgbClr val="C0C0C0"/>
                        </a:solidFill>
                      </a:endParaRPr>
                    </a:p>
                  </a:txBody>
                  <a:tcPr marL="9000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baseline="30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smtClean="0">
                          <a:solidFill>
                            <a:srgbClr val="FFFFFF"/>
                          </a:solidFill>
                        </a:rPr>
                        <a:t/>
                      </a:r>
                      <a:br>
                        <a:rPr lang="en-US" sz="1800" b="0" smtClean="0">
                          <a:solidFill>
                            <a:srgbClr val="FFFFFF"/>
                          </a:solidFill>
                        </a:rPr>
                      </a:b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Polyalphabetic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electromechanical (Enigma, Purple, etc.)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1920s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 1970s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smtClean="0">
                          <a:solidFill>
                            <a:srgbClr val="FFFFFF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C0C0C0"/>
                          </a:solidFill>
                        </a:rPr>
                        <a:t>···</a:t>
                      </a:r>
                      <a:endParaRPr lang="en-US" sz="2000" b="1">
                        <a:solidFill>
                          <a:srgbClr val="C0C0C0"/>
                        </a:solidFill>
                      </a:endParaRPr>
                    </a:p>
                  </a:txBody>
                  <a:tcPr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CA"/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DES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1977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 2005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1998: 56 h (EFF)</a:t>
                      </a:r>
                      <a:endParaRPr lang="en-US" sz="180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Public-key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crypto (RSA, elliptic-curve)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1977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</a:t>
                      </a:r>
                      <a:endParaRPr lang="en-US" sz="180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will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 be once we have q. computer (P. Shor 1994)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smtClean="0">
                          <a:solidFill>
                            <a:srgbClr val="FFFFFF"/>
                          </a:solidFill>
                        </a:rPr>
                        <a:t>AES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2001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–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smtClean="0">
                          <a:solidFill>
                            <a:srgbClr val="C0C0C0"/>
                          </a:solidFill>
                        </a:rPr>
                        <a:t>?</a:t>
                      </a:r>
                      <a:endParaRPr lang="en-US" sz="1800" b="1">
                        <a:solidFill>
                          <a:srgbClr val="C0C0C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spc="-10" baseline="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smtClean="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smtClean="0">
                        <a:solidFill>
                          <a:srgbClr val="FF00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000" b="1" smtClean="0">
                          <a:solidFill>
                            <a:srgbClr val="FFFFFF"/>
                          </a:solidFill>
                        </a:rPr>
                        <a:t>Public-key</a:t>
                      </a:r>
                      <a:r>
                        <a:rPr lang="nb-NO" sz="2000" b="1" baseline="0" smtClean="0">
                          <a:solidFill>
                            <a:srgbClr val="FFFFFF"/>
                          </a:solidFill>
                        </a:rPr>
                        <a:t> crypto (‘quantum-safe’)</a:t>
                      </a:r>
                      <a:endParaRPr lang="en-US" sz="2000" b="1">
                        <a:solidFill>
                          <a:srgbClr val="FFFFFF"/>
                        </a:solidFill>
                      </a:endParaRPr>
                    </a:p>
                  </a:txBody>
                  <a:tcPr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in development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smtClean="0">
                          <a:solidFill>
                            <a:srgbClr val="C0C0C0"/>
                          </a:solidFill>
                        </a:rPr>
                        <a:t>?</a:t>
                      </a:r>
                      <a:endParaRPr lang="en-US" sz="1800" b="1">
                        <a:solidFill>
                          <a:srgbClr val="C0C0C0"/>
                        </a:solidFill>
                      </a:endParaRPr>
                    </a:p>
                  </a:txBody>
                  <a:tcPr marL="0" marR="0" marT="0" marB="144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A (very) brief history of cryptography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9440845" y="5945915"/>
            <a:ext cx="432060" cy="4320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nb-NO" sz="2600" smtClean="0">
                <a:solidFill>
                  <a:srgbClr val="FF00FF"/>
                </a:solidFill>
                <a:sym typeface="Wingdings 2" panose="05020102010507070707" pitchFamily="18" charset="2"/>
              </a:rPr>
              <a:t></a:t>
            </a:r>
            <a:endParaRPr lang="en-CA" sz="260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46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grpSp>
        <p:nvGrpSpPr>
          <p:cNvPr id="188" name="Group 187"/>
          <p:cNvGrpSpPr/>
          <p:nvPr/>
        </p:nvGrpSpPr>
        <p:grpSpPr>
          <a:xfrm>
            <a:off x="152400" y="1770919"/>
            <a:ext cx="10031800" cy="3528490"/>
            <a:chOff x="152400" y="617175"/>
            <a:chExt cx="10031800" cy="3528490"/>
          </a:xfrm>
        </p:grpSpPr>
        <p:grpSp>
          <p:nvGrpSpPr>
            <p:cNvPr id="189" name="Group 188"/>
            <p:cNvGrpSpPr/>
            <p:nvPr/>
          </p:nvGrpSpPr>
          <p:grpSpPr>
            <a:xfrm>
              <a:off x="3522663" y="916255"/>
              <a:ext cx="6462713" cy="2862262"/>
              <a:chOff x="3522663" y="916255"/>
              <a:chExt cx="6462713" cy="2862262"/>
            </a:xfrm>
          </p:grpSpPr>
          <p:sp>
            <p:nvSpPr>
              <p:cNvPr id="236" name="Freeform 235"/>
              <p:cNvSpPr>
                <a:spLocks/>
              </p:cNvSpPr>
              <p:nvPr/>
            </p:nvSpPr>
            <p:spPr bwMode="auto">
              <a:xfrm>
                <a:off x="6983413" y="2505342"/>
                <a:ext cx="276225" cy="312737"/>
              </a:xfrm>
              <a:custGeom>
                <a:avLst/>
                <a:gdLst>
                  <a:gd name="T0" fmla="*/ 174 w 174"/>
                  <a:gd name="T1" fmla="*/ 0 h 197"/>
                  <a:gd name="T2" fmla="*/ 0 w 174"/>
                  <a:gd name="T3" fmla="*/ 0 h 197"/>
                  <a:gd name="T4" fmla="*/ 0 w 174"/>
                  <a:gd name="T5" fmla="*/ 197 h 197"/>
                  <a:gd name="T6" fmla="*/ 87 w 174"/>
                  <a:gd name="T7" fmla="*/ 100 h 197"/>
                  <a:gd name="T8" fmla="*/ 174 w 174"/>
                  <a:gd name="T9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97">
                    <a:moveTo>
                      <a:pt x="174" y="0"/>
                    </a:moveTo>
                    <a:lnTo>
                      <a:pt x="0" y="0"/>
                    </a:lnTo>
                    <a:lnTo>
                      <a:pt x="0" y="197"/>
                    </a:lnTo>
                    <a:lnTo>
                      <a:pt x="87" y="100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464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37" name="Freeform 236"/>
              <p:cNvSpPr>
                <a:spLocks noEditPoints="1"/>
              </p:cNvSpPr>
              <p:nvPr/>
            </p:nvSpPr>
            <p:spPr bwMode="auto">
              <a:xfrm>
                <a:off x="6750051" y="916255"/>
                <a:ext cx="3235325" cy="2862262"/>
              </a:xfrm>
              <a:custGeom>
                <a:avLst/>
                <a:gdLst>
                  <a:gd name="T0" fmla="*/ 14 w 2038"/>
                  <a:gd name="T1" fmla="*/ 1794 h 1803"/>
                  <a:gd name="T2" fmla="*/ 14 w 2038"/>
                  <a:gd name="T3" fmla="*/ 1803 h 1803"/>
                  <a:gd name="T4" fmla="*/ 0 w 2038"/>
                  <a:gd name="T5" fmla="*/ 1803 h 1803"/>
                  <a:gd name="T6" fmla="*/ 0 w 2038"/>
                  <a:gd name="T7" fmla="*/ 1794 h 1803"/>
                  <a:gd name="T8" fmla="*/ 14 w 2038"/>
                  <a:gd name="T9" fmla="*/ 1794 h 1803"/>
                  <a:gd name="T10" fmla="*/ 23 w 2038"/>
                  <a:gd name="T11" fmla="*/ 10 h 1803"/>
                  <a:gd name="T12" fmla="*/ 23 w 2038"/>
                  <a:gd name="T13" fmla="*/ 1794 h 1803"/>
                  <a:gd name="T14" fmla="*/ 0 w 2038"/>
                  <a:gd name="T15" fmla="*/ 1794 h 1803"/>
                  <a:gd name="T16" fmla="*/ 0 w 2038"/>
                  <a:gd name="T17" fmla="*/ 10 h 1803"/>
                  <a:gd name="T18" fmla="*/ 23 w 2038"/>
                  <a:gd name="T19" fmla="*/ 10 h 1803"/>
                  <a:gd name="T20" fmla="*/ 14 w 2038"/>
                  <a:gd name="T21" fmla="*/ 10 h 1803"/>
                  <a:gd name="T22" fmla="*/ 0 w 2038"/>
                  <a:gd name="T23" fmla="*/ 10 h 1803"/>
                  <a:gd name="T24" fmla="*/ 0 w 2038"/>
                  <a:gd name="T25" fmla="*/ 0 h 1803"/>
                  <a:gd name="T26" fmla="*/ 14 w 2038"/>
                  <a:gd name="T27" fmla="*/ 0 h 1803"/>
                  <a:gd name="T28" fmla="*/ 14 w 2038"/>
                  <a:gd name="T29" fmla="*/ 10 h 1803"/>
                  <a:gd name="T30" fmla="*/ 2029 w 2038"/>
                  <a:gd name="T31" fmla="*/ 19 h 1803"/>
                  <a:gd name="T32" fmla="*/ 14 w 2038"/>
                  <a:gd name="T33" fmla="*/ 19 h 1803"/>
                  <a:gd name="T34" fmla="*/ 14 w 2038"/>
                  <a:gd name="T35" fmla="*/ 0 h 1803"/>
                  <a:gd name="T36" fmla="*/ 2029 w 2038"/>
                  <a:gd name="T37" fmla="*/ 0 h 1803"/>
                  <a:gd name="T38" fmla="*/ 2029 w 2038"/>
                  <a:gd name="T39" fmla="*/ 19 h 1803"/>
                  <a:gd name="T40" fmla="*/ 2029 w 2038"/>
                  <a:gd name="T41" fmla="*/ 10 h 1803"/>
                  <a:gd name="T42" fmla="*/ 2029 w 2038"/>
                  <a:gd name="T43" fmla="*/ 0 h 1803"/>
                  <a:gd name="T44" fmla="*/ 2038 w 2038"/>
                  <a:gd name="T45" fmla="*/ 0 h 1803"/>
                  <a:gd name="T46" fmla="*/ 2038 w 2038"/>
                  <a:gd name="T47" fmla="*/ 10 h 1803"/>
                  <a:gd name="T48" fmla="*/ 2029 w 2038"/>
                  <a:gd name="T49" fmla="*/ 10 h 1803"/>
                  <a:gd name="T50" fmla="*/ 2019 w 2038"/>
                  <a:gd name="T51" fmla="*/ 1794 h 1803"/>
                  <a:gd name="T52" fmla="*/ 2019 w 2038"/>
                  <a:gd name="T53" fmla="*/ 10 h 1803"/>
                  <a:gd name="T54" fmla="*/ 2038 w 2038"/>
                  <a:gd name="T55" fmla="*/ 10 h 1803"/>
                  <a:gd name="T56" fmla="*/ 2038 w 2038"/>
                  <a:gd name="T57" fmla="*/ 1794 h 1803"/>
                  <a:gd name="T58" fmla="*/ 2019 w 2038"/>
                  <a:gd name="T59" fmla="*/ 1794 h 1803"/>
                  <a:gd name="T60" fmla="*/ 2029 w 2038"/>
                  <a:gd name="T61" fmla="*/ 1794 h 1803"/>
                  <a:gd name="T62" fmla="*/ 2038 w 2038"/>
                  <a:gd name="T63" fmla="*/ 1794 h 1803"/>
                  <a:gd name="T64" fmla="*/ 2038 w 2038"/>
                  <a:gd name="T65" fmla="*/ 1803 h 1803"/>
                  <a:gd name="T66" fmla="*/ 2029 w 2038"/>
                  <a:gd name="T67" fmla="*/ 1803 h 1803"/>
                  <a:gd name="T68" fmla="*/ 2029 w 2038"/>
                  <a:gd name="T69" fmla="*/ 1794 h 1803"/>
                  <a:gd name="T70" fmla="*/ 14 w 2038"/>
                  <a:gd name="T71" fmla="*/ 1785 h 1803"/>
                  <a:gd name="T72" fmla="*/ 2029 w 2038"/>
                  <a:gd name="T73" fmla="*/ 1785 h 1803"/>
                  <a:gd name="T74" fmla="*/ 2029 w 2038"/>
                  <a:gd name="T75" fmla="*/ 1803 h 1803"/>
                  <a:gd name="T76" fmla="*/ 14 w 2038"/>
                  <a:gd name="T77" fmla="*/ 1803 h 1803"/>
                  <a:gd name="T78" fmla="*/ 14 w 2038"/>
                  <a:gd name="T79" fmla="*/ 1785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38" h="1803">
                    <a:moveTo>
                      <a:pt x="14" y="1794"/>
                    </a:moveTo>
                    <a:lnTo>
                      <a:pt x="14" y="1803"/>
                    </a:lnTo>
                    <a:lnTo>
                      <a:pt x="0" y="1803"/>
                    </a:lnTo>
                    <a:lnTo>
                      <a:pt x="0" y="1794"/>
                    </a:lnTo>
                    <a:lnTo>
                      <a:pt x="14" y="1794"/>
                    </a:lnTo>
                    <a:close/>
                    <a:moveTo>
                      <a:pt x="23" y="10"/>
                    </a:moveTo>
                    <a:lnTo>
                      <a:pt x="23" y="1794"/>
                    </a:lnTo>
                    <a:lnTo>
                      <a:pt x="0" y="1794"/>
                    </a:lnTo>
                    <a:lnTo>
                      <a:pt x="0" y="10"/>
                    </a:lnTo>
                    <a:lnTo>
                      <a:pt x="23" y="10"/>
                    </a:lnTo>
                    <a:close/>
                    <a:moveTo>
                      <a:pt x="14" y="10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10"/>
                    </a:lnTo>
                    <a:close/>
                    <a:moveTo>
                      <a:pt x="2029" y="19"/>
                    </a:moveTo>
                    <a:lnTo>
                      <a:pt x="14" y="19"/>
                    </a:lnTo>
                    <a:lnTo>
                      <a:pt x="14" y="0"/>
                    </a:lnTo>
                    <a:lnTo>
                      <a:pt x="2029" y="0"/>
                    </a:lnTo>
                    <a:lnTo>
                      <a:pt x="2029" y="19"/>
                    </a:lnTo>
                    <a:close/>
                    <a:moveTo>
                      <a:pt x="2029" y="10"/>
                    </a:moveTo>
                    <a:lnTo>
                      <a:pt x="2029" y="0"/>
                    </a:lnTo>
                    <a:lnTo>
                      <a:pt x="2038" y="0"/>
                    </a:lnTo>
                    <a:lnTo>
                      <a:pt x="2038" y="10"/>
                    </a:lnTo>
                    <a:lnTo>
                      <a:pt x="2029" y="10"/>
                    </a:lnTo>
                    <a:close/>
                    <a:moveTo>
                      <a:pt x="2019" y="1794"/>
                    </a:moveTo>
                    <a:lnTo>
                      <a:pt x="2019" y="10"/>
                    </a:lnTo>
                    <a:lnTo>
                      <a:pt x="2038" y="10"/>
                    </a:lnTo>
                    <a:lnTo>
                      <a:pt x="2038" y="1794"/>
                    </a:lnTo>
                    <a:lnTo>
                      <a:pt x="2019" y="1794"/>
                    </a:lnTo>
                    <a:close/>
                    <a:moveTo>
                      <a:pt x="2029" y="1794"/>
                    </a:moveTo>
                    <a:lnTo>
                      <a:pt x="2038" y="1794"/>
                    </a:lnTo>
                    <a:lnTo>
                      <a:pt x="2038" y="1803"/>
                    </a:lnTo>
                    <a:lnTo>
                      <a:pt x="2029" y="1803"/>
                    </a:lnTo>
                    <a:lnTo>
                      <a:pt x="2029" y="1794"/>
                    </a:lnTo>
                    <a:close/>
                    <a:moveTo>
                      <a:pt x="14" y="1785"/>
                    </a:moveTo>
                    <a:lnTo>
                      <a:pt x="2029" y="1785"/>
                    </a:lnTo>
                    <a:lnTo>
                      <a:pt x="2029" y="1803"/>
                    </a:lnTo>
                    <a:lnTo>
                      <a:pt x="14" y="1803"/>
                    </a:lnTo>
                    <a:lnTo>
                      <a:pt x="14" y="1785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38" name="Freeform 237"/>
              <p:cNvSpPr>
                <a:spLocks noEditPoints="1"/>
              </p:cNvSpPr>
              <p:nvPr/>
            </p:nvSpPr>
            <p:spPr bwMode="auto">
              <a:xfrm>
                <a:off x="6750051" y="916255"/>
                <a:ext cx="3235325" cy="2862262"/>
              </a:xfrm>
              <a:custGeom>
                <a:avLst/>
                <a:gdLst>
                  <a:gd name="T0" fmla="*/ 14 w 2038"/>
                  <a:gd name="T1" fmla="*/ 1794 h 1803"/>
                  <a:gd name="T2" fmla="*/ 14 w 2038"/>
                  <a:gd name="T3" fmla="*/ 1803 h 1803"/>
                  <a:gd name="T4" fmla="*/ 0 w 2038"/>
                  <a:gd name="T5" fmla="*/ 1803 h 1803"/>
                  <a:gd name="T6" fmla="*/ 0 w 2038"/>
                  <a:gd name="T7" fmla="*/ 1794 h 1803"/>
                  <a:gd name="T8" fmla="*/ 23 w 2038"/>
                  <a:gd name="T9" fmla="*/ 10 h 1803"/>
                  <a:gd name="T10" fmla="*/ 23 w 2038"/>
                  <a:gd name="T11" fmla="*/ 1794 h 1803"/>
                  <a:gd name="T12" fmla="*/ 0 w 2038"/>
                  <a:gd name="T13" fmla="*/ 1794 h 1803"/>
                  <a:gd name="T14" fmla="*/ 0 w 2038"/>
                  <a:gd name="T15" fmla="*/ 10 h 1803"/>
                  <a:gd name="T16" fmla="*/ 23 w 2038"/>
                  <a:gd name="T17" fmla="*/ 10 h 1803"/>
                  <a:gd name="T18" fmla="*/ 14 w 2038"/>
                  <a:gd name="T19" fmla="*/ 10 h 1803"/>
                  <a:gd name="T20" fmla="*/ 0 w 2038"/>
                  <a:gd name="T21" fmla="*/ 10 h 1803"/>
                  <a:gd name="T22" fmla="*/ 0 w 2038"/>
                  <a:gd name="T23" fmla="*/ 0 h 1803"/>
                  <a:gd name="T24" fmla="*/ 14 w 2038"/>
                  <a:gd name="T25" fmla="*/ 0 h 1803"/>
                  <a:gd name="T26" fmla="*/ 14 w 2038"/>
                  <a:gd name="T27" fmla="*/ 10 h 1803"/>
                  <a:gd name="T28" fmla="*/ 2029 w 2038"/>
                  <a:gd name="T29" fmla="*/ 19 h 1803"/>
                  <a:gd name="T30" fmla="*/ 14 w 2038"/>
                  <a:gd name="T31" fmla="*/ 19 h 1803"/>
                  <a:gd name="T32" fmla="*/ 14 w 2038"/>
                  <a:gd name="T33" fmla="*/ 0 h 1803"/>
                  <a:gd name="T34" fmla="*/ 2029 w 2038"/>
                  <a:gd name="T35" fmla="*/ 0 h 1803"/>
                  <a:gd name="T36" fmla="*/ 2029 w 2038"/>
                  <a:gd name="T37" fmla="*/ 19 h 1803"/>
                  <a:gd name="T38" fmla="*/ 2029 w 2038"/>
                  <a:gd name="T39" fmla="*/ 10 h 1803"/>
                  <a:gd name="T40" fmla="*/ 2029 w 2038"/>
                  <a:gd name="T41" fmla="*/ 0 h 1803"/>
                  <a:gd name="T42" fmla="*/ 2038 w 2038"/>
                  <a:gd name="T43" fmla="*/ 0 h 1803"/>
                  <a:gd name="T44" fmla="*/ 2038 w 2038"/>
                  <a:gd name="T45" fmla="*/ 10 h 1803"/>
                  <a:gd name="T46" fmla="*/ 2029 w 2038"/>
                  <a:gd name="T47" fmla="*/ 10 h 1803"/>
                  <a:gd name="T48" fmla="*/ 2019 w 2038"/>
                  <a:gd name="T49" fmla="*/ 1794 h 1803"/>
                  <a:gd name="T50" fmla="*/ 2019 w 2038"/>
                  <a:gd name="T51" fmla="*/ 10 h 1803"/>
                  <a:gd name="T52" fmla="*/ 2038 w 2038"/>
                  <a:gd name="T53" fmla="*/ 10 h 1803"/>
                  <a:gd name="T54" fmla="*/ 2038 w 2038"/>
                  <a:gd name="T55" fmla="*/ 1794 h 1803"/>
                  <a:gd name="T56" fmla="*/ 2019 w 2038"/>
                  <a:gd name="T57" fmla="*/ 1794 h 1803"/>
                  <a:gd name="T58" fmla="*/ 2029 w 2038"/>
                  <a:gd name="T59" fmla="*/ 1794 h 1803"/>
                  <a:gd name="T60" fmla="*/ 2038 w 2038"/>
                  <a:gd name="T61" fmla="*/ 1794 h 1803"/>
                  <a:gd name="T62" fmla="*/ 2038 w 2038"/>
                  <a:gd name="T63" fmla="*/ 1803 h 1803"/>
                  <a:gd name="T64" fmla="*/ 2029 w 2038"/>
                  <a:gd name="T65" fmla="*/ 1803 h 1803"/>
                  <a:gd name="T66" fmla="*/ 2029 w 2038"/>
                  <a:gd name="T67" fmla="*/ 1794 h 1803"/>
                  <a:gd name="T68" fmla="*/ 14 w 2038"/>
                  <a:gd name="T69" fmla="*/ 1785 h 1803"/>
                  <a:gd name="T70" fmla="*/ 2029 w 2038"/>
                  <a:gd name="T71" fmla="*/ 1785 h 1803"/>
                  <a:gd name="T72" fmla="*/ 2029 w 2038"/>
                  <a:gd name="T73" fmla="*/ 1803 h 1803"/>
                  <a:gd name="T74" fmla="*/ 14 w 2038"/>
                  <a:gd name="T75" fmla="*/ 1803 h 1803"/>
                  <a:gd name="T76" fmla="*/ 14 w 2038"/>
                  <a:gd name="T77" fmla="*/ 1785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038" h="1803">
                    <a:moveTo>
                      <a:pt x="14" y="1794"/>
                    </a:moveTo>
                    <a:lnTo>
                      <a:pt x="14" y="1803"/>
                    </a:lnTo>
                    <a:lnTo>
                      <a:pt x="0" y="1803"/>
                    </a:lnTo>
                    <a:lnTo>
                      <a:pt x="0" y="1794"/>
                    </a:lnTo>
                    <a:moveTo>
                      <a:pt x="23" y="10"/>
                    </a:moveTo>
                    <a:lnTo>
                      <a:pt x="23" y="1794"/>
                    </a:lnTo>
                    <a:lnTo>
                      <a:pt x="0" y="1794"/>
                    </a:lnTo>
                    <a:lnTo>
                      <a:pt x="0" y="10"/>
                    </a:lnTo>
                    <a:lnTo>
                      <a:pt x="23" y="10"/>
                    </a:lnTo>
                    <a:moveTo>
                      <a:pt x="14" y="10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10"/>
                    </a:lnTo>
                    <a:moveTo>
                      <a:pt x="2029" y="19"/>
                    </a:moveTo>
                    <a:lnTo>
                      <a:pt x="14" y="19"/>
                    </a:lnTo>
                    <a:lnTo>
                      <a:pt x="14" y="0"/>
                    </a:lnTo>
                    <a:lnTo>
                      <a:pt x="2029" y="0"/>
                    </a:lnTo>
                    <a:lnTo>
                      <a:pt x="2029" y="19"/>
                    </a:lnTo>
                    <a:moveTo>
                      <a:pt x="2029" y="10"/>
                    </a:moveTo>
                    <a:lnTo>
                      <a:pt x="2029" y="0"/>
                    </a:lnTo>
                    <a:lnTo>
                      <a:pt x="2038" y="0"/>
                    </a:lnTo>
                    <a:lnTo>
                      <a:pt x="2038" y="10"/>
                    </a:lnTo>
                    <a:lnTo>
                      <a:pt x="2029" y="10"/>
                    </a:lnTo>
                    <a:moveTo>
                      <a:pt x="2019" y="1794"/>
                    </a:moveTo>
                    <a:lnTo>
                      <a:pt x="2019" y="10"/>
                    </a:lnTo>
                    <a:lnTo>
                      <a:pt x="2038" y="10"/>
                    </a:lnTo>
                    <a:lnTo>
                      <a:pt x="2038" y="1794"/>
                    </a:lnTo>
                    <a:lnTo>
                      <a:pt x="2019" y="1794"/>
                    </a:lnTo>
                    <a:moveTo>
                      <a:pt x="2029" y="1794"/>
                    </a:moveTo>
                    <a:lnTo>
                      <a:pt x="2038" y="1794"/>
                    </a:lnTo>
                    <a:lnTo>
                      <a:pt x="2038" y="1803"/>
                    </a:lnTo>
                    <a:lnTo>
                      <a:pt x="2029" y="1803"/>
                    </a:lnTo>
                    <a:lnTo>
                      <a:pt x="2029" y="1794"/>
                    </a:lnTo>
                    <a:moveTo>
                      <a:pt x="14" y="1785"/>
                    </a:moveTo>
                    <a:lnTo>
                      <a:pt x="2029" y="1785"/>
                    </a:lnTo>
                    <a:lnTo>
                      <a:pt x="2029" y="1803"/>
                    </a:lnTo>
                    <a:lnTo>
                      <a:pt x="14" y="1803"/>
                    </a:lnTo>
                    <a:lnTo>
                      <a:pt x="14" y="178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39" name="Rectangle 238"/>
              <p:cNvSpPr>
                <a:spLocks noChangeArrowheads="1"/>
              </p:cNvSpPr>
              <p:nvPr/>
            </p:nvSpPr>
            <p:spPr bwMode="auto">
              <a:xfrm>
                <a:off x="7253288" y="2643454"/>
                <a:ext cx="1406525" cy="285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40" name="Freeform 239"/>
              <p:cNvSpPr>
                <a:spLocks noEditPoints="1"/>
              </p:cNvSpPr>
              <p:nvPr/>
            </p:nvSpPr>
            <p:spPr bwMode="auto">
              <a:xfrm>
                <a:off x="7113588" y="1506804"/>
                <a:ext cx="1698625" cy="998537"/>
              </a:xfrm>
              <a:custGeom>
                <a:avLst/>
                <a:gdLst>
                  <a:gd name="T0" fmla="*/ 2 w 233"/>
                  <a:gd name="T1" fmla="*/ 136 h 137"/>
                  <a:gd name="T2" fmla="*/ 2 w 233"/>
                  <a:gd name="T3" fmla="*/ 137 h 137"/>
                  <a:gd name="T4" fmla="*/ 0 w 233"/>
                  <a:gd name="T5" fmla="*/ 137 h 137"/>
                  <a:gd name="T6" fmla="*/ 0 w 233"/>
                  <a:gd name="T7" fmla="*/ 136 h 137"/>
                  <a:gd name="T8" fmla="*/ 33 w 233"/>
                  <a:gd name="T9" fmla="*/ 52 h 137"/>
                  <a:gd name="T10" fmla="*/ 2 w 233"/>
                  <a:gd name="T11" fmla="*/ 136 h 137"/>
                  <a:gd name="T12" fmla="*/ 0 w 233"/>
                  <a:gd name="T13" fmla="*/ 136 h 137"/>
                  <a:gd name="T14" fmla="*/ 32 w 233"/>
                  <a:gd name="T15" fmla="*/ 50 h 137"/>
                  <a:gd name="T16" fmla="*/ 33 w 233"/>
                  <a:gd name="T17" fmla="*/ 52 h 137"/>
                  <a:gd name="T18" fmla="*/ 114 w 233"/>
                  <a:gd name="T19" fmla="*/ 1 h 137"/>
                  <a:gd name="T20" fmla="*/ 33 w 233"/>
                  <a:gd name="T21" fmla="*/ 52 h 137"/>
                  <a:gd name="T22" fmla="*/ 32 w 233"/>
                  <a:gd name="T23" fmla="*/ 50 h 137"/>
                  <a:gd name="T24" fmla="*/ 114 w 233"/>
                  <a:gd name="T25" fmla="*/ 0 h 137"/>
                  <a:gd name="T26" fmla="*/ 114 w 233"/>
                  <a:gd name="T27" fmla="*/ 1 h 137"/>
                  <a:gd name="T28" fmla="*/ 116 w 233"/>
                  <a:gd name="T29" fmla="*/ 1 h 137"/>
                  <a:gd name="T30" fmla="*/ 114 w 233"/>
                  <a:gd name="T31" fmla="*/ 1 h 137"/>
                  <a:gd name="T32" fmla="*/ 114 w 233"/>
                  <a:gd name="T33" fmla="*/ 0 h 137"/>
                  <a:gd name="T34" fmla="*/ 116 w 233"/>
                  <a:gd name="T35" fmla="*/ 0 h 137"/>
                  <a:gd name="T36" fmla="*/ 116 w 233"/>
                  <a:gd name="T37" fmla="*/ 1 h 137"/>
                  <a:gd name="T38" fmla="*/ 218 w 233"/>
                  <a:gd name="T39" fmla="*/ 86 h 137"/>
                  <a:gd name="T40" fmla="*/ 116 w 233"/>
                  <a:gd name="T41" fmla="*/ 1 h 137"/>
                  <a:gd name="T42" fmla="*/ 116 w 233"/>
                  <a:gd name="T43" fmla="*/ 0 h 137"/>
                  <a:gd name="T44" fmla="*/ 220 w 233"/>
                  <a:gd name="T45" fmla="*/ 86 h 137"/>
                  <a:gd name="T46" fmla="*/ 218 w 233"/>
                  <a:gd name="T47" fmla="*/ 86 h 137"/>
                  <a:gd name="T48" fmla="*/ 226 w 233"/>
                  <a:gd name="T49" fmla="*/ 112 h 137"/>
                  <a:gd name="T50" fmla="*/ 218 w 233"/>
                  <a:gd name="T51" fmla="*/ 86 h 137"/>
                  <a:gd name="T52" fmla="*/ 220 w 233"/>
                  <a:gd name="T53" fmla="*/ 86 h 137"/>
                  <a:gd name="T54" fmla="*/ 229 w 233"/>
                  <a:gd name="T55" fmla="*/ 112 h 137"/>
                  <a:gd name="T56" fmla="*/ 226 w 233"/>
                  <a:gd name="T57" fmla="*/ 112 h 137"/>
                  <a:gd name="T58" fmla="*/ 229 w 233"/>
                  <a:gd name="T59" fmla="*/ 136 h 137"/>
                  <a:gd name="T60" fmla="*/ 226 w 233"/>
                  <a:gd name="T61" fmla="*/ 112 h 137"/>
                  <a:gd name="T62" fmla="*/ 229 w 233"/>
                  <a:gd name="T63" fmla="*/ 112 h 137"/>
                  <a:gd name="T64" fmla="*/ 233 w 233"/>
                  <a:gd name="T65" fmla="*/ 136 h 137"/>
                  <a:gd name="T66" fmla="*/ 229 w 233"/>
                  <a:gd name="T67" fmla="*/ 136 h 137"/>
                  <a:gd name="T68" fmla="*/ 231 w 233"/>
                  <a:gd name="T69" fmla="*/ 136 h 137"/>
                  <a:gd name="T70" fmla="*/ 233 w 233"/>
                  <a:gd name="T71" fmla="*/ 136 h 137"/>
                  <a:gd name="T72" fmla="*/ 231 w 233"/>
                  <a:gd name="T73" fmla="*/ 136 h 137"/>
                  <a:gd name="T74" fmla="*/ 229 w 233"/>
                  <a:gd name="T75" fmla="*/ 137 h 137"/>
                  <a:gd name="T76" fmla="*/ 229 w 233"/>
                  <a:gd name="T77" fmla="*/ 136 h 137"/>
                  <a:gd name="T78" fmla="*/ 233 w 233"/>
                  <a:gd name="T79" fmla="*/ 136 h 137"/>
                  <a:gd name="T80" fmla="*/ 233 w 233"/>
                  <a:gd name="T81" fmla="*/ 137 h 137"/>
                  <a:gd name="T82" fmla="*/ 229 w 233"/>
                  <a:gd name="T83" fmla="*/ 13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33" h="137">
                    <a:moveTo>
                      <a:pt x="2" y="136"/>
                    </a:moveTo>
                    <a:cubicBezTo>
                      <a:pt x="2" y="136"/>
                      <a:pt x="2" y="136"/>
                      <a:pt x="2" y="137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0" y="136"/>
                      <a:pt x="0" y="136"/>
                      <a:pt x="0" y="136"/>
                    </a:cubicBezTo>
                    <a:moveTo>
                      <a:pt x="33" y="52"/>
                    </a:moveTo>
                    <a:cubicBezTo>
                      <a:pt x="14" y="79"/>
                      <a:pt x="2" y="112"/>
                      <a:pt x="2" y="136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0" y="112"/>
                      <a:pt x="13" y="77"/>
                      <a:pt x="32" y="50"/>
                    </a:cubicBezTo>
                    <a:lnTo>
                      <a:pt x="33" y="52"/>
                    </a:lnTo>
                    <a:close/>
                    <a:moveTo>
                      <a:pt x="114" y="1"/>
                    </a:moveTo>
                    <a:cubicBezTo>
                      <a:pt x="82" y="3"/>
                      <a:pt x="54" y="24"/>
                      <a:pt x="33" y="52"/>
                    </a:cubicBezTo>
                    <a:cubicBezTo>
                      <a:pt x="32" y="50"/>
                      <a:pt x="32" y="50"/>
                      <a:pt x="32" y="50"/>
                    </a:cubicBezTo>
                    <a:cubicBezTo>
                      <a:pt x="53" y="22"/>
                      <a:pt x="81" y="0"/>
                      <a:pt x="114" y="0"/>
                    </a:cubicBezTo>
                    <a:lnTo>
                      <a:pt x="114" y="1"/>
                    </a:lnTo>
                    <a:close/>
                    <a:moveTo>
                      <a:pt x="116" y="1"/>
                    </a:move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0"/>
                      <a:pt x="114" y="0"/>
                      <a:pt x="114" y="0"/>
                    </a:cubicBezTo>
                    <a:cubicBezTo>
                      <a:pt x="114" y="0"/>
                      <a:pt x="114" y="0"/>
                      <a:pt x="116" y="0"/>
                    </a:cubicBezTo>
                    <a:lnTo>
                      <a:pt x="116" y="1"/>
                    </a:lnTo>
                    <a:close/>
                    <a:moveTo>
                      <a:pt x="218" y="86"/>
                    </a:moveTo>
                    <a:cubicBezTo>
                      <a:pt x="199" y="43"/>
                      <a:pt x="161" y="1"/>
                      <a:pt x="116" y="1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63" y="0"/>
                      <a:pt x="201" y="41"/>
                      <a:pt x="220" y="86"/>
                    </a:cubicBezTo>
                    <a:lnTo>
                      <a:pt x="218" y="86"/>
                    </a:lnTo>
                    <a:close/>
                    <a:moveTo>
                      <a:pt x="226" y="112"/>
                    </a:moveTo>
                    <a:cubicBezTo>
                      <a:pt x="224" y="104"/>
                      <a:pt x="222" y="95"/>
                      <a:pt x="218" y="86"/>
                    </a:cubicBezTo>
                    <a:cubicBezTo>
                      <a:pt x="220" y="86"/>
                      <a:pt x="220" y="86"/>
                      <a:pt x="220" y="86"/>
                    </a:cubicBezTo>
                    <a:cubicBezTo>
                      <a:pt x="224" y="94"/>
                      <a:pt x="228" y="103"/>
                      <a:pt x="229" y="112"/>
                    </a:cubicBezTo>
                    <a:lnTo>
                      <a:pt x="226" y="112"/>
                    </a:lnTo>
                    <a:close/>
                    <a:moveTo>
                      <a:pt x="229" y="136"/>
                    </a:moveTo>
                    <a:cubicBezTo>
                      <a:pt x="229" y="128"/>
                      <a:pt x="228" y="121"/>
                      <a:pt x="226" y="112"/>
                    </a:cubicBezTo>
                    <a:cubicBezTo>
                      <a:pt x="229" y="112"/>
                      <a:pt x="229" y="112"/>
                      <a:pt x="229" y="112"/>
                    </a:cubicBezTo>
                    <a:cubicBezTo>
                      <a:pt x="231" y="119"/>
                      <a:pt x="233" y="128"/>
                      <a:pt x="233" y="136"/>
                    </a:cubicBezTo>
                    <a:lnTo>
                      <a:pt x="229" y="136"/>
                    </a:lnTo>
                    <a:close/>
                    <a:moveTo>
                      <a:pt x="231" y="136"/>
                    </a:moveTo>
                    <a:cubicBezTo>
                      <a:pt x="233" y="136"/>
                      <a:pt x="233" y="136"/>
                      <a:pt x="233" y="136"/>
                    </a:cubicBezTo>
                    <a:lnTo>
                      <a:pt x="231" y="136"/>
                    </a:lnTo>
                    <a:close/>
                    <a:moveTo>
                      <a:pt x="229" y="137"/>
                    </a:moveTo>
                    <a:cubicBezTo>
                      <a:pt x="229" y="136"/>
                      <a:pt x="229" y="136"/>
                      <a:pt x="229" y="136"/>
                    </a:cubicBezTo>
                    <a:cubicBezTo>
                      <a:pt x="233" y="136"/>
                      <a:pt x="233" y="136"/>
                      <a:pt x="233" y="136"/>
                    </a:cubicBezTo>
                    <a:cubicBezTo>
                      <a:pt x="233" y="137"/>
                      <a:pt x="233" y="137"/>
                      <a:pt x="233" y="137"/>
                    </a:cubicBezTo>
                    <a:lnTo>
                      <a:pt x="229" y="1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41" name="Freeform 240"/>
              <p:cNvSpPr>
                <a:spLocks noEditPoints="1"/>
              </p:cNvSpPr>
              <p:nvPr/>
            </p:nvSpPr>
            <p:spPr bwMode="auto">
              <a:xfrm>
                <a:off x="8659813" y="2489467"/>
                <a:ext cx="290513" cy="334962"/>
              </a:xfrm>
              <a:custGeom>
                <a:avLst/>
                <a:gdLst>
                  <a:gd name="T0" fmla="*/ 174 w 183"/>
                  <a:gd name="T1" fmla="*/ 10 h 211"/>
                  <a:gd name="T2" fmla="*/ 174 w 183"/>
                  <a:gd name="T3" fmla="*/ 0 h 211"/>
                  <a:gd name="T4" fmla="*/ 183 w 183"/>
                  <a:gd name="T5" fmla="*/ 0 h 211"/>
                  <a:gd name="T6" fmla="*/ 183 w 183"/>
                  <a:gd name="T7" fmla="*/ 10 h 211"/>
                  <a:gd name="T8" fmla="*/ 174 w 183"/>
                  <a:gd name="T9" fmla="*/ 202 h 211"/>
                  <a:gd name="T10" fmla="*/ 174 w 183"/>
                  <a:gd name="T11" fmla="*/ 10 h 211"/>
                  <a:gd name="T12" fmla="*/ 183 w 183"/>
                  <a:gd name="T13" fmla="*/ 10 h 211"/>
                  <a:gd name="T14" fmla="*/ 183 w 183"/>
                  <a:gd name="T15" fmla="*/ 202 h 211"/>
                  <a:gd name="T16" fmla="*/ 174 w 183"/>
                  <a:gd name="T17" fmla="*/ 202 h 211"/>
                  <a:gd name="T18" fmla="*/ 174 w 183"/>
                  <a:gd name="T19" fmla="*/ 202 h 211"/>
                  <a:gd name="T20" fmla="*/ 183 w 183"/>
                  <a:gd name="T21" fmla="*/ 202 h 211"/>
                  <a:gd name="T22" fmla="*/ 183 w 183"/>
                  <a:gd name="T23" fmla="*/ 211 h 211"/>
                  <a:gd name="T24" fmla="*/ 174 w 183"/>
                  <a:gd name="T25" fmla="*/ 211 h 211"/>
                  <a:gd name="T26" fmla="*/ 174 w 183"/>
                  <a:gd name="T27" fmla="*/ 202 h 211"/>
                  <a:gd name="T28" fmla="*/ 0 w 183"/>
                  <a:gd name="T29" fmla="*/ 193 h 211"/>
                  <a:gd name="T30" fmla="*/ 174 w 183"/>
                  <a:gd name="T31" fmla="*/ 193 h 211"/>
                  <a:gd name="T32" fmla="*/ 174 w 183"/>
                  <a:gd name="T33" fmla="*/ 211 h 211"/>
                  <a:gd name="T34" fmla="*/ 0 w 183"/>
                  <a:gd name="T35" fmla="*/ 211 h 211"/>
                  <a:gd name="T36" fmla="*/ 0 w 183"/>
                  <a:gd name="T37" fmla="*/ 193 h 211"/>
                  <a:gd name="T38" fmla="*/ 0 w 183"/>
                  <a:gd name="T39" fmla="*/ 211 h 211"/>
                  <a:gd name="T40" fmla="*/ 0 w 183"/>
                  <a:gd name="T41" fmla="*/ 202 h 211"/>
                  <a:gd name="T42" fmla="*/ 0 w 183"/>
                  <a:gd name="T43" fmla="*/ 211 h 211"/>
                  <a:gd name="T44" fmla="*/ 9 w 183"/>
                  <a:gd name="T45" fmla="*/ 10 h 211"/>
                  <a:gd name="T46" fmla="*/ 9 w 183"/>
                  <a:gd name="T47" fmla="*/ 202 h 211"/>
                  <a:gd name="T48" fmla="*/ 0 w 183"/>
                  <a:gd name="T49" fmla="*/ 202 h 211"/>
                  <a:gd name="T50" fmla="*/ 0 w 183"/>
                  <a:gd name="T51" fmla="*/ 10 h 211"/>
                  <a:gd name="T52" fmla="*/ 9 w 183"/>
                  <a:gd name="T53" fmla="*/ 10 h 211"/>
                  <a:gd name="T54" fmla="*/ 0 w 183"/>
                  <a:gd name="T55" fmla="*/ 10 h 211"/>
                  <a:gd name="T56" fmla="*/ 0 w 183"/>
                  <a:gd name="T57" fmla="*/ 0 h 211"/>
                  <a:gd name="T58" fmla="*/ 0 w 183"/>
                  <a:gd name="T59" fmla="*/ 10 h 211"/>
                  <a:gd name="T60" fmla="*/ 174 w 183"/>
                  <a:gd name="T61" fmla="*/ 19 h 211"/>
                  <a:gd name="T62" fmla="*/ 0 w 183"/>
                  <a:gd name="T63" fmla="*/ 19 h 211"/>
                  <a:gd name="T64" fmla="*/ 0 w 183"/>
                  <a:gd name="T65" fmla="*/ 0 h 211"/>
                  <a:gd name="T66" fmla="*/ 174 w 183"/>
                  <a:gd name="T67" fmla="*/ 0 h 211"/>
                  <a:gd name="T68" fmla="*/ 174 w 183"/>
                  <a:gd name="T69" fmla="*/ 19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3" h="211">
                    <a:moveTo>
                      <a:pt x="174" y="10"/>
                    </a:moveTo>
                    <a:lnTo>
                      <a:pt x="174" y="0"/>
                    </a:lnTo>
                    <a:lnTo>
                      <a:pt x="183" y="0"/>
                    </a:lnTo>
                    <a:lnTo>
                      <a:pt x="183" y="10"/>
                    </a:lnTo>
                    <a:moveTo>
                      <a:pt x="174" y="202"/>
                    </a:moveTo>
                    <a:lnTo>
                      <a:pt x="174" y="10"/>
                    </a:lnTo>
                    <a:lnTo>
                      <a:pt x="183" y="10"/>
                    </a:lnTo>
                    <a:lnTo>
                      <a:pt x="183" y="202"/>
                    </a:lnTo>
                    <a:lnTo>
                      <a:pt x="174" y="202"/>
                    </a:lnTo>
                    <a:moveTo>
                      <a:pt x="174" y="202"/>
                    </a:moveTo>
                    <a:lnTo>
                      <a:pt x="183" y="202"/>
                    </a:lnTo>
                    <a:lnTo>
                      <a:pt x="183" y="211"/>
                    </a:lnTo>
                    <a:lnTo>
                      <a:pt x="174" y="211"/>
                    </a:lnTo>
                    <a:lnTo>
                      <a:pt x="174" y="202"/>
                    </a:lnTo>
                    <a:moveTo>
                      <a:pt x="0" y="193"/>
                    </a:moveTo>
                    <a:lnTo>
                      <a:pt x="174" y="193"/>
                    </a:lnTo>
                    <a:lnTo>
                      <a:pt x="174" y="211"/>
                    </a:lnTo>
                    <a:lnTo>
                      <a:pt x="0" y="211"/>
                    </a:lnTo>
                    <a:lnTo>
                      <a:pt x="0" y="193"/>
                    </a:lnTo>
                    <a:moveTo>
                      <a:pt x="0" y="211"/>
                    </a:moveTo>
                    <a:lnTo>
                      <a:pt x="0" y="202"/>
                    </a:lnTo>
                    <a:lnTo>
                      <a:pt x="0" y="211"/>
                    </a:lnTo>
                    <a:moveTo>
                      <a:pt x="9" y="10"/>
                    </a:moveTo>
                    <a:lnTo>
                      <a:pt x="9" y="202"/>
                    </a:lnTo>
                    <a:lnTo>
                      <a:pt x="0" y="202"/>
                    </a:lnTo>
                    <a:lnTo>
                      <a:pt x="0" y="10"/>
                    </a:lnTo>
                    <a:lnTo>
                      <a:pt x="9" y="10"/>
                    </a:lnTo>
                    <a:moveTo>
                      <a:pt x="0" y="10"/>
                    </a:moveTo>
                    <a:lnTo>
                      <a:pt x="0" y="0"/>
                    </a:lnTo>
                    <a:lnTo>
                      <a:pt x="0" y="10"/>
                    </a:lnTo>
                    <a:moveTo>
                      <a:pt x="174" y="19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174" y="0"/>
                    </a:lnTo>
                    <a:lnTo>
                      <a:pt x="174" y="1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42" name="Freeform 241"/>
              <p:cNvSpPr>
                <a:spLocks/>
              </p:cNvSpPr>
              <p:nvPr/>
            </p:nvSpPr>
            <p:spPr bwMode="auto">
              <a:xfrm>
                <a:off x="8659813" y="2505342"/>
                <a:ext cx="290513" cy="304800"/>
              </a:xfrm>
              <a:custGeom>
                <a:avLst/>
                <a:gdLst>
                  <a:gd name="T0" fmla="*/ 0 w 183"/>
                  <a:gd name="T1" fmla="*/ 9 h 192"/>
                  <a:gd name="T2" fmla="*/ 174 w 183"/>
                  <a:gd name="T3" fmla="*/ 192 h 192"/>
                  <a:gd name="T4" fmla="*/ 183 w 183"/>
                  <a:gd name="T5" fmla="*/ 183 h 192"/>
                  <a:gd name="T6" fmla="*/ 9 w 183"/>
                  <a:gd name="T7" fmla="*/ 0 h 192"/>
                  <a:gd name="T8" fmla="*/ 0 w 183"/>
                  <a:gd name="T9" fmla="*/ 9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3" h="192">
                    <a:moveTo>
                      <a:pt x="0" y="9"/>
                    </a:moveTo>
                    <a:lnTo>
                      <a:pt x="174" y="192"/>
                    </a:lnTo>
                    <a:lnTo>
                      <a:pt x="183" y="183"/>
                    </a:lnTo>
                    <a:lnTo>
                      <a:pt x="9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43" name="Freeform 242"/>
              <p:cNvSpPr>
                <a:spLocks/>
              </p:cNvSpPr>
              <p:nvPr/>
            </p:nvSpPr>
            <p:spPr bwMode="auto">
              <a:xfrm>
                <a:off x="8659813" y="2505342"/>
                <a:ext cx="290513" cy="304800"/>
              </a:xfrm>
              <a:custGeom>
                <a:avLst/>
                <a:gdLst>
                  <a:gd name="T0" fmla="*/ 0 w 183"/>
                  <a:gd name="T1" fmla="*/ 9 h 192"/>
                  <a:gd name="T2" fmla="*/ 174 w 183"/>
                  <a:gd name="T3" fmla="*/ 192 h 192"/>
                  <a:gd name="T4" fmla="*/ 183 w 183"/>
                  <a:gd name="T5" fmla="*/ 183 h 192"/>
                  <a:gd name="T6" fmla="*/ 9 w 183"/>
                  <a:gd name="T7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3" h="192">
                    <a:moveTo>
                      <a:pt x="0" y="9"/>
                    </a:moveTo>
                    <a:lnTo>
                      <a:pt x="174" y="192"/>
                    </a:lnTo>
                    <a:lnTo>
                      <a:pt x="183" y="183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44" name="Freeform 243"/>
              <p:cNvSpPr>
                <a:spLocks noEditPoints="1"/>
              </p:cNvSpPr>
              <p:nvPr/>
            </p:nvSpPr>
            <p:spPr bwMode="auto">
              <a:xfrm>
                <a:off x="6975476" y="2489467"/>
                <a:ext cx="292100" cy="334962"/>
              </a:xfrm>
              <a:custGeom>
                <a:avLst/>
                <a:gdLst>
                  <a:gd name="T0" fmla="*/ 175 w 184"/>
                  <a:gd name="T1" fmla="*/ 10 h 211"/>
                  <a:gd name="T2" fmla="*/ 175 w 184"/>
                  <a:gd name="T3" fmla="*/ 0 h 211"/>
                  <a:gd name="T4" fmla="*/ 184 w 184"/>
                  <a:gd name="T5" fmla="*/ 0 h 211"/>
                  <a:gd name="T6" fmla="*/ 184 w 184"/>
                  <a:gd name="T7" fmla="*/ 10 h 211"/>
                  <a:gd name="T8" fmla="*/ 175 w 184"/>
                  <a:gd name="T9" fmla="*/ 202 h 211"/>
                  <a:gd name="T10" fmla="*/ 175 w 184"/>
                  <a:gd name="T11" fmla="*/ 10 h 211"/>
                  <a:gd name="T12" fmla="*/ 184 w 184"/>
                  <a:gd name="T13" fmla="*/ 10 h 211"/>
                  <a:gd name="T14" fmla="*/ 184 w 184"/>
                  <a:gd name="T15" fmla="*/ 202 h 211"/>
                  <a:gd name="T16" fmla="*/ 175 w 184"/>
                  <a:gd name="T17" fmla="*/ 202 h 211"/>
                  <a:gd name="T18" fmla="*/ 175 w 184"/>
                  <a:gd name="T19" fmla="*/ 202 h 211"/>
                  <a:gd name="T20" fmla="*/ 184 w 184"/>
                  <a:gd name="T21" fmla="*/ 202 h 211"/>
                  <a:gd name="T22" fmla="*/ 184 w 184"/>
                  <a:gd name="T23" fmla="*/ 211 h 211"/>
                  <a:gd name="T24" fmla="*/ 175 w 184"/>
                  <a:gd name="T25" fmla="*/ 211 h 211"/>
                  <a:gd name="T26" fmla="*/ 175 w 184"/>
                  <a:gd name="T27" fmla="*/ 202 h 211"/>
                  <a:gd name="T28" fmla="*/ 0 w 184"/>
                  <a:gd name="T29" fmla="*/ 193 h 211"/>
                  <a:gd name="T30" fmla="*/ 175 w 184"/>
                  <a:gd name="T31" fmla="*/ 193 h 211"/>
                  <a:gd name="T32" fmla="*/ 175 w 184"/>
                  <a:gd name="T33" fmla="*/ 211 h 211"/>
                  <a:gd name="T34" fmla="*/ 0 w 184"/>
                  <a:gd name="T35" fmla="*/ 211 h 211"/>
                  <a:gd name="T36" fmla="*/ 0 w 184"/>
                  <a:gd name="T37" fmla="*/ 193 h 211"/>
                  <a:gd name="T38" fmla="*/ 0 w 184"/>
                  <a:gd name="T39" fmla="*/ 211 h 211"/>
                  <a:gd name="T40" fmla="*/ 0 w 184"/>
                  <a:gd name="T41" fmla="*/ 202 h 211"/>
                  <a:gd name="T42" fmla="*/ 0 w 184"/>
                  <a:gd name="T43" fmla="*/ 211 h 211"/>
                  <a:gd name="T44" fmla="*/ 9 w 184"/>
                  <a:gd name="T45" fmla="*/ 10 h 211"/>
                  <a:gd name="T46" fmla="*/ 9 w 184"/>
                  <a:gd name="T47" fmla="*/ 202 h 211"/>
                  <a:gd name="T48" fmla="*/ 0 w 184"/>
                  <a:gd name="T49" fmla="*/ 202 h 211"/>
                  <a:gd name="T50" fmla="*/ 0 w 184"/>
                  <a:gd name="T51" fmla="*/ 10 h 211"/>
                  <a:gd name="T52" fmla="*/ 9 w 184"/>
                  <a:gd name="T53" fmla="*/ 10 h 211"/>
                  <a:gd name="T54" fmla="*/ 0 w 184"/>
                  <a:gd name="T55" fmla="*/ 10 h 211"/>
                  <a:gd name="T56" fmla="*/ 0 w 184"/>
                  <a:gd name="T57" fmla="*/ 0 h 211"/>
                  <a:gd name="T58" fmla="*/ 0 w 184"/>
                  <a:gd name="T59" fmla="*/ 10 h 211"/>
                  <a:gd name="T60" fmla="*/ 175 w 184"/>
                  <a:gd name="T61" fmla="*/ 19 h 211"/>
                  <a:gd name="T62" fmla="*/ 0 w 184"/>
                  <a:gd name="T63" fmla="*/ 19 h 211"/>
                  <a:gd name="T64" fmla="*/ 0 w 184"/>
                  <a:gd name="T65" fmla="*/ 0 h 211"/>
                  <a:gd name="T66" fmla="*/ 175 w 184"/>
                  <a:gd name="T67" fmla="*/ 0 h 211"/>
                  <a:gd name="T68" fmla="*/ 175 w 184"/>
                  <a:gd name="T69" fmla="*/ 19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4" h="211">
                    <a:moveTo>
                      <a:pt x="175" y="10"/>
                    </a:moveTo>
                    <a:lnTo>
                      <a:pt x="175" y="0"/>
                    </a:lnTo>
                    <a:lnTo>
                      <a:pt x="184" y="0"/>
                    </a:lnTo>
                    <a:lnTo>
                      <a:pt x="184" y="10"/>
                    </a:lnTo>
                    <a:moveTo>
                      <a:pt x="175" y="202"/>
                    </a:moveTo>
                    <a:lnTo>
                      <a:pt x="175" y="10"/>
                    </a:lnTo>
                    <a:lnTo>
                      <a:pt x="184" y="10"/>
                    </a:lnTo>
                    <a:lnTo>
                      <a:pt x="184" y="202"/>
                    </a:lnTo>
                    <a:lnTo>
                      <a:pt x="175" y="202"/>
                    </a:lnTo>
                    <a:moveTo>
                      <a:pt x="175" y="202"/>
                    </a:moveTo>
                    <a:lnTo>
                      <a:pt x="184" y="202"/>
                    </a:lnTo>
                    <a:lnTo>
                      <a:pt x="184" y="211"/>
                    </a:lnTo>
                    <a:lnTo>
                      <a:pt x="175" y="211"/>
                    </a:lnTo>
                    <a:lnTo>
                      <a:pt x="175" y="202"/>
                    </a:lnTo>
                    <a:moveTo>
                      <a:pt x="0" y="193"/>
                    </a:moveTo>
                    <a:lnTo>
                      <a:pt x="175" y="193"/>
                    </a:lnTo>
                    <a:lnTo>
                      <a:pt x="175" y="211"/>
                    </a:lnTo>
                    <a:lnTo>
                      <a:pt x="0" y="211"/>
                    </a:lnTo>
                    <a:lnTo>
                      <a:pt x="0" y="193"/>
                    </a:lnTo>
                    <a:moveTo>
                      <a:pt x="0" y="211"/>
                    </a:moveTo>
                    <a:lnTo>
                      <a:pt x="0" y="202"/>
                    </a:lnTo>
                    <a:lnTo>
                      <a:pt x="0" y="211"/>
                    </a:lnTo>
                    <a:moveTo>
                      <a:pt x="9" y="10"/>
                    </a:moveTo>
                    <a:lnTo>
                      <a:pt x="9" y="202"/>
                    </a:lnTo>
                    <a:lnTo>
                      <a:pt x="0" y="202"/>
                    </a:lnTo>
                    <a:lnTo>
                      <a:pt x="0" y="10"/>
                    </a:lnTo>
                    <a:lnTo>
                      <a:pt x="9" y="10"/>
                    </a:lnTo>
                    <a:moveTo>
                      <a:pt x="0" y="10"/>
                    </a:moveTo>
                    <a:lnTo>
                      <a:pt x="0" y="0"/>
                    </a:lnTo>
                    <a:lnTo>
                      <a:pt x="0" y="10"/>
                    </a:lnTo>
                    <a:moveTo>
                      <a:pt x="175" y="19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175" y="0"/>
                    </a:lnTo>
                    <a:lnTo>
                      <a:pt x="175" y="1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45" name="Freeform 244"/>
              <p:cNvSpPr>
                <a:spLocks/>
              </p:cNvSpPr>
              <p:nvPr/>
            </p:nvSpPr>
            <p:spPr bwMode="auto">
              <a:xfrm>
                <a:off x="6975476" y="2505342"/>
                <a:ext cx="292100" cy="304800"/>
              </a:xfrm>
              <a:custGeom>
                <a:avLst/>
                <a:gdLst>
                  <a:gd name="T0" fmla="*/ 175 w 184"/>
                  <a:gd name="T1" fmla="*/ 0 h 192"/>
                  <a:gd name="T2" fmla="*/ 0 w 184"/>
                  <a:gd name="T3" fmla="*/ 183 h 192"/>
                  <a:gd name="T4" fmla="*/ 9 w 184"/>
                  <a:gd name="T5" fmla="*/ 192 h 192"/>
                  <a:gd name="T6" fmla="*/ 184 w 184"/>
                  <a:gd name="T7" fmla="*/ 9 h 192"/>
                  <a:gd name="T8" fmla="*/ 175 w 184"/>
                  <a:gd name="T9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92">
                    <a:moveTo>
                      <a:pt x="175" y="0"/>
                    </a:moveTo>
                    <a:lnTo>
                      <a:pt x="0" y="183"/>
                    </a:lnTo>
                    <a:lnTo>
                      <a:pt x="9" y="192"/>
                    </a:lnTo>
                    <a:lnTo>
                      <a:pt x="184" y="9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46" name="Freeform 245"/>
              <p:cNvSpPr>
                <a:spLocks/>
              </p:cNvSpPr>
              <p:nvPr/>
            </p:nvSpPr>
            <p:spPr bwMode="auto">
              <a:xfrm>
                <a:off x="6975476" y="2505342"/>
                <a:ext cx="292100" cy="304800"/>
              </a:xfrm>
              <a:custGeom>
                <a:avLst/>
                <a:gdLst>
                  <a:gd name="T0" fmla="*/ 175 w 184"/>
                  <a:gd name="T1" fmla="*/ 0 h 192"/>
                  <a:gd name="T2" fmla="*/ 0 w 184"/>
                  <a:gd name="T3" fmla="*/ 183 h 192"/>
                  <a:gd name="T4" fmla="*/ 9 w 184"/>
                  <a:gd name="T5" fmla="*/ 192 h 192"/>
                  <a:gd name="T6" fmla="*/ 184 w 184"/>
                  <a:gd name="T7" fmla="*/ 9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4" h="192">
                    <a:moveTo>
                      <a:pt x="175" y="0"/>
                    </a:moveTo>
                    <a:lnTo>
                      <a:pt x="0" y="183"/>
                    </a:lnTo>
                    <a:lnTo>
                      <a:pt x="9" y="192"/>
                    </a:lnTo>
                    <a:lnTo>
                      <a:pt x="184" y="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47" name="Rectangle 246"/>
              <p:cNvSpPr>
                <a:spLocks noChangeArrowheads="1"/>
              </p:cNvSpPr>
              <p:nvPr/>
            </p:nvSpPr>
            <p:spPr bwMode="auto">
              <a:xfrm>
                <a:off x="8789988" y="2810142"/>
                <a:ext cx="22225" cy="3492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48" name="Rectangle 247"/>
              <p:cNvSpPr>
                <a:spLocks noChangeArrowheads="1"/>
              </p:cNvSpPr>
              <p:nvPr/>
            </p:nvSpPr>
            <p:spPr bwMode="auto">
              <a:xfrm>
                <a:off x="8950326" y="2643454"/>
                <a:ext cx="219075" cy="285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49" name="Rectangle 248"/>
              <p:cNvSpPr>
                <a:spLocks noChangeArrowheads="1"/>
              </p:cNvSpPr>
              <p:nvPr/>
            </p:nvSpPr>
            <p:spPr bwMode="auto">
              <a:xfrm>
                <a:off x="9307513" y="2840304"/>
                <a:ext cx="22225" cy="31908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50" name="Rectangle 249"/>
              <p:cNvSpPr>
                <a:spLocks noChangeArrowheads="1"/>
              </p:cNvSpPr>
              <p:nvPr/>
            </p:nvSpPr>
            <p:spPr bwMode="auto">
              <a:xfrm>
                <a:off x="9490076" y="2643454"/>
                <a:ext cx="115200" cy="285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51" name="Rectangle 250"/>
              <p:cNvSpPr>
                <a:spLocks noChangeArrowheads="1"/>
              </p:cNvSpPr>
              <p:nvPr/>
            </p:nvSpPr>
            <p:spPr bwMode="auto">
              <a:xfrm>
                <a:off x="6772276" y="2643454"/>
                <a:ext cx="217488" cy="285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52" name="Rectangle 251"/>
              <p:cNvSpPr>
                <a:spLocks noChangeArrowheads="1"/>
              </p:cNvSpPr>
              <p:nvPr/>
            </p:nvSpPr>
            <p:spPr bwMode="auto">
              <a:xfrm>
                <a:off x="3522663" y="2643454"/>
                <a:ext cx="3249613" cy="285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53" name="Freeform 252"/>
              <p:cNvSpPr>
                <a:spLocks/>
              </p:cNvSpPr>
              <p:nvPr/>
            </p:nvSpPr>
            <p:spPr bwMode="auto">
              <a:xfrm>
                <a:off x="7777163" y="1340117"/>
                <a:ext cx="342900" cy="377825"/>
              </a:xfrm>
              <a:custGeom>
                <a:avLst/>
                <a:gdLst>
                  <a:gd name="T0" fmla="*/ 74 w 216"/>
                  <a:gd name="T1" fmla="*/ 238 h 238"/>
                  <a:gd name="T2" fmla="*/ 216 w 216"/>
                  <a:gd name="T3" fmla="*/ 82 h 238"/>
                  <a:gd name="T4" fmla="*/ 147 w 216"/>
                  <a:gd name="T5" fmla="*/ 0 h 238"/>
                  <a:gd name="T6" fmla="*/ 0 w 216"/>
                  <a:gd name="T7" fmla="*/ 160 h 238"/>
                  <a:gd name="T8" fmla="*/ 74 w 216"/>
                  <a:gd name="T9" fmla="*/ 238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" h="238">
                    <a:moveTo>
                      <a:pt x="74" y="238"/>
                    </a:moveTo>
                    <a:lnTo>
                      <a:pt x="216" y="82"/>
                    </a:lnTo>
                    <a:lnTo>
                      <a:pt x="147" y="0"/>
                    </a:lnTo>
                    <a:lnTo>
                      <a:pt x="0" y="160"/>
                    </a:lnTo>
                    <a:lnTo>
                      <a:pt x="74" y="238"/>
                    </a:lnTo>
                    <a:close/>
                  </a:path>
                </a:pathLst>
              </a:custGeom>
              <a:noFill/>
              <a:ln w="793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54" name="Oval 253"/>
              <p:cNvSpPr>
                <a:spLocks noChangeArrowheads="1"/>
              </p:cNvSpPr>
              <p:nvPr/>
            </p:nvSpPr>
            <p:spPr bwMode="auto">
              <a:xfrm>
                <a:off x="9155113" y="2540267"/>
                <a:ext cx="334963" cy="342900"/>
              </a:xfrm>
              <a:prstGeom prst="ellipse">
                <a:avLst/>
              </a:prstGeom>
              <a:solidFill>
                <a:srgbClr val="000000"/>
              </a:solidFill>
              <a:ln w="3016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57" name="Freeform 256"/>
              <p:cNvSpPr>
                <a:spLocks/>
              </p:cNvSpPr>
              <p:nvPr/>
            </p:nvSpPr>
            <p:spPr bwMode="auto">
              <a:xfrm>
                <a:off x="9218868" y="2606942"/>
                <a:ext cx="204788" cy="180975"/>
              </a:xfrm>
              <a:custGeom>
                <a:avLst/>
                <a:gdLst>
                  <a:gd name="T0" fmla="*/ 24 w 28"/>
                  <a:gd name="T1" fmla="*/ 25 h 25"/>
                  <a:gd name="T2" fmla="*/ 28 w 28"/>
                  <a:gd name="T3" fmla="*/ 15 h 25"/>
                  <a:gd name="T4" fmla="*/ 14 w 28"/>
                  <a:gd name="T5" fmla="*/ 0 h 25"/>
                  <a:gd name="T6" fmla="*/ 0 w 28"/>
                  <a:gd name="T7" fmla="*/ 15 h 25"/>
                  <a:gd name="T8" fmla="*/ 4 w 28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5">
                    <a:moveTo>
                      <a:pt x="24" y="25"/>
                    </a:moveTo>
                    <a:cubicBezTo>
                      <a:pt x="26" y="23"/>
                      <a:pt x="28" y="19"/>
                      <a:pt x="28" y="15"/>
                    </a:cubicBezTo>
                    <a:cubicBezTo>
                      <a:pt x="28" y="7"/>
                      <a:pt x="22" y="0"/>
                      <a:pt x="14" y="0"/>
                    </a:cubicBezTo>
                    <a:cubicBezTo>
                      <a:pt x="6" y="0"/>
                      <a:pt x="0" y="7"/>
                      <a:pt x="0" y="15"/>
                    </a:cubicBezTo>
                    <a:cubicBezTo>
                      <a:pt x="0" y="19"/>
                      <a:pt x="2" y="23"/>
                      <a:pt x="4" y="25"/>
                    </a:cubicBezTo>
                  </a:path>
                </a:pathLst>
              </a:cu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58" name="Freeform 257"/>
              <p:cNvSpPr>
                <a:spLocks/>
              </p:cNvSpPr>
              <p:nvPr/>
            </p:nvSpPr>
            <p:spPr bwMode="auto">
              <a:xfrm>
                <a:off x="9218868" y="2759342"/>
                <a:ext cx="58738" cy="58737"/>
              </a:xfrm>
              <a:custGeom>
                <a:avLst/>
                <a:gdLst>
                  <a:gd name="T0" fmla="*/ 14 w 37"/>
                  <a:gd name="T1" fmla="*/ 14 h 37"/>
                  <a:gd name="T2" fmla="*/ 0 w 37"/>
                  <a:gd name="T3" fmla="*/ 28 h 37"/>
                  <a:gd name="T4" fmla="*/ 0 w 37"/>
                  <a:gd name="T5" fmla="*/ 28 h 37"/>
                  <a:gd name="T6" fmla="*/ 37 w 37"/>
                  <a:gd name="T7" fmla="*/ 37 h 37"/>
                  <a:gd name="T8" fmla="*/ 28 w 37"/>
                  <a:gd name="T9" fmla="*/ 0 h 37"/>
                  <a:gd name="T10" fmla="*/ 28 w 37"/>
                  <a:gd name="T11" fmla="*/ 0 h 37"/>
                  <a:gd name="T12" fmla="*/ 14 w 37"/>
                  <a:gd name="T13" fmla="*/ 1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7">
                    <a:moveTo>
                      <a:pt x="14" y="14"/>
                    </a:moveTo>
                    <a:lnTo>
                      <a:pt x="0" y="28"/>
                    </a:lnTo>
                    <a:lnTo>
                      <a:pt x="0" y="28"/>
                    </a:lnTo>
                    <a:lnTo>
                      <a:pt x="37" y="37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14" y="1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59" name="Freeform 258"/>
              <p:cNvSpPr>
                <a:spLocks/>
              </p:cNvSpPr>
              <p:nvPr/>
            </p:nvSpPr>
            <p:spPr bwMode="auto">
              <a:xfrm>
                <a:off x="9212263" y="2759342"/>
                <a:ext cx="58738" cy="58737"/>
              </a:xfrm>
              <a:custGeom>
                <a:avLst/>
                <a:gdLst>
                  <a:gd name="T0" fmla="*/ 14 w 37"/>
                  <a:gd name="T1" fmla="*/ 14 h 37"/>
                  <a:gd name="T2" fmla="*/ 0 w 37"/>
                  <a:gd name="T3" fmla="*/ 28 h 37"/>
                  <a:gd name="T4" fmla="*/ 0 w 37"/>
                  <a:gd name="T5" fmla="*/ 28 h 37"/>
                  <a:gd name="T6" fmla="*/ 37 w 37"/>
                  <a:gd name="T7" fmla="*/ 37 h 37"/>
                  <a:gd name="T8" fmla="*/ 28 w 37"/>
                  <a:gd name="T9" fmla="*/ 0 h 37"/>
                  <a:gd name="T10" fmla="*/ 28 w 37"/>
                  <a:gd name="T11" fmla="*/ 0 h 37"/>
                  <a:gd name="T12" fmla="*/ 14 w 37"/>
                  <a:gd name="T13" fmla="*/ 1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7">
                    <a:moveTo>
                      <a:pt x="14" y="14"/>
                    </a:moveTo>
                    <a:lnTo>
                      <a:pt x="0" y="28"/>
                    </a:lnTo>
                    <a:lnTo>
                      <a:pt x="0" y="28"/>
                    </a:lnTo>
                    <a:lnTo>
                      <a:pt x="37" y="37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14" y="1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60" name="Freeform 259"/>
              <p:cNvSpPr>
                <a:spLocks/>
              </p:cNvSpPr>
              <p:nvPr/>
            </p:nvSpPr>
            <p:spPr bwMode="auto">
              <a:xfrm>
                <a:off x="8666163" y="3159392"/>
                <a:ext cx="277813" cy="131762"/>
              </a:xfrm>
              <a:custGeom>
                <a:avLst/>
                <a:gdLst>
                  <a:gd name="T0" fmla="*/ 17 w 38"/>
                  <a:gd name="T1" fmla="*/ 0 h 18"/>
                  <a:gd name="T2" fmla="*/ 38 w 38"/>
                  <a:gd name="T3" fmla="*/ 0 h 18"/>
                  <a:gd name="T4" fmla="*/ 17 w 38"/>
                  <a:gd name="T5" fmla="*/ 18 h 18"/>
                  <a:gd name="T6" fmla="*/ 0 w 38"/>
                  <a:gd name="T7" fmla="*/ 0 h 18"/>
                  <a:gd name="T8" fmla="*/ 17 w 3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8">
                    <a:moveTo>
                      <a:pt x="17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38" y="9"/>
                      <a:pt x="29" y="18"/>
                      <a:pt x="17" y="18"/>
                    </a:cubicBezTo>
                    <a:cubicBezTo>
                      <a:pt x="9" y="18"/>
                      <a:pt x="0" y="9"/>
                      <a:pt x="0" y="0"/>
                    </a:cubicBezTo>
                    <a:lnTo>
                      <a:pt x="17" y="0"/>
                    </a:lnTo>
                    <a:close/>
                  </a:path>
                </a:pathLst>
              </a:custGeom>
              <a:noFill/>
              <a:ln w="3016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61" name="Freeform 260"/>
              <p:cNvSpPr>
                <a:spLocks/>
              </p:cNvSpPr>
              <p:nvPr/>
            </p:nvSpPr>
            <p:spPr bwMode="auto">
              <a:xfrm>
                <a:off x="9183688" y="3159392"/>
                <a:ext cx="276225" cy="131762"/>
              </a:xfrm>
              <a:custGeom>
                <a:avLst/>
                <a:gdLst>
                  <a:gd name="T0" fmla="*/ 17 w 38"/>
                  <a:gd name="T1" fmla="*/ 0 h 18"/>
                  <a:gd name="T2" fmla="*/ 38 w 38"/>
                  <a:gd name="T3" fmla="*/ 0 h 18"/>
                  <a:gd name="T4" fmla="*/ 17 w 38"/>
                  <a:gd name="T5" fmla="*/ 18 h 18"/>
                  <a:gd name="T6" fmla="*/ 0 w 38"/>
                  <a:gd name="T7" fmla="*/ 0 h 18"/>
                  <a:gd name="T8" fmla="*/ 17 w 3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8">
                    <a:moveTo>
                      <a:pt x="17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38" y="9"/>
                      <a:pt x="29" y="18"/>
                      <a:pt x="17" y="18"/>
                    </a:cubicBezTo>
                    <a:cubicBezTo>
                      <a:pt x="8" y="18"/>
                      <a:pt x="0" y="9"/>
                      <a:pt x="0" y="0"/>
                    </a:cubicBezTo>
                    <a:lnTo>
                      <a:pt x="17" y="0"/>
                    </a:lnTo>
                    <a:close/>
                  </a:path>
                </a:pathLst>
              </a:custGeom>
              <a:noFill/>
              <a:ln w="3016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62" name="Rectangle 261"/>
              <p:cNvSpPr/>
              <p:nvPr/>
            </p:nvSpPr>
            <p:spPr bwMode="auto">
              <a:xfrm>
                <a:off x="6983412" y="2505342"/>
                <a:ext cx="276225" cy="301286"/>
              </a:xfrm>
              <a:prstGeom prst="rect">
                <a:avLst/>
              </a:prstGeom>
              <a:noFill/>
              <a:ln w="19050" cap="flat" cmpd="sng" algn="ctr">
                <a:solidFill>
                  <a:srgbClr val="FFFFFF"/>
                </a:solidFill>
                <a:prstDash val="solid"/>
                <a:miter lim="800000"/>
                <a:headEnd type="stealth" w="lg" len="lg"/>
                <a:tailEnd type="none" w="lg" len="lg"/>
              </a:ln>
            </p:spPr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63" name="Rectangle 262"/>
              <p:cNvSpPr/>
              <p:nvPr/>
            </p:nvSpPr>
            <p:spPr bwMode="auto">
              <a:xfrm>
                <a:off x="8666163" y="2504552"/>
                <a:ext cx="276225" cy="301286"/>
              </a:xfrm>
              <a:prstGeom prst="rect">
                <a:avLst/>
              </a:prstGeom>
              <a:noFill/>
              <a:ln w="19050" cap="flat" cmpd="sng" algn="ctr">
                <a:solidFill>
                  <a:srgbClr val="FFFFFF"/>
                </a:solidFill>
                <a:prstDash val="solid"/>
                <a:miter lim="800000"/>
                <a:headEnd type="stealth" w="lg" len="lg"/>
                <a:tailEnd type="none" w="lg" len="lg"/>
              </a:ln>
            </p:spPr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grpSp>
            <p:nvGrpSpPr>
              <p:cNvPr id="264" name="Group 263"/>
              <p:cNvGrpSpPr/>
              <p:nvPr/>
            </p:nvGrpSpPr>
            <p:grpSpPr>
              <a:xfrm>
                <a:off x="9643050" y="2531275"/>
                <a:ext cx="252000" cy="252000"/>
                <a:chOff x="9598287" y="2508810"/>
                <a:chExt cx="300515" cy="300515"/>
              </a:xfrm>
            </p:grpSpPr>
            <p:cxnSp>
              <p:nvCxnSpPr>
                <p:cNvPr id="265" name="Straight Connector 264"/>
                <p:cNvCxnSpPr/>
                <p:nvPr/>
              </p:nvCxnSpPr>
              <p:spPr bwMode="auto">
                <a:xfrm>
                  <a:off x="9598287" y="2659068"/>
                  <a:ext cx="300515" cy="0"/>
                </a:xfrm>
                <a:prstGeom prst="line">
                  <a:avLst/>
                </a:prstGeom>
                <a:noFill/>
                <a:ln w="50800" algn="ctr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6" name="Straight Connector 265"/>
                <p:cNvCxnSpPr/>
                <p:nvPr/>
              </p:nvCxnSpPr>
              <p:spPr bwMode="auto">
                <a:xfrm rot="5400000">
                  <a:off x="9598287" y="2659068"/>
                  <a:ext cx="300515" cy="0"/>
                </a:xfrm>
                <a:prstGeom prst="line">
                  <a:avLst/>
                </a:prstGeom>
                <a:noFill/>
                <a:ln w="50800" algn="ctr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7" name="Straight Connector 266"/>
                <p:cNvCxnSpPr/>
                <p:nvPr/>
              </p:nvCxnSpPr>
              <p:spPr bwMode="auto">
                <a:xfrm rot="2700000">
                  <a:off x="9598287" y="2659068"/>
                  <a:ext cx="300515" cy="0"/>
                </a:xfrm>
                <a:prstGeom prst="line">
                  <a:avLst/>
                </a:prstGeom>
                <a:noFill/>
                <a:ln w="50800" algn="ctr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8" name="Straight Connector 267"/>
                <p:cNvCxnSpPr/>
                <p:nvPr/>
              </p:nvCxnSpPr>
              <p:spPr bwMode="auto">
                <a:xfrm rot="-2700000">
                  <a:off x="9598287" y="2659068"/>
                  <a:ext cx="300515" cy="0"/>
                </a:xfrm>
                <a:prstGeom prst="line">
                  <a:avLst/>
                </a:prstGeom>
                <a:noFill/>
                <a:ln w="50800" algn="ctr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190" name="Text Box 15"/>
            <p:cNvSpPr txBox="1">
              <a:spLocks noChangeArrowheads="1"/>
            </p:cNvSpPr>
            <p:nvPr/>
          </p:nvSpPr>
          <p:spPr bwMode="auto">
            <a:xfrm>
              <a:off x="8945247" y="924827"/>
              <a:ext cx="950913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59" tIns="45680" rIns="91359" bIns="45680">
              <a:spAutoFit/>
            </a:bodyPr>
            <a:lstStyle/>
            <a:p>
              <a:pPr algn="ctr" eaLnBrk="0" hangingPunct="0"/>
              <a:r>
                <a:rPr lang="en-US" sz="3400" b="0">
                  <a:solidFill>
                    <a:srgbClr val="FFFFFF"/>
                  </a:solidFill>
                </a:rPr>
                <a:t>Bob</a:t>
              </a:r>
            </a:p>
          </p:txBody>
        </p:sp>
        <p:sp>
          <p:nvSpPr>
            <p:cNvPr id="223" name="Rectangle 1094"/>
            <p:cNvSpPr>
              <a:spLocks noChangeArrowheads="1"/>
            </p:cNvSpPr>
            <p:nvPr/>
          </p:nvSpPr>
          <p:spPr bwMode="auto">
            <a:xfrm>
              <a:off x="7808432" y="1602197"/>
              <a:ext cx="263525" cy="42703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l" defTabSz="762000"/>
              <a:r>
                <a:rPr lang="en-US" sz="2800">
                  <a:solidFill>
                    <a:srgbClr val="FFFFFF"/>
                  </a:solidFill>
                  <a:latin typeface="Symbol" pitchFamily="18" charset="2"/>
                </a:rPr>
                <a:t>j</a:t>
              </a:r>
              <a:endParaRPr lang="en-US" sz="2800" b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24" name="Rectangle 1095"/>
            <p:cNvSpPr>
              <a:spLocks noChangeArrowheads="1"/>
            </p:cNvSpPr>
            <p:nvPr/>
          </p:nvSpPr>
          <p:spPr bwMode="auto">
            <a:xfrm>
              <a:off x="8000520" y="1892709"/>
              <a:ext cx="134938" cy="24447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defTabSz="762000"/>
              <a:r>
                <a:rPr lang="en-US" sz="1600">
                  <a:solidFill>
                    <a:srgbClr val="FFFFFF"/>
                  </a:solidFill>
                  <a:latin typeface="Times New Roman" pitchFamily="18" charset="0"/>
                </a:rPr>
                <a:t>B</a:t>
              </a:r>
              <a:endParaRPr lang="en-US" sz="12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25" name="TextBox 224"/>
            <p:cNvSpPr txBox="1"/>
            <p:nvPr/>
          </p:nvSpPr>
          <p:spPr bwMode="auto">
            <a:xfrm>
              <a:off x="6593974" y="2792407"/>
              <a:ext cx="1037865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200" smtClean="0">
                  <a:ln w="12700">
                    <a:noFill/>
                  </a:ln>
                  <a:solidFill>
                    <a:srgbClr val="FFFFFF"/>
                  </a:solidFill>
                </a:rPr>
                <a:t>PBS</a:t>
              </a:r>
            </a:p>
          </p:txBody>
        </p:sp>
        <p:sp>
          <p:nvSpPr>
            <p:cNvPr id="226" name="TextBox 225"/>
            <p:cNvSpPr txBox="1"/>
            <p:nvPr/>
          </p:nvSpPr>
          <p:spPr bwMode="auto">
            <a:xfrm>
              <a:off x="8138379" y="2106175"/>
              <a:ext cx="749825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200" smtClean="0">
                  <a:ln w="12700">
                    <a:noFill/>
                  </a:ln>
                  <a:solidFill>
                    <a:srgbClr val="FFFFFF"/>
                  </a:solidFill>
                </a:rPr>
                <a:t>BS</a:t>
              </a:r>
            </a:p>
          </p:txBody>
        </p:sp>
        <p:sp>
          <p:nvSpPr>
            <p:cNvPr id="227" name="TextBox 226"/>
            <p:cNvSpPr txBox="1"/>
            <p:nvPr/>
          </p:nvSpPr>
          <p:spPr bwMode="auto">
            <a:xfrm>
              <a:off x="8930397" y="2106175"/>
              <a:ext cx="749825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200" smtClean="0">
                  <a:ln w="12700">
                    <a:noFill/>
                  </a:ln>
                  <a:solidFill>
                    <a:srgbClr val="FFFFFF"/>
                  </a:solidFill>
                </a:rPr>
                <a:t>C</a:t>
              </a:r>
            </a:p>
          </p:txBody>
        </p:sp>
        <p:sp>
          <p:nvSpPr>
            <p:cNvPr id="228" name="TextBox 227"/>
            <p:cNvSpPr txBox="1"/>
            <p:nvPr/>
          </p:nvSpPr>
          <p:spPr bwMode="auto">
            <a:xfrm>
              <a:off x="8421266" y="3271739"/>
              <a:ext cx="749825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200" smtClean="0">
                  <a:ln w="12700">
                    <a:noFill/>
                  </a:ln>
                  <a:solidFill>
                    <a:srgbClr val="FFFFFF"/>
                  </a:solidFill>
                </a:rPr>
                <a:t>D0</a:t>
              </a:r>
            </a:p>
          </p:txBody>
        </p:sp>
        <p:sp>
          <p:nvSpPr>
            <p:cNvPr id="229" name="TextBox 228"/>
            <p:cNvSpPr txBox="1"/>
            <p:nvPr/>
          </p:nvSpPr>
          <p:spPr bwMode="auto">
            <a:xfrm>
              <a:off x="8949756" y="3278975"/>
              <a:ext cx="749825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200" smtClean="0">
                  <a:ln w="12700">
                    <a:noFill/>
                  </a:ln>
                  <a:solidFill>
                    <a:srgbClr val="FFFFFF"/>
                  </a:solidFill>
                </a:rPr>
                <a:t>D1</a:t>
              </a:r>
            </a:p>
          </p:txBody>
        </p:sp>
        <p:sp>
          <p:nvSpPr>
            <p:cNvPr id="230" name="TextBox 229"/>
            <p:cNvSpPr txBox="1"/>
            <p:nvPr/>
          </p:nvSpPr>
          <p:spPr bwMode="auto">
            <a:xfrm>
              <a:off x="9434375" y="2714342"/>
              <a:ext cx="749825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CA" sz="2200">
                  <a:ln w="12700">
                    <a:noFill/>
                  </a:ln>
                  <a:solidFill>
                    <a:srgbClr val="FFFFFF"/>
                  </a:solidFill>
                </a:rPr>
                <a:t>L</a:t>
              </a:r>
              <a:endParaRPr lang="en-US" sz="2200" smtClean="0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231" name="Rectangle 230"/>
            <p:cNvSpPr/>
            <p:nvPr/>
          </p:nvSpPr>
          <p:spPr bwMode="auto">
            <a:xfrm>
              <a:off x="152400" y="617175"/>
              <a:ext cx="5621301" cy="3528490"/>
            </a:xfrm>
            <a:prstGeom prst="rect">
              <a:avLst/>
            </a:prstGeom>
            <a:solidFill>
              <a:srgbClr val="000000"/>
            </a:solidFill>
            <a:ln w="28575" cap="sq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232" name="Straight Connector 231"/>
            <p:cNvCxnSpPr/>
            <p:nvPr/>
          </p:nvCxnSpPr>
          <p:spPr bwMode="auto">
            <a:xfrm rot="-180000" flipV="1">
              <a:off x="8513291" y="1845915"/>
              <a:ext cx="108000" cy="72000"/>
            </a:xfrm>
            <a:prstGeom prst="line">
              <a:avLst/>
            </a:prstGeom>
            <a:noFill/>
            <a:ln w="5080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233" name="Straight Connector 232"/>
            <p:cNvCxnSpPr/>
            <p:nvPr/>
          </p:nvCxnSpPr>
          <p:spPr bwMode="auto">
            <a:xfrm rot="120000">
              <a:off x="7290887" y="1842515"/>
              <a:ext cx="108000" cy="72000"/>
            </a:xfrm>
            <a:prstGeom prst="line">
              <a:avLst/>
            </a:prstGeom>
            <a:noFill/>
            <a:ln w="5080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  <p:sp>
          <p:nvSpPr>
            <p:cNvPr id="234" name="Chord 233"/>
            <p:cNvSpPr/>
            <p:nvPr/>
          </p:nvSpPr>
          <p:spPr>
            <a:xfrm flipH="1">
              <a:off x="8636854" y="2980380"/>
              <a:ext cx="324000" cy="324000"/>
            </a:xfrm>
            <a:prstGeom prst="chord">
              <a:avLst>
                <a:gd name="adj1" fmla="val 21589360"/>
                <a:gd name="adj2" fmla="val 10812776"/>
              </a:avLst>
            </a:prstGeom>
            <a:solidFill>
              <a:srgbClr val="FFFFFF"/>
            </a:solidFill>
            <a:ln w="1905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Chord 234"/>
            <p:cNvSpPr/>
            <p:nvPr/>
          </p:nvSpPr>
          <p:spPr>
            <a:xfrm flipH="1">
              <a:off x="9154284" y="2980380"/>
              <a:ext cx="324000" cy="324000"/>
            </a:xfrm>
            <a:prstGeom prst="chord">
              <a:avLst>
                <a:gd name="adj1" fmla="val 21589360"/>
                <a:gd name="adj2" fmla="val 10812776"/>
              </a:avLst>
            </a:prstGeom>
            <a:solidFill>
              <a:srgbClr val="FFFFFF"/>
            </a:solidFill>
            <a:ln w="1905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 bwMode="auto">
          <a:xfrm>
            <a:off x="0" y="1717942"/>
            <a:ext cx="10287000" cy="3651893"/>
          </a:xfrm>
          <a:prstGeom prst="rect">
            <a:avLst/>
          </a:prstGeom>
          <a:solidFill>
            <a:srgbClr val="000000"/>
          </a:solidFill>
          <a:ln w="25400" cap="flat" cmpd="sng" algn="ctr">
            <a:noFill/>
            <a:prstDash val="solid"/>
            <a:miter lim="800000"/>
            <a:headEnd type="none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Trojan-horse attack on Bob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4567419" y="912029"/>
            <a:ext cx="2030007" cy="1117206"/>
          </a:xfrm>
          <a:prstGeom prst="rect">
            <a:avLst/>
          </a:prstGeom>
          <a:solidFill>
            <a:srgbClr val="000000"/>
          </a:solidFill>
          <a:ln w="28575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34" name="Text Box 73"/>
          <p:cNvSpPr txBox="1">
            <a:spLocks noChangeArrowheads="1"/>
          </p:cNvSpPr>
          <p:nvPr/>
        </p:nvSpPr>
        <p:spPr bwMode="auto">
          <a:xfrm>
            <a:off x="152399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N.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Jain </a:t>
            </a:r>
            <a:r>
              <a:rPr lang="en-US" sz="1600" b="0" i="1" smtClean="0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 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New J. Phys. </a:t>
            </a:r>
            <a:r>
              <a:rPr lang="en-CA" sz="1600">
                <a:solidFill>
                  <a:srgbClr val="C0C0C0"/>
                </a:solidFill>
                <a:cs typeface="Arial" pitchFamily="34" charset="0"/>
              </a:rPr>
              <a:t>16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, 123030 (2014)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52400" y="617175"/>
            <a:ext cx="10031800" cy="3528490"/>
            <a:chOff x="152400" y="617175"/>
            <a:chExt cx="10031800" cy="3528490"/>
          </a:xfrm>
        </p:grpSpPr>
        <p:grpSp>
          <p:nvGrpSpPr>
            <p:cNvPr id="191" name="Group 190"/>
            <p:cNvGrpSpPr/>
            <p:nvPr/>
          </p:nvGrpSpPr>
          <p:grpSpPr>
            <a:xfrm>
              <a:off x="3522663" y="916255"/>
              <a:ext cx="6462713" cy="2862262"/>
              <a:chOff x="3522663" y="916255"/>
              <a:chExt cx="6462713" cy="2862262"/>
            </a:xfrm>
          </p:grpSpPr>
          <p:sp>
            <p:nvSpPr>
              <p:cNvPr id="192" name="Freeform 191"/>
              <p:cNvSpPr>
                <a:spLocks/>
              </p:cNvSpPr>
              <p:nvPr/>
            </p:nvSpPr>
            <p:spPr bwMode="auto">
              <a:xfrm>
                <a:off x="6983413" y="2505342"/>
                <a:ext cx="276225" cy="312737"/>
              </a:xfrm>
              <a:custGeom>
                <a:avLst/>
                <a:gdLst>
                  <a:gd name="T0" fmla="*/ 174 w 174"/>
                  <a:gd name="T1" fmla="*/ 0 h 197"/>
                  <a:gd name="T2" fmla="*/ 0 w 174"/>
                  <a:gd name="T3" fmla="*/ 0 h 197"/>
                  <a:gd name="T4" fmla="*/ 0 w 174"/>
                  <a:gd name="T5" fmla="*/ 197 h 197"/>
                  <a:gd name="T6" fmla="*/ 87 w 174"/>
                  <a:gd name="T7" fmla="*/ 100 h 197"/>
                  <a:gd name="T8" fmla="*/ 174 w 174"/>
                  <a:gd name="T9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97">
                    <a:moveTo>
                      <a:pt x="174" y="0"/>
                    </a:moveTo>
                    <a:lnTo>
                      <a:pt x="0" y="0"/>
                    </a:lnTo>
                    <a:lnTo>
                      <a:pt x="0" y="197"/>
                    </a:lnTo>
                    <a:lnTo>
                      <a:pt x="87" y="100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464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93" name="Freeform 192"/>
              <p:cNvSpPr>
                <a:spLocks noEditPoints="1"/>
              </p:cNvSpPr>
              <p:nvPr/>
            </p:nvSpPr>
            <p:spPr bwMode="auto">
              <a:xfrm>
                <a:off x="6750051" y="916255"/>
                <a:ext cx="3235325" cy="2862262"/>
              </a:xfrm>
              <a:custGeom>
                <a:avLst/>
                <a:gdLst>
                  <a:gd name="T0" fmla="*/ 14 w 2038"/>
                  <a:gd name="T1" fmla="*/ 1794 h 1803"/>
                  <a:gd name="T2" fmla="*/ 14 w 2038"/>
                  <a:gd name="T3" fmla="*/ 1803 h 1803"/>
                  <a:gd name="T4" fmla="*/ 0 w 2038"/>
                  <a:gd name="T5" fmla="*/ 1803 h 1803"/>
                  <a:gd name="T6" fmla="*/ 0 w 2038"/>
                  <a:gd name="T7" fmla="*/ 1794 h 1803"/>
                  <a:gd name="T8" fmla="*/ 14 w 2038"/>
                  <a:gd name="T9" fmla="*/ 1794 h 1803"/>
                  <a:gd name="T10" fmla="*/ 23 w 2038"/>
                  <a:gd name="T11" fmla="*/ 10 h 1803"/>
                  <a:gd name="T12" fmla="*/ 23 w 2038"/>
                  <a:gd name="T13" fmla="*/ 1794 h 1803"/>
                  <a:gd name="T14" fmla="*/ 0 w 2038"/>
                  <a:gd name="T15" fmla="*/ 1794 h 1803"/>
                  <a:gd name="T16" fmla="*/ 0 w 2038"/>
                  <a:gd name="T17" fmla="*/ 10 h 1803"/>
                  <a:gd name="T18" fmla="*/ 23 w 2038"/>
                  <a:gd name="T19" fmla="*/ 10 h 1803"/>
                  <a:gd name="T20" fmla="*/ 14 w 2038"/>
                  <a:gd name="T21" fmla="*/ 10 h 1803"/>
                  <a:gd name="T22" fmla="*/ 0 w 2038"/>
                  <a:gd name="T23" fmla="*/ 10 h 1803"/>
                  <a:gd name="T24" fmla="*/ 0 w 2038"/>
                  <a:gd name="T25" fmla="*/ 0 h 1803"/>
                  <a:gd name="T26" fmla="*/ 14 w 2038"/>
                  <a:gd name="T27" fmla="*/ 0 h 1803"/>
                  <a:gd name="T28" fmla="*/ 14 w 2038"/>
                  <a:gd name="T29" fmla="*/ 10 h 1803"/>
                  <a:gd name="T30" fmla="*/ 2029 w 2038"/>
                  <a:gd name="T31" fmla="*/ 19 h 1803"/>
                  <a:gd name="T32" fmla="*/ 14 w 2038"/>
                  <a:gd name="T33" fmla="*/ 19 h 1803"/>
                  <a:gd name="T34" fmla="*/ 14 w 2038"/>
                  <a:gd name="T35" fmla="*/ 0 h 1803"/>
                  <a:gd name="T36" fmla="*/ 2029 w 2038"/>
                  <a:gd name="T37" fmla="*/ 0 h 1803"/>
                  <a:gd name="T38" fmla="*/ 2029 w 2038"/>
                  <a:gd name="T39" fmla="*/ 19 h 1803"/>
                  <a:gd name="T40" fmla="*/ 2029 w 2038"/>
                  <a:gd name="T41" fmla="*/ 10 h 1803"/>
                  <a:gd name="T42" fmla="*/ 2029 w 2038"/>
                  <a:gd name="T43" fmla="*/ 0 h 1803"/>
                  <a:gd name="T44" fmla="*/ 2038 w 2038"/>
                  <a:gd name="T45" fmla="*/ 0 h 1803"/>
                  <a:gd name="T46" fmla="*/ 2038 w 2038"/>
                  <a:gd name="T47" fmla="*/ 10 h 1803"/>
                  <a:gd name="T48" fmla="*/ 2029 w 2038"/>
                  <a:gd name="T49" fmla="*/ 10 h 1803"/>
                  <a:gd name="T50" fmla="*/ 2019 w 2038"/>
                  <a:gd name="T51" fmla="*/ 1794 h 1803"/>
                  <a:gd name="T52" fmla="*/ 2019 w 2038"/>
                  <a:gd name="T53" fmla="*/ 10 h 1803"/>
                  <a:gd name="T54" fmla="*/ 2038 w 2038"/>
                  <a:gd name="T55" fmla="*/ 10 h 1803"/>
                  <a:gd name="T56" fmla="*/ 2038 w 2038"/>
                  <a:gd name="T57" fmla="*/ 1794 h 1803"/>
                  <a:gd name="T58" fmla="*/ 2019 w 2038"/>
                  <a:gd name="T59" fmla="*/ 1794 h 1803"/>
                  <a:gd name="T60" fmla="*/ 2029 w 2038"/>
                  <a:gd name="T61" fmla="*/ 1794 h 1803"/>
                  <a:gd name="T62" fmla="*/ 2038 w 2038"/>
                  <a:gd name="T63" fmla="*/ 1794 h 1803"/>
                  <a:gd name="T64" fmla="*/ 2038 w 2038"/>
                  <a:gd name="T65" fmla="*/ 1803 h 1803"/>
                  <a:gd name="T66" fmla="*/ 2029 w 2038"/>
                  <a:gd name="T67" fmla="*/ 1803 h 1803"/>
                  <a:gd name="T68" fmla="*/ 2029 w 2038"/>
                  <a:gd name="T69" fmla="*/ 1794 h 1803"/>
                  <a:gd name="T70" fmla="*/ 14 w 2038"/>
                  <a:gd name="T71" fmla="*/ 1785 h 1803"/>
                  <a:gd name="T72" fmla="*/ 2029 w 2038"/>
                  <a:gd name="T73" fmla="*/ 1785 h 1803"/>
                  <a:gd name="T74" fmla="*/ 2029 w 2038"/>
                  <a:gd name="T75" fmla="*/ 1803 h 1803"/>
                  <a:gd name="T76" fmla="*/ 14 w 2038"/>
                  <a:gd name="T77" fmla="*/ 1803 h 1803"/>
                  <a:gd name="T78" fmla="*/ 14 w 2038"/>
                  <a:gd name="T79" fmla="*/ 1785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38" h="1803">
                    <a:moveTo>
                      <a:pt x="14" y="1794"/>
                    </a:moveTo>
                    <a:lnTo>
                      <a:pt x="14" y="1803"/>
                    </a:lnTo>
                    <a:lnTo>
                      <a:pt x="0" y="1803"/>
                    </a:lnTo>
                    <a:lnTo>
                      <a:pt x="0" y="1794"/>
                    </a:lnTo>
                    <a:lnTo>
                      <a:pt x="14" y="1794"/>
                    </a:lnTo>
                    <a:close/>
                    <a:moveTo>
                      <a:pt x="23" y="10"/>
                    </a:moveTo>
                    <a:lnTo>
                      <a:pt x="23" y="1794"/>
                    </a:lnTo>
                    <a:lnTo>
                      <a:pt x="0" y="1794"/>
                    </a:lnTo>
                    <a:lnTo>
                      <a:pt x="0" y="10"/>
                    </a:lnTo>
                    <a:lnTo>
                      <a:pt x="23" y="10"/>
                    </a:lnTo>
                    <a:close/>
                    <a:moveTo>
                      <a:pt x="14" y="10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10"/>
                    </a:lnTo>
                    <a:close/>
                    <a:moveTo>
                      <a:pt x="2029" y="19"/>
                    </a:moveTo>
                    <a:lnTo>
                      <a:pt x="14" y="19"/>
                    </a:lnTo>
                    <a:lnTo>
                      <a:pt x="14" y="0"/>
                    </a:lnTo>
                    <a:lnTo>
                      <a:pt x="2029" y="0"/>
                    </a:lnTo>
                    <a:lnTo>
                      <a:pt x="2029" y="19"/>
                    </a:lnTo>
                    <a:close/>
                    <a:moveTo>
                      <a:pt x="2029" y="10"/>
                    </a:moveTo>
                    <a:lnTo>
                      <a:pt x="2029" y="0"/>
                    </a:lnTo>
                    <a:lnTo>
                      <a:pt x="2038" y="0"/>
                    </a:lnTo>
                    <a:lnTo>
                      <a:pt x="2038" y="10"/>
                    </a:lnTo>
                    <a:lnTo>
                      <a:pt x="2029" y="10"/>
                    </a:lnTo>
                    <a:close/>
                    <a:moveTo>
                      <a:pt x="2019" y="1794"/>
                    </a:moveTo>
                    <a:lnTo>
                      <a:pt x="2019" y="10"/>
                    </a:lnTo>
                    <a:lnTo>
                      <a:pt x="2038" y="10"/>
                    </a:lnTo>
                    <a:lnTo>
                      <a:pt x="2038" y="1794"/>
                    </a:lnTo>
                    <a:lnTo>
                      <a:pt x="2019" y="1794"/>
                    </a:lnTo>
                    <a:close/>
                    <a:moveTo>
                      <a:pt x="2029" y="1794"/>
                    </a:moveTo>
                    <a:lnTo>
                      <a:pt x="2038" y="1794"/>
                    </a:lnTo>
                    <a:lnTo>
                      <a:pt x="2038" y="1803"/>
                    </a:lnTo>
                    <a:lnTo>
                      <a:pt x="2029" y="1803"/>
                    </a:lnTo>
                    <a:lnTo>
                      <a:pt x="2029" y="1794"/>
                    </a:lnTo>
                    <a:close/>
                    <a:moveTo>
                      <a:pt x="14" y="1785"/>
                    </a:moveTo>
                    <a:lnTo>
                      <a:pt x="2029" y="1785"/>
                    </a:lnTo>
                    <a:lnTo>
                      <a:pt x="2029" y="1803"/>
                    </a:lnTo>
                    <a:lnTo>
                      <a:pt x="14" y="1803"/>
                    </a:lnTo>
                    <a:lnTo>
                      <a:pt x="14" y="1785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94" name="Freeform 193"/>
              <p:cNvSpPr>
                <a:spLocks noEditPoints="1"/>
              </p:cNvSpPr>
              <p:nvPr/>
            </p:nvSpPr>
            <p:spPr bwMode="auto">
              <a:xfrm>
                <a:off x="6750051" y="916255"/>
                <a:ext cx="3235325" cy="2862262"/>
              </a:xfrm>
              <a:custGeom>
                <a:avLst/>
                <a:gdLst>
                  <a:gd name="T0" fmla="*/ 14 w 2038"/>
                  <a:gd name="T1" fmla="*/ 1794 h 1803"/>
                  <a:gd name="T2" fmla="*/ 14 w 2038"/>
                  <a:gd name="T3" fmla="*/ 1803 h 1803"/>
                  <a:gd name="T4" fmla="*/ 0 w 2038"/>
                  <a:gd name="T5" fmla="*/ 1803 h 1803"/>
                  <a:gd name="T6" fmla="*/ 0 w 2038"/>
                  <a:gd name="T7" fmla="*/ 1794 h 1803"/>
                  <a:gd name="T8" fmla="*/ 23 w 2038"/>
                  <a:gd name="T9" fmla="*/ 10 h 1803"/>
                  <a:gd name="T10" fmla="*/ 23 w 2038"/>
                  <a:gd name="T11" fmla="*/ 1794 h 1803"/>
                  <a:gd name="T12" fmla="*/ 0 w 2038"/>
                  <a:gd name="T13" fmla="*/ 1794 h 1803"/>
                  <a:gd name="T14" fmla="*/ 0 w 2038"/>
                  <a:gd name="T15" fmla="*/ 10 h 1803"/>
                  <a:gd name="T16" fmla="*/ 23 w 2038"/>
                  <a:gd name="T17" fmla="*/ 10 h 1803"/>
                  <a:gd name="T18" fmla="*/ 14 w 2038"/>
                  <a:gd name="T19" fmla="*/ 10 h 1803"/>
                  <a:gd name="T20" fmla="*/ 0 w 2038"/>
                  <a:gd name="T21" fmla="*/ 10 h 1803"/>
                  <a:gd name="T22" fmla="*/ 0 w 2038"/>
                  <a:gd name="T23" fmla="*/ 0 h 1803"/>
                  <a:gd name="T24" fmla="*/ 14 w 2038"/>
                  <a:gd name="T25" fmla="*/ 0 h 1803"/>
                  <a:gd name="T26" fmla="*/ 14 w 2038"/>
                  <a:gd name="T27" fmla="*/ 10 h 1803"/>
                  <a:gd name="T28" fmla="*/ 2029 w 2038"/>
                  <a:gd name="T29" fmla="*/ 19 h 1803"/>
                  <a:gd name="T30" fmla="*/ 14 w 2038"/>
                  <a:gd name="T31" fmla="*/ 19 h 1803"/>
                  <a:gd name="T32" fmla="*/ 14 w 2038"/>
                  <a:gd name="T33" fmla="*/ 0 h 1803"/>
                  <a:gd name="T34" fmla="*/ 2029 w 2038"/>
                  <a:gd name="T35" fmla="*/ 0 h 1803"/>
                  <a:gd name="T36" fmla="*/ 2029 w 2038"/>
                  <a:gd name="T37" fmla="*/ 19 h 1803"/>
                  <a:gd name="T38" fmla="*/ 2029 w 2038"/>
                  <a:gd name="T39" fmla="*/ 10 h 1803"/>
                  <a:gd name="T40" fmla="*/ 2029 w 2038"/>
                  <a:gd name="T41" fmla="*/ 0 h 1803"/>
                  <a:gd name="T42" fmla="*/ 2038 w 2038"/>
                  <a:gd name="T43" fmla="*/ 0 h 1803"/>
                  <a:gd name="T44" fmla="*/ 2038 w 2038"/>
                  <a:gd name="T45" fmla="*/ 10 h 1803"/>
                  <a:gd name="T46" fmla="*/ 2029 w 2038"/>
                  <a:gd name="T47" fmla="*/ 10 h 1803"/>
                  <a:gd name="T48" fmla="*/ 2019 w 2038"/>
                  <a:gd name="T49" fmla="*/ 1794 h 1803"/>
                  <a:gd name="T50" fmla="*/ 2019 w 2038"/>
                  <a:gd name="T51" fmla="*/ 10 h 1803"/>
                  <a:gd name="T52" fmla="*/ 2038 w 2038"/>
                  <a:gd name="T53" fmla="*/ 10 h 1803"/>
                  <a:gd name="T54" fmla="*/ 2038 w 2038"/>
                  <a:gd name="T55" fmla="*/ 1794 h 1803"/>
                  <a:gd name="T56" fmla="*/ 2019 w 2038"/>
                  <a:gd name="T57" fmla="*/ 1794 h 1803"/>
                  <a:gd name="T58" fmla="*/ 2029 w 2038"/>
                  <a:gd name="T59" fmla="*/ 1794 h 1803"/>
                  <a:gd name="T60" fmla="*/ 2038 w 2038"/>
                  <a:gd name="T61" fmla="*/ 1794 h 1803"/>
                  <a:gd name="T62" fmla="*/ 2038 w 2038"/>
                  <a:gd name="T63" fmla="*/ 1803 h 1803"/>
                  <a:gd name="T64" fmla="*/ 2029 w 2038"/>
                  <a:gd name="T65" fmla="*/ 1803 h 1803"/>
                  <a:gd name="T66" fmla="*/ 2029 w 2038"/>
                  <a:gd name="T67" fmla="*/ 1794 h 1803"/>
                  <a:gd name="T68" fmla="*/ 14 w 2038"/>
                  <a:gd name="T69" fmla="*/ 1785 h 1803"/>
                  <a:gd name="T70" fmla="*/ 2029 w 2038"/>
                  <a:gd name="T71" fmla="*/ 1785 h 1803"/>
                  <a:gd name="T72" fmla="*/ 2029 w 2038"/>
                  <a:gd name="T73" fmla="*/ 1803 h 1803"/>
                  <a:gd name="T74" fmla="*/ 14 w 2038"/>
                  <a:gd name="T75" fmla="*/ 1803 h 1803"/>
                  <a:gd name="T76" fmla="*/ 14 w 2038"/>
                  <a:gd name="T77" fmla="*/ 1785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038" h="1803">
                    <a:moveTo>
                      <a:pt x="14" y="1794"/>
                    </a:moveTo>
                    <a:lnTo>
                      <a:pt x="14" y="1803"/>
                    </a:lnTo>
                    <a:lnTo>
                      <a:pt x="0" y="1803"/>
                    </a:lnTo>
                    <a:lnTo>
                      <a:pt x="0" y="1794"/>
                    </a:lnTo>
                    <a:moveTo>
                      <a:pt x="23" y="10"/>
                    </a:moveTo>
                    <a:lnTo>
                      <a:pt x="23" y="1794"/>
                    </a:lnTo>
                    <a:lnTo>
                      <a:pt x="0" y="1794"/>
                    </a:lnTo>
                    <a:lnTo>
                      <a:pt x="0" y="10"/>
                    </a:lnTo>
                    <a:lnTo>
                      <a:pt x="23" y="10"/>
                    </a:lnTo>
                    <a:moveTo>
                      <a:pt x="14" y="10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10"/>
                    </a:lnTo>
                    <a:moveTo>
                      <a:pt x="2029" y="19"/>
                    </a:moveTo>
                    <a:lnTo>
                      <a:pt x="14" y="19"/>
                    </a:lnTo>
                    <a:lnTo>
                      <a:pt x="14" y="0"/>
                    </a:lnTo>
                    <a:lnTo>
                      <a:pt x="2029" y="0"/>
                    </a:lnTo>
                    <a:lnTo>
                      <a:pt x="2029" y="19"/>
                    </a:lnTo>
                    <a:moveTo>
                      <a:pt x="2029" y="10"/>
                    </a:moveTo>
                    <a:lnTo>
                      <a:pt x="2029" y="0"/>
                    </a:lnTo>
                    <a:lnTo>
                      <a:pt x="2038" y="0"/>
                    </a:lnTo>
                    <a:lnTo>
                      <a:pt x="2038" y="10"/>
                    </a:lnTo>
                    <a:lnTo>
                      <a:pt x="2029" y="10"/>
                    </a:lnTo>
                    <a:moveTo>
                      <a:pt x="2019" y="1794"/>
                    </a:moveTo>
                    <a:lnTo>
                      <a:pt x="2019" y="10"/>
                    </a:lnTo>
                    <a:lnTo>
                      <a:pt x="2038" y="10"/>
                    </a:lnTo>
                    <a:lnTo>
                      <a:pt x="2038" y="1794"/>
                    </a:lnTo>
                    <a:lnTo>
                      <a:pt x="2019" y="1794"/>
                    </a:lnTo>
                    <a:moveTo>
                      <a:pt x="2029" y="1794"/>
                    </a:moveTo>
                    <a:lnTo>
                      <a:pt x="2038" y="1794"/>
                    </a:lnTo>
                    <a:lnTo>
                      <a:pt x="2038" y="1803"/>
                    </a:lnTo>
                    <a:lnTo>
                      <a:pt x="2029" y="1803"/>
                    </a:lnTo>
                    <a:lnTo>
                      <a:pt x="2029" y="1794"/>
                    </a:lnTo>
                    <a:moveTo>
                      <a:pt x="14" y="1785"/>
                    </a:moveTo>
                    <a:lnTo>
                      <a:pt x="2029" y="1785"/>
                    </a:lnTo>
                    <a:lnTo>
                      <a:pt x="2029" y="1803"/>
                    </a:lnTo>
                    <a:lnTo>
                      <a:pt x="14" y="1803"/>
                    </a:lnTo>
                    <a:lnTo>
                      <a:pt x="14" y="178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95" name="Rectangle 194"/>
              <p:cNvSpPr>
                <a:spLocks noChangeArrowheads="1"/>
              </p:cNvSpPr>
              <p:nvPr/>
            </p:nvSpPr>
            <p:spPr bwMode="auto">
              <a:xfrm>
                <a:off x="7253288" y="2643454"/>
                <a:ext cx="1406525" cy="285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96" name="Freeform 195"/>
              <p:cNvSpPr>
                <a:spLocks noEditPoints="1"/>
              </p:cNvSpPr>
              <p:nvPr/>
            </p:nvSpPr>
            <p:spPr bwMode="auto">
              <a:xfrm>
                <a:off x="7113588" y="1506804"/>
                <a:ext cx="1698625" cy="998537"/>
              </a:xfrm>
              <a:custGeom>
                <a:avLst/>
                <a:gdLst>
                  <a:gd name="T0" fmla="*/ 2 w 233"/>
                  <a:gd name="T1" fmla="*/ 136 h 137"/>
                  <a:gd name="T2" fmla="*/ 2 w 233"/>
                  <a:gd name="T3" fmla="*/ 137 h 137"/>
                  <a:gd name="T4" fmla="*/ 0 w 233"/>
                  <a:gd name="T5" fmla="*/ 137 h 137"/>
                  <a:gd name="T6" fmla="*/ 0 w 233"/>
                  <a:gd name="T7" fmla="*/ 136 h 137"/>
                  <a:gd name="T8" fmla="*/ 33 w 233"/>
                  <a:gd name="T9" fmla="*/ 52 h 137"/>
                  <a:gd name="T10" fmla="*/ 2 w 233"/>
                  <a:gd name="T11" fmla="*/ 136 h 137"/>
                  <a:gd name="T12" fmla="*/ 0 w 233"/>
                  <a:gd name="T13" fmla="*/ 136 h 137"/>
                  <a:gd name="T14" fmla="*/ 32 w 233"/>
                  <a:gd name="T15" fmla="*/ 50 h 137"/>
                  <a:gd name="T16" fmla="*/ 33 w 233"/>
                  <a:gd name="T17" fmla="*/ 52 h 137"/>
                  <a:gd name="T18" fmla="*/ 114 w 233"/>
                  <a:gd name="T19" fmla="*/ 1 h 137"/>
                  <a:gd name="T20" fmla="*/ 33 w 233"/>
                  <a:gd name="T21" fmla="*/ 52 h 137"/>
                  <a:gd name="T22" fmla="*/ 32 w 233"/>
                  <a:gd name="T23" fmla="*/ 50 h 137"/>
                  <a:gd name="T24" fmla="*/ 114 w 233"/>
                  <a:gd name="T25" fmla="*/ 0 h 137"/>
                  <a:gd name="T26" fmla="*/ 114 w 233"/>
                  <a:gd name="T27" fmla="*/ 1 h 137"/>
                  <a:gd name="T28" fmla="*/ 116 w 233"/>
                  <a:gd name="T29" fmla="*/ 1 h 137"/>
                  <a:gd name="T30" fmla="*/ 114 w 233"/>
                  <a:gd name="T31" fmla="*/ 1 h 137"/>
                  <a:gd name="T32" fmla="*/ 114 w 233"/>
                  <a:gd name="T33" fmla="*/ 0 h 137"/>
                  <a:gd name="T34" fmla="*/ 116 w 233"/>
                  <a:gd name="T35" fmla="*/ 0 h 137"/>
                  <a:gd name="T36" fmla="*/ 116 w 233"/>
                  <a:gd name="T37" fmla="*/ 1 h 137"/>
                  <a:gd name="T38" fmla="*/ 218 w 233"/>
                  <a:gd name="T39" fmla="*/ 86 h 137"/>
                  <a:gd name="T40" fmla="*/ 116 w 233"/>
                  <a:gd name="T41" fmla="*/ 1 h 137"/>
                  <a:gd name="T42" fmla="*/ 116 w 233"/>
                  <a:gd name="T43" fmla="*/ 0 h 137"/>
                  <a:gd name="T44" fmla="*/ 220 w 233"/>
                  <a:gd name="T45" fmla="*/ 86 h 137"/>
                  <a:gd name="T46" fmla="*/ 218 w 233"/>
                  <a:gd name="T47" fmla="*/ 86 h 137"/>
                  <a:gd name="T48" fmla="*/ 226 w 233"/>
                  <a:gd name="T49" fmla="*/ 112 h 137"/>
                  <a:gd name="T50" fmla="*/ 218 w 233"/>
                  <a:gd name="T51" fmla="*/ 86 h 137"/>
                  <a:gd name="T52" fmla="*/ 220 w 233"/>
                  <a:gd name="T53" fmla="*/ 86 h 137"/>
                  <a:gd name="T54" fmla="*/ 229 w 233"/>
                  <a:gd name="T55" fmla="*/ 112 h 137"/>
                  <a:gd name="T56" fmla="*/ 226 w 233"/>
                  <a:gd name="T57" fmla="*/ 112 h 137"/>
                  <a:gd name="T58" fmla="*/ 229 w 233"/>
                  <a:gd name="T59" fmla="*/ 136 h 137"/>
                  <a:gd name="T60" fmla="*/ 226 w 233"/>
                  <a:gd name="T61" fmla="*/ 112 h 137"/>
                  <a:gd name="T62" fmla="*/ 229 w 233"/>
                  <a:gd name="T63" fmla="*/ 112 h 137"/>
                  <a:gd name="T64" fmla="*/ 233 w 233"/>
                  <a:gd name="T65" fmla="*/ 136 h 137"/>
                  <a:gd name="T66" fmla="*/ 229 w 233"/>
                  <a:gd name="T67" fmla="*/ 136 h 137"/>
                  <a:gd name="T68" fmla="*/ 231 w 233"/>
                  <a:gd name="T69" fmla="*/ 136 h 137"/>
                  <a:gd name="T70" fmla="*/ 233 w 233"/>
                  <a:gd name="T71" fmla="*/ 136 h 137"/>
                  <a:gd name="T72" fmla="*/ 231 w 233"/>
                  <a:gd name="T73" fmla="*/ 136 h 137"/>
                  <a:gd name="T74" fmla="*/ 229 w 233"/>
                  <a:gd name="T75" fmla="*/ 137 h 137"/>
                  <a:gd name="T76" fmla="*/ 229 w 233"/>
                  <a:gd name="T77" fmla="*/ 136 h 137"/>
                  <a:gd name="T78" fmla="*/ 233 w 233"/>
                  <a:gd name="T79" fmla="*/ 136 h 137"/>
                  <a:gd name="T80" fmla="*/ 233 w 233"/>
                  <a:gd name="T81" fmla="*/ 137 h 137"/>
                  <a:gd name="T82" fmla="*/ 229 w 233"/>
                  <a:gd name="T83" fmla="*/ 13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33" h="137">
                    <a:moveTo>
                      <a:pt x="2" y="136"/>
                    </a:moveTo>
                    <a:cubicBezTo>
                      <a:pt x="2" y="136"/>
                      <a:pt x="2" y="136"/>
                      <a:pt x="2" y="137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0" y="136"/>
                      <a:pt x="0" y="136"/>
                      <a:pt x="0" y="136"/>
                    </a:cubicBezTo>
                    <a:moveTo>
                      <a:pt x="33" y="52"/>
                    </a:moveTo>
                    <a:cubicBezTo>
                      <a:pt x="14" y="79"/>
                      <a:pt x="2" y="112"/>
                      <a:pt x="2" y="136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0" y="112"/>
                      <a:pt x="13" y="77"/>
                      <a:pt x="32" y="50"/>
                    </a:cubicBezTo>
                    <a:lnTo>
                      <a:pt x="33" y="52"/>
                    </a:lnTo>
                    <a:close/>
                    <a:moveTo>
                      <a:pt x="114" y="1"/>
                    </a:moveTo>
                    <a:cubicBezTo>
                      <a:pt x="82" y="3"/>
                      <a:pt x="54" y="24"/>
                      <a:pt x="33" y="52"/>
                    </a:cubicBezTo>
                    <a:cubicBezTo>
                      <a:pt x="32" y="50"/>
                      <a:pt x="32" y="50"/>
                      <a:pt x="32" y="50"/>
                    </a:cubicBezTo>
                    <a:cubicBezTo>
                      <a:pt x="53" y="22"/>
                      <a:pt x="81" y="0"/>
                      <a:pt x="114" y="0"/>
                    </a:cubicBezTo>
                    <a:lnTo>
                      <a:pt x="114" y="1"/>
                    </a:lnTo>
                    <a:close/>
                    <a:moveTo>
                      <a:pt x="116" y="1"/>
                    </a:move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0"/>
                      <a:pt x="114" y="0"/>
                      <a:pt x="114" y="0"/>
                    </a:cubicBezTo>
                    <a:cubicBezTo>
                      <a:pt x="114" y="0"/>
                      <a:pt x="114" y="0"/>
                      <a:pt x="116" y="0"/>
                    </a:cubicBezTo>
                    <a:lnTo>
                      <a:pt x="116" y="1"/>
                    </a:lnTo>
                    <a:close/>
                    <a:moveTo>
                      <a:pt x="218" y="86"/>
                    </a:moveTo>
                    <a:cubicBezTo>
                      <a:pt x="199" y="43"/>
                      <a:pt x="161" y="1"/>
                      <a:pt x="116" y="1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63" y="0"/>
                      <a:pt x="201" y="41"/>
                      <a:pt x="220" y="86"/>
                    </a:cubicBezTo>
                    <a:lnTo>
                      <a:pt x="218" y="86"/>
                    </a:lnTo>
                    <a:close/>
                    <a:moveTo>
                      <a:pt x="226" y="112"/>
                    </a:moveTo>
                    <a:cubicBezTo>
                      <a:pt x="224" y="104"/>
                      <a:pt x="222" y="95"/>
                      <a:pt x="218" y="86"/>
                    </a:cubicBezTo>
                    <a:cubicBezTo>
                      <a:pt x="220" y="86"/>
                      <a:pt x="220" y="86"/>
                      <a:pt x="220" y="86"/>
                    </a:cubicBezTo>
                    <a:cubicBezTo>
                      <a:pt x="224" y="94"/>
                      <a:pt x="228" y="103"/>
                      <a:pt x="229" y="112"/>
                    </a:cubicBezTo>
                    <a:lnTo>
                      <a:pt x="226" y="112"/>
                    </a:lnTo>
                    <a:close/>
                    <a:moveTo>
                      <a:pt x="229" y="136"/>
                    </a:moveTo>
                    <a:cubicBezTo>
                      <a:pt x="229" y="128"/>
                      <a:pt x="228" y="121"/>
                      <a:pt x="226" y="112"/>
                    </a:cubicBezTo>
                    <a:cubicBezTo>
                      <a:pt x="229" y="112"/>
                      <a:pt x="229" y="112"/>
                      <a:pt x="229" y="112"/>
                    </a:cubicBezTo>
                    <a:cubicBezTo>
                      <a:pt x="231" y="119"/>
                      <a:pt x="233" y="128"/>
                      <a:pt x="233" y="136"/>
                    </a:cubicBezTo>
                    <a:lnTo>
                      <a:pt x="229" y="136"/>
                    </a:lnTo>
                    <a:close/>
                    <a:moveTo>
                      <a:pt x="231" y="136"/>
                    </a:moveTo>
                    <a:cubicBezTo>
                      <a:pt x="233" y="136"/>
                      <a:pt x="233" y="136"/>
                      <a:pt x="233" y="136"/>
                    </a:cubicBezTo>
                    <a:lnTo>
                      <a:pt x="231" y="136"/>
                    </a:lnTo>
                    <a:close/>
                    <a:moveTo>
                      <a:pt x="229" y="137"/>
                    </a:moveTo>
                    <a:cubicBezTo>
                      <a:pt x="229" y="136"/>
                      <a:pt x="229" y="136"/>
                      <a:pt x="229" y="136"/>
                    </a:cubicBezTo>
                    <a:cubicBezTo>
                      <a:pt x="233" y="136"/>
                      <a:pt x="233" y="136"/>
                      <a:pt x="233" y="136"/>
                    </a:cubicBezTo>
                    <a:cubicBezTo>
                      <a:pt x="233" y="137"/>
                      <a:pt x="233" y="137"/>
                      <a:pt x="233" y="137"/>
                    </a:cubicBezTo>
                    <a:lnTo>
                      <a:pt x="229" y="1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97" name="Freeform 196"/>
              <p:cNvSpPr>
                <a:spLocks noEditPoints="1"/>
              </p:cNvSpPr>
              <p:nvPr/>
            </p:nvSpPr>
            <p:spPr bwMode="auto">
              <a:xfrm>
                <a:off x="8659813" y="2489467"/>
                <a:ext cx="290513" cy="334962"/>
              </a:xfrm>
              <a:custGeom>
                <a:avLst/>
                <a:gdLst>
                  <a:gd name="T0" fmla="*/ 174 w 183"/>
                  <a:gd name="T1" fmla="*/ 10 h 211"/>
                  <a:gd name="T2" fmla="*/ 174 w 183"/>
                  <a:gd name="T3" fmla="*/ 0 h 211"/>
                  <a:gd name="T4" fmla="*/ 183 w 183"/>
                  <a:gd name="T5" fmla="*/ 0 h 211"/>
                  <a:gd name="T6" fmla="*/ 183 w 183"/>
                  <a:gd name="T7" fmla="*/ 10 h 211"/>
                  <a:gd name="T8" fmla="*/ 174 w 183"/>
                  <a:gd name="T9" fmla="*/ 202 h 211"/>
                  <a:gd name="T10" fmla="*/ 174 w 183"/>
                  <a:gd name="T11" fmla="*/ 10 h 211"/>
                  <a:gd name="T12" fmla="*/ 183 w 183"/>
                  <a:gd name="T13" fmla="*/ 10 h 211"/>
                  <a:gd name="T14" fmla="*/ 183 w 183"/>
                  <a:gd name="T15" fmla="*/ 202 h 211"/>
                  <a:gd name="T16" fmla="*/ 174 w 183"/>
                  <a:gd name="T17" fmla="*/ 202 h 211"/>
                  <a:gd name="T18" fmla="*/ 174 w 183"/>
                  <a:gd name="T19" fmla="*/ 202 h 211"/>
                  <a:gd name="T20" fmla="*/ 183 w 183"/>
                  <a:gd name="T21" fmla="*/ 202 h 211"/>
                  <a:gd name="T22" fmla="*/ 183 w 183"/>
                  <a:gd name="T23" fmla="*/ 211 h 211"/>
                  <a:gd name="T24" fmla="*/ 174 w 183"/>
                  <a:gd name="T25" fmla="*/ 211 h 211"/>
                  <a:gd name="T26" fmla="*/ 174 w 183"/>
                  <a:gd name="T27" fmla="*/ 202 h 211"/>
                  <a:gd name="T28" fmla="*/ 0 w 183"/>
                  <a:gd name="T29" fmla="*/ 193 h 211"/>
                  <a:gd name="T30" fmla="*/ 174 w 183"/>
                  <a:gd name="T31" fmla="*/ 193 h 211"/>
                  <a:gd name="T32" fmla="*/ 174 w 183"/>
                  <a:gd name="T33" fmla="*/ 211 h 211"/>
                  <a:gd name="T34" fmla="*/ 0 w 183"/>
                  <a:gd name="T35" fmla="*/ 211 h 211"/>
                  <a:gd name="T36" fmla="*/ 0 w 183"/>
                  <a:gd name="T37" fmla="*/ 193 h 211"/>
                  <a:gd name="T38" fmla="*/ 0 w 183"/>
                  <a:gd name="T39" fmla="*/ 211 h 211"/>
                  <a:gd name="T40" fmla="*/ 0 w 183"/>
                  <a:gd name="T41" fmla="*/ 202 h 211"/>
                  <a:gd name="T42" fmla="*/ 0 w 183"/>
                  <a:gd name="T43" fmla="*/ 211 h 211"/>
                  <a:gd name="T44" fmla="*/ 9 w 183"/>
                  <a:gd name="T45" fmla="*/ 10 h 211"/>
                  <a:gd name="T46" fmla="*/ 9 w 183"/>
                  <a:gd name="T47" fmla="*/ 202 h 211"/>
                  <a:gd name="T48" fmla="*/ 0 w 183"/>
                  <a:gd name="T49" fmla="*/ 202 h 211"/>
                  <a:gd name="T50" fmla="*/ 0 w 183"/>
                  <a:gd name="T51" fmla="*/ 10 h 211"/>
                  <a:gd name="T52" fmla="*/ 9 w 183"/>
                  <a:gd name="T53" fmla="*/ 10 h 211"/>
                  <a:gd name="T54" fmla="*/ 0 w 183"/>
                  <a:gd name="T55" fmla="*/ 10 h 211"/>
                  <a:gd name="T56" fmla="*/ 0 w 183"/>
                  <a:gd name="T57" fmla="*/ 0 h 211"/>
                  <a:gd name="T58" fmla="*/ 0 w 183"/>
                  <a:gd name="T59" fmla="*/ 10 h 211"/>
                  <a:gd name="T60" fmla="*/ 174 w 183"/>
                  <a:gd name="T61" fmla="*/ 19 h 211"/>
                  <a:gd name="T62" fmla="*/ 0 w 183"/>
                  <a:gd name="T63" fmla="*/ 19 h 211"/>
                  <a:gd name="T64" fmla="*/ 0 w 183"/>
                  <a:gd name="T65" fmla="*/ 0 h 211"/>
                  <a:gd name="T66" fmla="*/ 174 w 183"/>
                  <a:gd name="T67" fmla="*/ 0 h 211"/>
                  <a:gd name="T68" fmla="*/ 174 w 183"/>
                  <a:gd name="T69" fmla="*/ 19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3" h="211">
                    <a:moveTo>
                      <a:pt x="174" y="10"/>
                    </a:moveTo>
                    <a:lnTo>
                      <a:pt x="174" y="0"/>
                    </a:lnTo>
                    <a:lnTo>
                      <a:pt x="183" y="0"/>
                    </a:lnTo>
                    <a:lnTo>
                      <a:pt x="183" y="10"/>
                    </a:lnTo>
                    <a:moveTo>
                      <a:pt x="174" y="202"/>
                    </a:moveTo>
                    <a:lnTo>
                      <a:pt x="174" y="10"/>
                    </a:lnTo>
                    <a:lnTo>
                      <a:pt x="183" y="10"/>
                    </a:lnTo>
                    <a:lnTo>
                      <a:pt x="183" y="202"/>
                    </a:lnTo>
                    <a:lnTo>
                      <a:pt x="174" y="202"/>
                    </a:lnTo>
                    <a:moveTo>
                      <a:pt x="174" y="202"/>
                    </a:moveTo>
                    <a:lnTo>
                      <a:pt x="183" y="202"/>
                    </a:lnTo>
                    <a:lnTo>
                      <a:pt x="183" y="211"/>
                    </a:lnTo>
                    <a:lnTo>
                      <a:pt x="174" y="211"/>
                    </a:lnTo>
                    <a:lnTo>
                      <a:pt x="174" y="202"/>
                    </a:lnTo>
                    <a:moveTo>
                      <a:pt x="0" y="193"/>
                    </a:moveTo>
                    <a:lnTo>
                      <a:pt x="174" y="193"/>
                    </a:lnTo>
                    <a:lnTo>
                      <a:pt x="174" y="211"/>
                    </a:lnTo>
                    <a:lnTo>
                      <a:pt x="0" y="211"/>
                    </a:lnTo>
                    <a:lnTo>
                      <a:pt x="0" y="193"/>
                    </a:lnTo>
                    <a:moveTo>
                      <a:pt x="0" y="211"/>
                    </a:moveTo>
                    <a:lnTo>
                      <a:pt x="0" y="202"/>
                    </a:lnTo>
                    <a:lnTo>
                      <a:pt x="0" y="211"/>
                    </a:lnTo>
                    <a:moveTo>
                      <a:pt x="9" y="10"/>
                    </a:moveTo>
                    <a:lnTo>
                      <a:pt x="9" y="202"/>
                    </a:lnTo>
                    <a:lnTo>
                      <a:pt x="0" y="202"/>
                    </a:lnTo>
                    <a:lnTo>
                      <a:pt x="0" y="10"/>
                    </a:lnTo>
                    <a:lnTo>
                      <a:pt x="9" y="10"/>
                    </a:lnTo>
                    <a:moveTo>
                      <a:pt x="0" y="10"/>
                    </a:moveTo>
                    <a:lnTo>
                      <a:pt x="0" y="0"/>
                    </a:lnTo>
                    <a:lnTo>
                      <a:pt x="0" y="10"/>
                    </a:lnTo>
                    <a:moveTo>
                      <a:pt x="174" y="19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174" y="0"/>
                    </a:lnTo>
                    <a:lnTo>
                      <a:pt x="174" y="1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98" name="Freeform 197"/>
              <p:cNvSpPr>
                <a:spLocks/>
              </p:cNvSpPr>
              <p:nvPr/>
            </p:nvSpPr>
            <p:spPr bwMode="auto">
              <a:xfrm>
                <a:off x="8659813" y="2505342"/>
                <a:ext cx="290513" cy="304800"/>
              </a:xfrm>
              <a:custGeom>
                <a:avLst/>
                <a:gdLst>
                  <a:gd name="T0" fmla="*/ 0 w 183"/>
                  <a:gd name="T1" fmla="*/ 9 h 192"/>
                  <a:gd name="T2" fmla="*/ 174 w 183"/>
                  <a:gd name="T3" fmla="*/ 192 h 192"/>
                  <a:gd name="T4" fmla="*/ 183 w 183"/>
                  <a:gd name="T5" fmla="*/ 183 h 192"/>
                  <a:gd name="T6" fmla="*/ 9 w 183"/>
                  <a:gd name="T7" fmla="*/ 0 h 192"/>
                  <a:gd name="T8" fmla="*/ 0 w 183"/>
                  <a:gd name="T9" fmla="*/ 9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3" h="192">
                    <a:moveTo>
                      <a:pt x="0" y="9"/>
                    </a:moveTo>
                    <a:lnTo>
                      <a:pt x="174" y="192"/>
                    </a:lnTo>
                    <a:lnTo>
                      <a:pt x="183" y="183"/>
                    </a:lnTo>
                    <a:lnTo>
                      <a:pt x="9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99" name="Freeform 198"/>
              <p:cNvSpPr>
                <a:spLocks/>
              </p:cNvSpPr>
              <p:nvPr/>
            </p:nvSpPr>
            <p:spPr bwMode="auto">
              <a:xfrm>
                <a:off x="8659813" y="2505342"/>
                <a:ext cx="290513" cy="304800"/>
              </a:xfrm>
              <a:custGeom>
                <a:avLst/>
                <a:gdLst>
                  <a:gd name="T0" fmla="*/ 0 w 183"/>
                  <a:gd name="T1" fmla="*/ 9 h 192"/>
                  <a:gd name="T2" fmla="*/ 174 w 183"/>
                  <a:gd name="T3" fmla="*/ 192 h 192"/>
                  <a:gd name="T4" fmla="*/ 183 w 183"/>
                  <a:gd name="T5" fmla="*/ 183 h 192"/>
                  <a:gd name="T6" fmla="*/ 9 w 183"/>
                  <a:gd name="T7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3" h="192">
                    <a:moveTo>
                      <a:pt x="0" y="9"/>
                    </a:moveTo>
                    <a:lnTo>
                      <a:pt x="174" y="192"/>
                    </a:lnTo>
                    <a:lnTo>
                      <a:pt x="183" y="183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00" name="Freeform 199"/>
              <p:cNvSpPr>
                <a:spLocks noEditPoints="1"/>
              </p:cNvSpPr>
              <p:nvPr/>
            </p:nvSpPr>
            <p:spPr bwMode="auto">
              <a:xfrm>
                <a:off x="6975476" y="2489467"/>
                <a:ext cx="292100" cy="334962"/>
              </a:xfrm>
              <a:custGeom>
                <a:avLst/>
                <a:gdLst>
                  <a:gd name="T0" fmla="*/ 175 w 184"/>
                  <a:gd name="T1" fmla="*/ 10 h 211"/>
                  <a:gd name="T2" fmla="*/ 175 w 184"/>
                  <a:gd name="T3" fmla="*/ 0 h 211"/>
                  <a:gd name="T4" fmla="*/ 184 w 184"/>
                  <a:gd name="T5" fmla="*/ 0 h 211"/>
                  <a:gd name="T6" fmla="*/ 184 w 184"/>
                  <a:gd name="T7" fmla="*/ 10 h 211"/>
                  <a:gd name="T8" fmla="*/ 175 w 184"/>
                  <a:gd name="T9" fmla="*/ 202 h 211"/>
                  <a:gd name="T10" fmla="*/ 175 w 184"/>
                  <a:gd name="T11" fmla="*/ 10 h 211"/>
                  <a:gd name="T12" fmla="*/ 184 w 184"/>
                  <a:gd name="T13" fmla="*/ 10 h 211"/>
                  <a:gd name="T14" fmla="*/ 184 w 184"/>
                  <a:gd name="T15" fmla="*/ 202 h 211"/>
                  <a:gd name="T16" fmla="*/ 175 w 184"/>
                  <a:gd name="T17" fmla="*/ 202 h 211"/>
                  <a:gd name="T18" fmla="*/ 175 w 184"/>
                  <a:gd name="T19" fmla="*/ 202 h 211"/>
                  <a:gd name="T20" fmla="*/ 184 w 184"/>
                  <a:gd name="T21" fmla="*/ 202 h 211"/>
                  <a:gd name="T22" fmla="*/ 184 w 184"/>
                  <a:gd name="T23" fmla="*/ 211 h 211"/>
                  <a:gd name="T24" fmla="*/ 175 w 184"/>
                  <a:gd name="T25" fmla="*/ 211 h 211"/>
                  <a:gd name="T26" fmla="*/ 175 w 184"/>
                  <a:gd name="T27" fmla="*/ 202 h 211"/>
                  <a:gd name="T28" fmla="*/ 0 w 184"/>
                  <a:gd name="T29" fmla="*/ 193 h 211"/>
                  <a:gd name="T30" fmla="*/ 175 w 184"/>
                  <a:gd name="T31" fmla="*/ 193 h 211"/>
                  <a:gd name="T32" fmla="*/ 175 w 184"/>
                  <a:gd name="T33" fmla="*/ 211 h 211"/>
                  <a:gd name="T34" fmla="*/ 0 w 184"/>
                  <a:gd name="T35" fmla="*/ 211 h 211"/>
                  <a:gd name="T36" fmla="*/ 0 w 184"/>
                  <a:gd name="T37" fmla="*/ 193 h 211"/>
                  <a:gd name="T38" fmla="*/ 0 w 184"/>
                  <a:gd name="T39" fmla="*/ 211 h 211"/>
                  <a:gd name="T40" fmla="*/ 0 w 184"/>
                  <a:gd name="T41" fmla="*/ 202 h 211"/>
                  <a:gd name="T42" fmla="*/ 0 w 184"/>
                  <a:gd name="T43" fmla="*/ 211 h 211"/>
                  <a:gd name="T44" fmla="*/ 9 w 184"/>
                  <a:gd name="T45" fmla="*/ 10 h 211"/>
                  <a:gd name="T46" fmla="*/ 9 w 184"/>
                  <a:gd name="T47" fmla="*/ 202 h 211"/>
                  <a:gd name="T48" fmla="*/ 0 w 184"/>
                  <a:gd name="T49" fmla="*/ 202 h 211"/>
                  <a:gd name="T50" fmla="*/ 0 w 184"/>
                  <a:gd name="T51" fmla="*/ 10 h 211"/>
                  <a:gd name="T52" fmla="*/ 9 w 184"/>
                  <a:gd name="T53" fmla="*/ 10 h 211"/>
                  <a:gd name="T54" fmla="*/ 0 w 184"/>
                  <a:gd name="T55" fmla="*/ 10 h 211"/>
                  <a:gd name="T56" fmla="*/ 0 w 184"/>
                  <a:gd name="T57" fmla="*/ 0 h 211"/>
                  <a:gd name="T58" fmla="*/ 0 w 184"/>
                  <a:gd name="T59" fmla="*/ 10 h 211"/>
                  <a:gd name="T60" fmla="*/ 175 w 184"/>
                  <a:gd name="T61" fmla="*/ 19 h 211"/>
                  <a:gd name="T62" fmla="*/ 0 w 184"/>
                  <a:gd name="T63" fmla="*/ 19 h 211"/>
                  <a:gd name="T64" fmla="*/ 0 w 184"/>
                  <a:gd name="T65" fmla="*/ 0 h 211"/>
                  <a:gd name="T66" fmla="*/ 175 w 184"/>
                  <a:gd name="T67" fmla="*/ 0 h 211"/>
                  <a:gd name="T68" fmla="*/ 175 w 184"/>
                  <a:gd name="T69" fmla="*/ 19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4" h="211">
                    <a:moveTo>
                      <a:pt x="175" y="10"/>
                    </a:moveTo>
                    <a:lnTo>
                      <a:pt x="175" y="0"/>
                    </a:lnTo>
                    <a:lnTo>
                      <a:pt x="184" y="0"/>
                    </a:lnTo>
                    <a:lnTo>
                      <a:pt x="184" y="10"/>
                    </a:lnTo>
                    <a:moveTo>
                      <a:pt x="175" y="202"/>
                    </a:moveTo>
                    <a:lnTo>
                      <a:pt x="175" y="10"/>
                    </a:lnTo>
                    <a:lnTo>
                      <a:pt x="184" y="10"/>
                    </a:lnTo>
                    <a:lnTo>
                      <a:pt x="184" y="202"/>
                    </a:lnTo>
                    <a:lnTo>
                      <a:pt x="175" y="202"/>
                    </a:lnTo>
                    <a:moveTo>
                      <a:pt x="175" y="202"/>
                    </a:moveTo>
                    <a:lnTo>
                      <a:pt x="184" y="202"/>
                    </a:lnTo>
                    <a:lnTo>
                      <a:pt x="184" y="211"/>
                    </a:lnTo>
                    <a:lnTo>
                      <a:pt x="175" y="211"/>
                    </a:lnTo>
                    <a:lnTo>
                      <a:pt x="175" y="202"/>
                    </a:lnTo>
                    <a:moveTo>
                      <a:pt x="0" y="193"/>
                    </a:moveTo>
                    <a:lnTo>
                      <a:pt x="175" y="193"/>
                    </a:lnTo>
                    <a:lnTo>
                      <a:pt x="175" y="211"/>
                    </a:lnTo>
                    <a:lnTo>
                      <a:pt x="0" y="211"/>
                    </a:lnTo>
                    <a:lnTo>
                      <a:pt x="0" y="193"/>
                    </a:lnTo>
                    <a:moveTo>
                      <a:pt x="0" y="211"/>
                    </a:moveTo>
                    <a:lnTo>
                      <a:pt x="0" y="202"/>
                    </a:lnTo>
                    <a:lnTo>
                      <a:pt x="0" y="211"/>
                    </a:lnTo>
                    <a:moveTo>
                      <a:pt x="9" y="10"/>
                    </a:moveTo>
                    <a:lnTo>
                      <a:pt x="9" y="202"/>
                    </a:lnTo>
                    <a:lnTo>
                      <a:pt x="0" y="202"/>
                    </a:lnTo>
                    <a:lnTo>
                      <a:pt x="0" y="10"/>
                    </a:lnTo>
                    <a:lnTo>
                      <a:pt x="9" y="10"/>
                    </a:lnTo>
                    <a:moveTo>
                      <a:pt x="0" y="10"/>
                    </a:moveTo>
                    <a:lnTo>
                      <a:pt x="0" y="0"/>
                    </a:lnTo>
                    <a:lnTo>
                      <a:pt x="0" y="10"/>
                    </a:lnTo>
                    <a:moveTo>
                      <a:pt x="175" y="19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175" y="0"/>
                    </a:lnTo>
                    <a:lnTo>
                      <a:pt x="175" y="1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01" name="Freeform 200"/>
              <p:cNvSpPr>
                <a:spLocks/>
              </p:cNvSpPr>
              <p:nvPr/>
            </p:nvSpPr>
            <p:spPr bwMode="auto">
              <a:xfrm>
                <a:off x="6975476" y="2505342"/>
                <a:ext cx="292100" cy="304800"/>
              </a:xfrm>
              <a:custGeom>
                <a:avLst/>
                <a:gdLst>
                  <a:gd name="T0" fmla="*/ 175 w 184"/>
                  <a:gd name="T1" fmla="*/ 0 h 192"/>
                  <a:gd name="T2" fmla="*/ 0 w 184"/>
                  <a:gd name="T3" fmla="*/ 183 h 192"/>
                  <a:gd name="T4" fmla="*/ 9 w 184"/>
                  <a:gd name="T5" fmla="*/ 192 h 192"/>
                  <a:gd name="T6" fmla="*/ 184 w 184"/>
                  <a:gd name="T7" fmla="*/ 9 h 192"/>
                  <a:gd name="T8" fmla="*/ 175 w 184"/>
                  <a:gd name="T9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92">
                    <a:moveTo>
                      <a:pt x="175" y="0"/>
                    </a:moveTo>
                    <a:lnTo>
                      <a:pt x="0" y="183"/>
                    </a:lnTo>
                    <a:lnTo>
                      <a:pt x="9" y="192"/>
                    </a:lnTo>
                    <a:lnTo>
                      <a:pt x="184" y="9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02" name="Freeform 201"/>
              <p:cNvSpPr>
                <a:spLocks/>
              </p:cNvSpPr>
              <p:nvPr/>
            </p:nvSpPr>
            <p:spPr bwMode="auto">
              <a:xfrm>
                <a:off x="6975476" y="2505342"/>
                <a:ext cx="292100" cy="304800"/>
              </a:xfrm>
              <a:custGeom>
                <a:avLst/>
                <a:gdLst>
                  <a:gd name="T0" fmla="*/ 175 w 184"/>
                  <a:gd name="T1" fmla="*/ 0 h 192"/>
                  <a:gd name="T2" fmla="*/ 0 w 184"/>
                  <a:gd name="T3" fmla="*/ 183 h 192"/>
                  <a:gd name="T4" fmla="*/ 9 w 184"/>
                  <a:gd name="T5" fmla="*/ 192 h 192"/>
                  <a:gd name="T6" fmla="*/ 184 w 184"/>
                  <a:gd name="T7" fmla="*/ 9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4" h="192">
                    <a:moveTo>
                      <a:pt x="175" y="0"/>
                    </a:moveTo>
                    <a:lnTo>
                      <a:pt x="0" y="183"/>
                    </a:lnTo>
                    <a:lnTo>
                      <a:pt x="9" y="192"/>
                    </a:lnTo>
                    <a:lnTo>
                      <a:pt x="184" y="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03" name="Rectangle 202"/>
              <p:cNvSpPr>
                <a:spLocks noChangeArrowheads="1"/>
              </p:cNvSpPr>
              <p:nvPr/>
            </p:nvSpPr>
            <p:spPr bwMode="auto">
              <a:xfrm>
                <a:off x="8789988" y="2810142"/>
                <a:ext cx="22225" cy="3492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04" name="Rectangle 203"/>
              <p:cNvSpPr>
                <a:spLocks noChangeArrowheads="1"/>
              </p:cNvSpPr>
              <p:nvPr/>
            </p:nvSpPr>
            <p:spPr bwMode="auto">
              <a:xfrm>
                <a:off x="8950326" y="2643454"/>
                <a:ext cx="219075" cy="285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05" name="Rectangle 204"/>
              <p:cNvSpPr>
                <a:spLocks noChangeArrowheads="1"/>
              </p:cNvSpPr>
              <p:nvPr/>
            </p:nvSpPr>
            <p:spPr bwMode="auto">
              <a:xfrm>
                <a:off x="9307513" y="2840304"/>
                <a:ext cx="22225" cy="31908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06" name="Rectangle 205"/>
              <p:cNvSpPr>
                <a:spLocks noChangeArrowheads="1"/>
              </p:cNvSpPr>
              <p:nvPr/>
            </p:nvSpPr>
            <p:spPr bwMode="auto">
              <a:xfrm>
                <a:off x="9490076" y="2643454"/>
                <a:ext cx="115200" cy="285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07" name="Rectangle 206"/>
              <p:cNvSpPr>
                <a:spLocks noChangeArrowheads="1"/>
              </p:cNvSpPr>
              <p:nvPr/>
            </p:nvSpPr>
            <p:spPr bwMode="auto">
              <a:xfrm>
                <a:off x="6772276" y="2643454"/>
                <a:ext cx="217488" cy="285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08" name="Rectangle 207"/>
              <p:cNvSpPr>
                <a:spLocks noChangeArrowheads="1"/>
              </p:cNvSpPr>
              <p:nvPr/>
            </p:nvSpPr>
            <p:spPr bwMode="auto">
              <a:xfrm>
                <a:off x="3522663" y="2643454"/>
                <a:ext cx="3249613" cy="285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09" name="Freeform 208"/>
              <p:cNvSpPr>
                <a:spLocks/>
              </p:cNvSpPr>
              <p:nvPr/>
            </p:nvSpPr>
            <p:spPr bwMode="auto">
              <a:xfrm>
                <a:off x="7777163" y="1340117"/>
                <a:ext cx="342900" cy="377825"/>
              </a:xfrm>
              <a:custGeom>
                <a:avLst/>
                <a:gdLst>
                  <a:gd name="T0" fmla="*/ 74 w 216"/>
                  <a:gd name="T1" fmla="*/ 238 h 238"/>
                  <a:gd name="T2" fmla="*/ 216 w 216"/>
                  <a:gd name="T3" fmla="*/ 82 h 238"/>
                  <a:gd name="T4" fmla="*/ 147 w 216"/>
                  <a:gd name="T5" fmla="*/ 0 h 238"/>
                  <a:gd name="T6" fmla="*/ 0 w 216"/>
                  <a:gd name="T7" fmla="*/ 160 h 238"/>
                  <a:gd name="T8" fmla="*/ 74 w 216"/>
                  <a:gd name="T9" fmla="*/ 238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" h="238">
                    <a:moveTo>
                      <a:pt x="74" y="238"/>
                    </a:moveTo>
                    <a:lnTo>
                      <a:pt x="216" y="82"/>
                    </a:lnTo>
                    <a:lnTo>
                      <a:pt x="147" y="0"/>
                    </a:lnTo>
                    <a:lnTo>
                      <a:pt x="0" y="160"/>
                    </a:lnTo>
                    <a:lnTo>
                      <a:pt x="74" y="238"/>
                    </a:lnTo>
                    <a:close/>
                  </a:path>
                </a:pathLst>
              </a:custGeom>
              <a:noFill/>
              <a:ln w="793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10" name="Oval 209"/>
              <p:cNvSpPr>
                <a:spLocks noChangeArrowheads="1"/>
              </p:cNvSpPr>
              <p:nvPr/>
            </p:nvSpPr>
            <p:spPr bwMode="auto">
              <a:xfrm>
                <a:off x="9155113" y="2540267"/>
                <a:ext cx="334963" cy="342900"/>
              </a:xfrm>
              <a:prstGeom prst="ellipse">
                <a:avLst/>
              </a:prstGeom>
              <a:solidFill>
                <a:srgbClr val="000000"/>
              </a:solidFill>
              <a:ln w="3016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11" name="Freeform 210"/>
              <p:cNvSpPr>
                <a:spLocks/>
              </p:cNvSpPr>
              <p:nvPr/>
            </p:nvSpPr>
            <p:spPr bwMode="auto">
              <a:xfrm>
                <a:off x="9218868" y="2606942"/>
                <a:ext cx="204788" cy="180975"/>
              </a:xfrm>
              <a:custGeom>
                <a:avLst/>
                <a:gdLst>
                  <a:gd name="T0" fmla="*/ 24 w 28"/>
                  <a:gd name="T1" fmla="*/ 25 h 25"/>
                  <a:gd name="T2" fmla="*/ 28 w 28"/>
                  <a:gd name="T3" fmla="*/ 15 h 25"/>
                  <a:gd name="T4" fmla="*/ 14 w 28"/>
                  <a:gd name="T5" fmla="*/ 0 h 25"/>
                  <a:gd name="T6" fmla="*/ 0 w 28"/>
                  <a:gd name="T7" fmla="*/ 15 h 25"/>
                  <a:gd name="T8" fmla="*/ 4 w 28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5">
                    <a:moveTo>
                      <a:pt x="24" y="25"/>
                    </a:moveTo>
                    <a:cubicBezTo>
                      <a:pt x="26" y="23"/>
                      <a:pt x="28" y="19"/>
                      <a:pt x="28" y="15"/>
                    </a:cubicBezTo>
                    <a:cubicBezTo>
                      <a:pt x="28" y="7"/>
                      <a:pt x="22" y="0"/>
                      <a:pt x="14" y="0"/>
                    </a:cubicBezTo>
                    <a:cubicBezTo>
                      <a:pt x="6" y="0"/>
                      <a:pt x="0" y="7"/>
                      <a:pt x="0" y="15"/>
                    </a:cubicBezTo>
                    <a:cubicBezTo>
                      <a:pt x="0" y="19"/>
                      <a:pt x="2" y="23"/>
                      <a:pt x="4" y="25"/>
                    </a:cubicBezTo>
                  </a:path>
                </a:pathLst>
              </a:cu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12" name="Freeform 211"/>
              <p:cNvSpPr>
                <a:spLocks/>
              </p:cNvSpPr>
              <p:nvPr/>
            </p:nvSpPr>
            <p:spPr bwMode="auto">
              <a:xfrm>
                <a:off x="9218868" y="2759342"/>
                <a:ext cx="58738" cy="58737"/>
              </a:xfrm>
              <a:custGeom>
                <a:avLst/>
                <a:gdLst>
                  <a:gd name="T0" fmla="*/ 14 w 37"/>
                  <a:gd name="T1" fmla="*/ 14 h 37"/>
                  <a:gd name="T2" fmla="*/ 0 w 37"/>
                  <a:gd name="T3" fmla="*/ 28 h 37"/>
                  <a:gd name="T4" fmla="*/ 0 w 37"/>
                  <a:gd name="T5" fmla="*/ 28 h 37"/>
                  <a:gd name="T6" fmla="*/ 37 w 37"/>
                  <a:gd name="T7" fmla="*/ 37 h 37"/>
                  <a:gd name="T8" fmla="*/ 28 w 37"/>
                  <a:gd name="T9" fmla="*/ 0 h 37"/>
                  <a:gd name="T10" fmla="*/ 28 w 37"/>
                  <a:gd name="T11" fmla="*/ 0 h 37"/>
                  <a:gd name="T12" fmla="*/ 14 w 37"/>
                  <a:gd name="T13" fmla="*/ 1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7">
                    <a:moveTo>
                      <a:pt x="14" y="14"/>
                    </a:moveTo>
                    <a:lnTo>
                      <a:pt x="0" y="28"/>
                    </a:lnTo>
                    <a:lnTo>
                      <a:pt x="0" y="28"/>
                    </a:lnTo>
                    <a:lnTo>
                      <a:pt x="37" y="37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14" y="1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13" name="Freeform 212"/>
              <p:cNvSpPr>
                <a:spLocks/>
              </p:cNvSpPr>
              <p:nvPr/>
            </p:nvSpPr>
            <p:spPr bwMode="auto">
              <a:xfrm>
                <a:off x="9212263" y="2759342"/>
                <a:ext cx="58738" cy="58737"/>
              </a:xfrm>
              <a:custGeom>
                <a:avLst/>
                <a:gdLst>
                  <a:gd name="T0" fmla="*/ 14 w 37"/>
                  <a:gd name="T1" fmla="*/ 14 h 37"/>
                  <a:gd name="T2" fmla="*/ 0 w 37"/>
                  <a:gd name="T3" fmla="*/ 28 h 37"/>
                  <a:gd name="T4" fmla="*/ 0 w 37"/>
                  <a:gd name="T5" fmla="*/ 28 h 37"/>
                  <a:gd name="T6" fmla="*/ 37 w 37"/>
                  <a:gd name="T7" fmla="*/ 37 h 37"/>
                  <a:gd name="T8" fmla="*/ 28 w 37"/>
                  <a:gd name="T9" fmla="*/ 0 h 37"/>
                  <a:gd name="T10" fmla="*/ 28 w 37"/>
                  <a:gd name="T11" fmla="*/ 0 h 37"/>
                  <a:gd name="T12" fmla="*/ 14 w 37"/>
                  <a:gd name="T13" fmla="*/ 1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7">
                    <a:moveTo>
                      <a:pt x="14" y="14"/>
                    </a:moveTo>
                    <a:lnTo>
                      <a:pt x="0" y="28"/>
                    </a:lnTo>
                    <a:lnTo>
                      <a:pt x="0" y="28"/>
                    </a:lnTo>
                    <a:lnTo>
                      <a:pt x="37" y="37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14" y="1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14" name="Freeform 213"/>
              <p:cNvSpPr>
                <a:spLocks/>
              </p:cNvSpPr>
              <p:nvPr/>
            </p:nvSpPr>
            <p:spPr bwMode="auto">
              <a:xfrm>
                <a:off x="8666163" y="3159392"/>
                <a:ext cx="277813" cy="131762"/>
              </a:xfrm>
              <a:custGeom>
                <a:avLst/>
                <a:gdLst>
                  <a:gd name="T0" fmla="*/ 17 w 38"/>
                  <a:gd name="T1" fmla="*/ 0 h 18"/>
                  <a:gd name="T2" fmla="*/ 38 w 38"/>
                  <a:gd name="T3" fmla="*/ 0 h 18"/>
                  <a:gd name="T4" fmla="*/ 17 w 38"/>
                  <a:gd name="T5" fmla="*/ 18 h 18"/>
                  <a:gd name="T6" fmla="*/ 0 w 38"/>
                  <a:gd name="T7" fmla="*/ 0 h 18"/>
                  <a:gd name="T8" fmla="*/ 17 w 3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8">
                    <a:moveTo>
                      <a:pt x="17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38" y="9"/>
                      <a:pt x="29" y="18"/>
                      <a:pt x="17" y="18"/>
                    </a:cubicBezTo>
                    <a:cubicBezTo>
                      <a:pt x="9" y="18"/>
                      <a:pt x="0" y="9"/>
                      <a:pt x="0" y="0"/>
                    </a:cubicBezTo>
                    <a:lnTo>
                      <a:pt x="17" y="0"/>
                    </a:lnTo>
                    <a:close/>
                  </a:path>
                </a:pathLst>
              </a:custGeom>
              <a:noFill/>
              <a:ln w="3016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15" name="Freeform 214"/>
              <p:cNvSpPr>
                <a:spLocks/>
              </p:cNvSpPr>
              <p:nvPr/>
            </p:nvSpPr>
            <p:spPr bwMode="auto">
              <a:xfrm>
                <a:off x="9183688" y="3159392"/>
                <a:ext cx="276225" cy="131762"/>
              </a:xfrm>
              <a:custGeom>
                <a:avLst/>
                <a:gdLst>
                  <a:gd name="T0" fmla="*/ 17 w 38"/>
                  <a:gd name="T1" fmla="*/ 0 h 18"/>
                  <a:gd name="T2" fmla="*/ 38 w 38"/>
                  <a:gd name="T3" fmla="*/ 0 h 18"/>
                  <a:gd name="T4" fmla="*/ 17 w 38"/>
                  <a:gd name="T5" fmla="*/ 18 h 18"/>
                  <a:gd name="T6" fmla="*/ 0 w 38"/>
                  <a:gd name="T7" fmla="*/ 0 h 18"/>
                  <a:gd name="T8" fmla="*/ 17 w 3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8">
                    <a:moveTo>
                      <a:pt x="17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38" y="9"/>
                      <a:pt x="29" y="18"/>
                      <a:pt x="17" y="18"/>
                    </a:cubicBezTo>
                    <a:cubicBezTo>
                      <a:pt x="8" y="18"/>
                      <a:pt x="0" y="9"/>
                      <a:pt x="0" y="0"/>
                    </a:cubicBezTo>
                    <a:lnTo>
                      <a:pt x="17" y="0"/>
                    </a:lnTo>
                    <a:close/>
                  </a:path>
                </a:pathLst>
              </a:custGeom>
              <a:noFill/>
              <a:ln w="3016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16" name="Rectangle 215"/>
              <p:cNvSpPr/>
              <p:nvPr/>
            </p:nvSpPr>
            <p:spPr bwMode="auto">
              <a:xfrm>
                <a:off x="6983412" y="2505342"/>
                <a:ext cx="276225" cy="301286"/>
              </a:xfrm>
              <a:prstGeom prst="rect">
                <a:avLst/>
              </a:prstGeom>
              <a:noFill/>
              <a:ln w="19050" cap="flat" cmpd="sng" algn="ctr">
                <a:solidFill>
                  <a:srgbClr val="FFFFFF"/>
                </a:solidFill>
                <a:prstDash val="solid"/>
                <a:miter lim="800000"/>
                <a:headEnd type="stealth" w="lg" len="lg"/>
                <a:tailEnd type="none" w="lg" len="lg"/>
              </a:ln>
            </p:spPr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7" name="Rectangle 216"/>
              <p:cNvSpPr/>
              <p:nvPr/>
            </p:nvSpPr>
            <p:spPr bwMode="auto">
              <a:xfrm>
                <a:off x="8666163" y="2504552"/>
                <a:ext cx="276225" cy="301286"/>
              </a:xfrm>
              <a:prstGeom prst="rect">
                <a:avLst/>
              </a:prstGeom>
              <a:noFill/>
              <a:ln w="19050" cap="flat" cmpd="sng" algn="ctr">
                <a:solidFill>
                  <a:srgbClr val="FFFFFF"/>
                </a:solidFill>
                <a:prstDash val="solid"/>
                <a:miter lim="800000"/>
                <a:headEnd type="stealth" w="lg" len="lg"/>
                <a:tailEnd type="none" w="lg" len="lg"/>
              </a:ln>
            </p:spPr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grpSp>
            <p:nvGrpSpPr>
              <p:cNvPr id="218" name="Group 217"/>
              <p:cNvGrpSpPr/>
              <p:nvPr/>
            </p:nvGrpSpPr>
            <p:grpSpPr>
              <a:xfrm>
                <a:off x="9643050" y="2531275"/>
                <a:ext cx="252000" cy="252000"/>
                <a:chOff x="9598287" y="2508810"/>
                <a:chExt cx="300515" cy="300515"/>
              </a:xfrm>
            </p:grpSpPr>
            <p:cxnSp>
              <p:nvCxnSpPr>
                <p:cNvPr id="219" name="Straight Connector 218"/>
                <p:cNvCxnSpPr/>
                <p:nvPr/>
              </p:nvCxnSpPr>
              <p:spPr bwMode="auto">
                <a:xfrm>
                  <a:off x="9598287" y="2659068"/>
                  <a:ext cx="300515" cy="0"/>
                </a:xfrm>
                <a:prstGeom prst="line">
                  <a:avLst/>
                </a:prstGeom>
                <a:noFill/>
                <a:ln w="50800" algn="ctr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0" name="Straight Connector 219"/>
                <p:cNvCxnSpPr/>
                <p:nvPr/>
              </p:nvCxnSpPr>
              <p:spPr bwMode="auto">
                <a:xfrm rot="5400000">
                  <a:off x="9598287" y="2659068"/>
                  <a:ext cx="300515" cy="0"/>
                </a:xfrm>
                <a:prstGeom prst="line">
                  <a:avLst/>
                </a:prstGeom>
                <a:noFill/>
                <a:ln w="50800" algn="ctr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1" name="Straight Connector 220"/>
                <p:cNvCxnSpPr/>
                <p:nvPr/>
              </p:nvCxnSpPr>
              <p:spPr bwMode="auto">
                <a:xfrm rot="2700000">
                  <a:off x="9598287" y="2659068"/>
                  <a:ext cx="300515" cy="0"/>
                </a:xfrm>
                <a:prstGeom prst="line">
                  <a:avLst/>
                </a:prstGeom>
                <a:noFill/>
                <a:ln w="50800" algn="ctr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2" name="Straight Connector 221"/>
                <p:cNvCxnSpPr/>
                <p:nvPr/>
              </p:nvCxnSpPr>
              <p:spPr bwMode="auto">
                <a:xfrm rot="-2700000">
                  <a:off x="9598287" y="2659068"/>
                  <a:ext cx="300515" cy="0"/>
                </a:xfrm>
                <a:prstGeom prst="line">
                  <a:avLst/>
                </a:prstGeom>
                <a:noFill/>
                <a:ln w="50800" algn="ctr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6" name="Text Box 15"/>
            <p:cNvSpPr txBox="1">
              <a:spLocks noChangeArrowheads="1"/>
            </p:cNvSpPr>
            <p:nvPr/>
          </p:nvSpPr>
          <p:spPr bwMode="auto">
            <a:xfrm>
              <a:off x="8945247" y="924827"/>
              <a:ext cx="950913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59" tIns="45680" rIns="91359" bIns="45680">
              <a:spAutoFit/>
            </a:bodyPr>
            <a:lstStyle/>
            <a:p>
              <a:pPr algn="ctr" eaLnBrk="0" hangingPunct="0"/>
              <a:r>
                <a:rPr lang="en-US" sz="3400" b="0">
                  <a:solidFill>
                    <a:srgbClr val="FFFFFF"/>
                  </a:solidFill>
                </a:rPr>
                <a:t>Bob</a:t>
              </a:r>
            </a:p>
          </p:txBody>
        </p:sp>
        <p:sp>
          <p:nvSpPr>
            <p:cNvPr id="10" name="Rectangle 1094"/>
            <p:cNvSpPr>
              <a:spLocks noChangeArrowheads="1"/>
            </p:cNvSpPr>
            <p:nvPr/>
          </p:nvSpPr>
          <p:spPr bwMode="auto">
            <a:xfrm>
              <a:off x="7808432" y="1602197"/>
              <a:ext cx="263525" cy="42703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l" defTabSz="762000"/>
              <a:r>
                <a:rPr lang="en-US" sz="2800">
                  <a:solidFill>
                    <a:srgbClr val="FFFFFF"/>
                  </a:solidFill>
                  <a:latin typeface="Symbol" pitchFamily="18" charset="2"/>
                </a:rPr>
                <a:t>j</a:t>
              </a:r>
              <a:endParaRPr lang="en-US" sz="2800" b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1" name="Rectangle 1095"/>
            <p:cNvSpPr>
              <a:spLocks noChangeArrowheads="1"/>
            </p:cNvSpPr>
            <p:nvPr/>
          </p:nvSpPr>
          <p:spPr bwMode="auto">
            <a:xfrm>
              <a:off x="8000520" y="1892709"/>
              <a:ext cx="134938" cy="24447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defTabSz="762000"/>
              <a:r>
                <a:rPr lang="en-US" sz="1600">
                  <a:solidFill>
                    <a:srgbClr val="FFFFFF"/>
                  </a:solidFill>
                  <a:latin typeface="Times New Roman" pitchFamily="18" charset="0"/>
                </a:rPr>
                <a:t>B</a:t>
              </a:r>
              <a:endParaRPr lang="en-US" sz="12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6593974" y="2792407"/>
              <a:ext cx="1037865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200" smtClean="0">
                  <a:ln w="12700">
                    <a:noFill/>
                  </a:ln>
                  <a:solidFill>
                    <a:srgbClr val="FFFFFF"/>
                  </a:solidFill>
                </a:rPr>
                <a:t>PBS</a:t>
              </a:r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8138379" y="2106175"/>
              <a:ext cx="749825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200" smtClean="0">
                  <a:ln w="12700">
                    <a:noFill/>
                  </a:ln>
                  <a:solidFill>
                    <a:srgbClr val="FFFFFF"/>
                  </a:solidFill>
                </a:rPr>
                <a:t>BS</a:t>
              </a: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8930397" y="2106175"/>
              <a:ext cx="749825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200" smtClean="0">
                  <a:ln w="12700">
                    <a:noFill/>
                  </a:ln>
                  <a:solidFill>
                    <a:srgbClr val="FFFFFF"/>
                  </a:solidFill>
                </a:rPr>
                <a:t>C</a:t>
              </a:r>
            </a:p>
          </p:txBody>
        </p:sp>
        <p:sp>
          <p:nvSpPr>
            <p:cNvPr id="100" name="TextBox 99"/>
            <p:cNvSpPr txBox="1"/>
            <p:nvPr/>
          </p:nvSpPr>
          <p:spPr bwMode="auto">
            <a:xfrm>
              <a:off x="8421266" y="3271739"/>
              <a:ext cx="749825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200" smtClean="0">
                  <a:ln w="12700">
                    <a:noFill/>
                  </a:ln>
                  <a:solidFill>
                    <a:srgbClr val="FFFFFF"/>
                  </a:solidFill>
                </a:rPr>
                <a:t>D0</a:t>
              </a:r>
            </a:p>
          </p:txBody>
        </p:sp>
        <p:sp>
          <p:nvSpPr>
            <p:cNvPr id="101" name="TextBox 100"/>
            <p:cNvSpPr txBox="1"/>
            <p:nvPr/>
          </p:nvSpPr>
          <p:spPr bwMode="auto">
            <a:xfrm>
              <a:off x="8949756" y="3278975"/>
              <a:ext cx="749825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200" smtClean="0">
                  <a:ln w="12700">
                    <a:noFill/>
                  </a:ln>
                  <a:solidFill>
                    <a:srgbClr val="FFFFFF"/>
                  </a:solidFill>
                </a:rPr>
                <a:t>D1</a:t>
              </a:r>
            </a:p>
          </p:txBody>
        </p:sp>
        <p:sp>
          <p:nvSpPr>
            <p:cNvPr id="103" name="TextBox 102"/>
            <p:cNvSpPr txBox="1"/>
            <p:nvPr/>
          </p:nvSpPr>
          <p:spPr bwMode="auto">
            <a:xfrm>
              <a:off x="9434375" y="2714342"/>
              <a:ext cx="749825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CA" sz="2200">
                  <a:ln w="12700">
                    <a:noFill/>
                  </a:ln>
                  <a:solidFill>
                    <a:srgbClr val="FFFFFF"/>
                  </a:solidFill>
                </a:rPr>
                <a:t>L</a:t>
              </a:r>
              <a:endParaRPr lang="en-US" sz="2200" smtClean="0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152400" y="617175"/>
              <a:ext cx="5621301" cy="3528490"/>
            </a:xfrm>
            <a:prstGeom prst="rect">
              <a:avLst/>
            </a:prstGeom>
            <a:solidFill>
              <a:srgbClr val="000000"/>
            </a:solidFill>
            <a:ln w="28575" cap="sq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 rot="-180000" flipV="1">
              <a:off x="8513291" y="1845915"/>
              <a:ext cx="108000" cy="72000"/>
            </a:xfrm>
            <a:prstGeom prst="line">
              <a:avLst/>
            </a:prstGeom>
            <a:noFill/>
            <a:ln w="5080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32" name="Straight Connector 31"/>
            <p:cNvCxnSpPr/>
            <p:nvPr/>
          </p:nvCxnSpPr>
          <p:spPr bwMode="auto">
            <a:xfrm rot="120000">
              <a:off x="7290887" y="1842515"/>
              <a:ext cx="108000" cy="72000"/>
            </a:xfrm>
            <a:prstGeom prst="line">
              <a:avLst/>
            </a:prstGeom>
            <a:noFill/>
            <a:ln w="5080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  <p:sp>
          <p:nvSpPr>
            <p:cNvPr id="21" name="Chord 20"/>
            <p:cNvSpPr/>
            <p:nvPr/>
          </p:nvSpPr>
          <p:spPr>
            <a:xfrm flipH="1">
              <a:off x="8636854" y="2980380"/>
              <a:ext cx="324000" cy="324000"/>
            </a:xfrm>
            <a:prstGeom prst="chord">
              <a:avLst>
                <a:gd name="adj1" fmla="val 21589360"/>
                <a:gd name="adj2" fmla="val 10812776"/>
              </a:avLst>
            </a:prstGeom>
            <a:solidFill>
              <a:srgbClr val="FFFFFF"/>
            </a:solidFill>
            <a:ln w="1905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hord 22"/>
            <p:cNvSpPr/>
            <p:nvPr/>
          </p:nvSpPr>
          <p:spPr>
            <a:xfrm flipH="1">
              <a:off x="9154284" y="2980380"/>
              <a:ext cx="324000" cy="324000"/>
            </a:xfrm>
            <a:prstGeom prst="chord">
              <a:avLst>
                <a:gd name="adj1" fmla="val 21589360"/>
                <a:gd name="adj2" fmla="val 10812776"/>
              </a:avLst>
            </a:prstGeom>
            <a:solidFill>
              <a:srgbClr val="FFFFFF"/>
            </a:solidFill>
            <a:ln w="1905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31349"/>
          <a:stretch/>
        </p:blipFill>
        <p:spPr>
          <a:xfrm>
            <a:off x="5439106" y="4604955"/>
            <a:ext cx="4679056" cy="292518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279871" y="1348254"/>
            <a:ext cx="4637522" cy="2616325"/>
            <a:chOff x="5279871" y="1348254"/>
            <a:chExt cx="4637522" cy="2616325"/>
          </a:xfrm>
        </p:grpSpPr>
        <p:cxnSp>
          <p:nvCxnSpPr>
            <p:cNvPr id="19" name="Straight Arrow Connector 18"/>
            <p:cNvCxnSpPr/>
            <p:nvPr/>
          </p:nvCxnSpPr>
          <p:spPr bwMode="auto">
            <a:xfrm>
              <a:off x="5791590" y="2832013"/>
              <a:ext cx="1080150" cy="0"/>
            </a:xfrm>
            <a:prstGeom prst="straightConnector1">
              <a:avLst/>
            </a:prstGeom>
            <a:noFill/>
            <a:ln w="6350" algn="ctr">
              <a:solidFill>
                <a:srgbClr val="FF00FF"/>
              </a:solidFill>
              <a:round/>
              <a:headEnd type="arrow" w="lg" len="lg"/>
              <a:tailEnd type="none" w="med" len="med"/>
            </a:ln>
          </p:spPr>
        </p:cxnSp>
        <p:cxnSp>
          <p:nvCxnSpPr>
            <p:cNvPr id="35" name="Straight Arrow Connector 34"/>
            <p:cNvCxnSpPr/>
            <p:nvPr/>
          </p:nvCxnSpPr>
          <p:spPr bwMode="auto">
            <a:xfrm flipH="1">
              <a:off x="5791590" y="2457135"/>
              <a:ext cx="1080150" cy="0"/>
            </a:xfrm>
            <a:prstGeom prst="straightConnector1">
              <a:avLst/>
            </a:prstGeom>
            <a:noFill/>
            <a:ln w="76200" algn="ctr">
              <a:solidFill>
                <a:srgbClr val="FF00FF"/>
              </a:solidFill>
              <a:round/>
              <a:headEnd type="triangle" w="med" len="med"/>
              <a:tailEnd type="none" w="lg" len="lg"/>
            </a:ln>
          </p:spPr>
        </p:cxnSp>
        <p:sp>
          <p:nvSpPr>
            <p:cNvPr id="26" name="Arc 25"/>
            <p:cNvSpPr/>
            <p:nvPr/>
          </p:nvSpPr>
          <p:spPr bwMode="auto">
            <a:xfrm rot="16200000">
              <a:off x="7144721" y="1706560"/>
              <a:ext cx="2069695" cy="1848965"/>
            </a:xfrm>
            <a:prstGeom prst="arc">
              <a:avLst>
                <a:gd name="adj1" fmla="val 17025003"/>
                <a:gd name="adj2" fmla="val 20114313"/>
              </a:avLst>
            </a:prstGeom>
            <a:noFill/>
            <a:ln w="6350" algn="ctr">
              <a:solidFill>
                <a:srgbClr val="FF00FF"/>
              </a:solidFill>
              <a:round/>
              <a:headEnd type="arrow" w="lg" len="lg"/>
              <a:tailEnd type="none" w="med" len="med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9" name="Arc 38"/>
            <p:cNvSpPr/>
            <p:nvPr/>
          </p:nvSpPr>
          <p:spPr bwMode="auto">
            <a:xfrm rot="16200000">
              <a:off x="7224586" y="1762085"/>
              <a:ext cx="1423982" cy="1191794"/>
            </a:xfrm>
            <a:prstGeom prst="arc">
              <a:avLst>
                <a:gd name="adj1" fmla="val 662630"/>
                <a:gd name="adj2" fmla="val 3122426"/>
              </a:avLst>
            </a:prstGeom>
            <a:noFill/>
            <a:ln w="6350" algn="ctr">
              <a:solidFill>
                <a:srgbClr val="FF00FF"/>
              </a:solidFill>
              <a:round/>
              <a:headEnd type="arrow" w="lg" len="lg"/>
              <a:tailEnd type="none" w="med" len="med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8" name="Arc 27"/>
            <p:cNvSpPr/>
            <p:nvPr/>
          </p:nvSpPr>
          <p:spPr bwMode="auto">
            <a:xfrm>
              <a:off x="7007257" y="1348254"/>
              <a:ext cx="1899789" cy="2581381"/>
            </a:xfrm>
            <a:prstGeom prst="arc">
              <a:avLst>
                <a:gd name="adj1" fmla="val 16761085"/>
                <a:gd name="adj2" fmla="val 18584579"/>
              </a:avLst>
            </a:prstGeom>
            <a:noFill/>
            <a:ln w="76200" algn="ctr">
              <a:solidFill>
                <a:srgbClr val="FF00FF"/>
              </a:solidFill>
              <a:round/>
              <a:headEnd type="none" w="lg" len="lg"/>
              <a:tailEnd type="triangle" w="med" len="med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1" name="Arc 40"/>
            <p:cNvSpPr/>
            <p:nvPr/>
          </p:nvSpPr>
          <p:spPr bwMode="auto">
            <a:xfrm>
              <a:off x="6945254" y="1383198"/>
              <a:ext cx="1899789" cy="2581381"/>
            </a:xfrm>
            <a:prstGeom prst="arc">
              <a:avLst>
                <a:gd name="adj1" fmla="val 11950271"/>
                <a:gd name="adj2" fmla="val 15918389"/>
              </a:avLst>
            </a:prstGeom>
            <a:noFill/>
            <a:ln w="76200" algn="ctr">
              <a:solidFill>
                <a:srgbClr val="FF00FF"/>
              </a:solidFill>
              <a:round/>
              <a:headEnd type="none" w="med" len="med"/>
              <a:tailEnd type="triangle" w="med" len="med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2" name="TextBox 41"/>
            <p:cNvSpPr txBox="1"/>
            <p:nvPr/>
          </p:nvSpPr>
          <p:spPr bwMode="auto">
            <a:xfrm>
              <a:off x="8707126" y="1575634"/>
              <a:ext cx="1210267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l"/>
              <a:r>
                <a:rPr lang="en-US" sz="2800" smtClean="0">
                  <a:ln w="12700">
                    <a:noFill/>
                  </a:ln>
                  <a:solidFill>
                    <a:srgbClr val="FF00FF"/>
                  </a:solidFill>
                  <a:sym typeface="Symbol" panose="05050102010706020507" pitchFamily="18" charset="2"/>
                </a:rPr>
                <a:t></a:t>
              </a:r>
              <a:r>
                <a:rPr lang="en-US" sz="2200" smtClean="0">
                  <a:ln w="12700">
                    <a:noFill/>
                  </a:ln>
                  <a:solidFill>
                    <a:srgbClr val="FF00FF"/>
                  </a:solidFill>
                </a:rPr>
                <a:t> −50 dB</a:t>
              </a:r>
            </a:p>
          </p:txBody>
        </p:sp>
        <p:sp>
          <p:nvSpPr>
            <p:cNvPr id="43" name="TextBox 42"/>
            <p:cNvSpPr txBox="1"/>
            <p:nvPr/>
          </p:nvSpPr>
          <p:spPr bwMode="auto">
            <a:xfrm>
              <a:off x="5279871" y="2958663"/>
              <a:ext cx="1352935" cy="6771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r"/>
              <a:r>
                <a:rPr lang="en-US" sz="2200" smtClean="0">
                  <a:ln w="12700">
                    <a:noFill/>
                  </a:ln>
                  <a:solidFill>
                    <a:srgbClr val="FF00FF"/>
                  </a:solidFill>
                </a:rPr>
                <a:t>−57 dB</a:t>
              </a:r>
            </a:p>
            <a:p>
              <a:pPr algn="r"/>
              <a:r>
                <a:rPr lang="en-US" sz="2200" smtClean="0">
                  <a:ln w="12700">
                    <a:noFill/>
                  </a:ln>
                  <a:solidFill>
                    <a:srgbClr val="FF00FF"/>
                  </a:solidFill>
                </a:rPr>
                <a:t>4 photons</a:t>
              </a:r>
            </a:p>
          </p:txBody>
        </p:sp>
        <p:sp>
          <p:nvSpPr>
            <p:cNvPr id="44" name="TextBox 43"/>
            <p:cNvSpPr txBox="1"/>
            <p:nvPr/>
          </p:nvSpPr>
          <p:spPr bwMode="auto">
            <a:xfrm>
              <a:off x="5509982" y="1553305"/>
              <a:ext cx="1117293" cy="7078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r"/>
              <a:r>
                <a:rPr lang="en-US" sz="2200" smtClean="0">
                  <a:ln w="12700">
                    <a:noFill/>
                  </a:ln>
                  <a:solidFill>
                    <a:srgbClr val="FF00FF"/>
                  </a:solidFill>
                </a:rPr>
                <a:t>2</a:t>
              </a:r>
              <a:r>
                <a:rPr lang="en-US" sz="2200" smtClean="0">
                  <a:ln w="12700">
                    <a:noFill/>
                  </a:ln>
                  <a:solidFill>
                    <a:srgbClr val="FF00FF"/>
                  </a:solidFill>
                  <a:sym typeface="Symbol" panose="05050102010706020507" pitchFamily="18" charset="2"/>
                </a:rPr>
                <a:t>10</a:t>
              </a:r>
              <a:r>
                <a:rPr lang="en-US" baseline="30000" smtClean="0">
                  <a:ln w="12700">
                    <a:noFill/>
                  </a:ln>
                  <a:solidFill>
                    <a:srgbClr val="FF00FF"/>
                  </a:solidFill>
                  <a:sym typeface="Symbol" panose="05050102010706020507" pitchFamily="18" charset="2"/>
                </a:rPr>
                <a:t>6</a:t>
              </a:r>
              <a:r>
                <a:rPr lang="en-US" sz="2200">
                  <a:ln w="12700">
                    <a:noFill/>
                  </a:ln>
                  <a:solidFill>
                    <a:srgbClr val="FF00FF"/>
                  </a:solidFill>
                  <a:sym typeface="Symbol" panose="05050102010706020507" pitchFamily="18" charset="2"/>
                </a:rPr>
                <a:t/>
              </a:r>
              <a:br>
                <a:rPr lang="en-US" sz="2200">
                  <a:ln w="12700">
                    <a:noFill/>
                  </a:ln>
                  <a:solidFill>
                    <a:srgbClr val="FF00FF"/>
                  </a:solidFill>
                  <a:sym typeface="Symbol" panose="05050102010706020507" pitchFamily="18" charset="2"/>
                </a:rPr>
              </a:br>
              <a:r>
                <a:rPr lang="en-US" sz="2200" smtClean="0">
                  <a:ln w="12700">
                    <a:noFill/>
                  </a:ln>
                  <a:solidFill>
                    <a:srgbClr val="FF00FF"/>
                  </a:solidFill>
                </a:rPr>
                <a:t>photons</a:t>
              </a:r>
            </a:p>
          </p:txBody>
        </p:sp>
      </p:grpSp>
      <p:sp>
        <p:nvSpPr>
          <p:cNvPr id="40" name="TextBox 39"/>
          <p:cNvSpPr txBox="1"/>
          <p:nvPr/>
        </p:nvSpPr>
        <p:spPr bwMode="auto">
          <a:xfrm>
            <a:off x="132168" y="4313162"/>
            <a:ext cx="1152160" cy="430887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square" lIns="36000" rIns="0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readout</a:t>
            </a:r>
          </a:p>
        </p:txBody>
      </p:sp>
      <p:sp>
        <p:nvSpPr>
          <p:cNvPr id="36" name="Rectangle 1094"/>
          <p:cNvSpPr>
            <a:spLocks noChangeArrowheads="1"/>
          </p:cNvSpPr>
          <p:nvPr/>
        </p:nvSpPr>
        <p:spPr bwMode="auto">
          <a:xfrm>
            <a:off x="591428" y="3814916"/>
            <a:ext cx="263525" cy="4270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defTabSz="762000"/>
            <a:r>
              <a:rPr lang="en-US" sz="2800">
                <a:solidFill>
                  <a:srgbClr val="FFFFFF"/>
                </a:solidFill>
                <a:latin typeface="Symbol" pitchFamily="18" charset="2"/>
              </a:rPr>
              <a:t>j</a:t>
            </a:r>
            <a:endParaRPr lang="en-US" sz="28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7" name="Rectangle 1095"/>
          <p:cNvSpPr>
            <a:spLocks noChangeArrowheads="1"/>
          </p:cNvSpPr>
          <p:nvPr/>
        </p:nvSpPr>
        <p:spPr bwMode="auto">
          <a:xfrm>
            <a:off x="783516" y="4105428"/>
            <a:ext cx="134938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B</a:t>
            </a:r>
            <a:endParaRPr lang="en-US" sz="1200">
              <a:solidFill>
                <a:srgbClr val="FFFFFF"/>
              </a:solidFill>
              <a:latin typeface="Times New Roman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6062158" y="1252324"/>
            <a:ext cx="360050" cy="216030"/>
            <a:chOff x="1326970" y="6377975"/>
            <a:chExt cx="864120" cy="576080"/>
          </a:xfrm>
        </p:grpSpPr>
        <p:cxnSp>
          <p:nvCxnSpPr>
            <p:cNvPr id="52" name="Straight Connector 51"/>
            <p:cNvCxnSpPr/>
            <p:nvPr/>
          </p:nvCxnSpPr>
          <p:spPr bwMode="auto">
            <a:xfrm>
              <a:off x="1326970" y="6954055"/>
              <a:ext cx="288040" cy="0"/>
            </a:xfrm>
            <a:prstGeom prst="line">
              <a:avLst/>
            </a:prstGeom>
            <a:noFill/>
            <a:ln w="31750" cap="sq" algn="ctr">
              <a:solidFill>
                <a:srgbClr val="FF00FF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53" name="Straight Connector 52"/>
            <p:cNvCxnSpPr/>
            <p:nvPr/>
          </p:nvCxnSpPr>
          <p:spPr bwMode="auto">
            <a:xfrm flipV="1">
              <a:off x="1615010" y="6377975"/>
              <a:ext cx="0" cy="576080"/>
            </a:xfrm>
            <a:prstGeom prst="line">
              <a:avLst/>
            </a:prstGeom>
            <a:noFill/>
            <a:ln w="31750" cap="sq" algn="ctr">
              <a:solidFill>
                <a:srgbClr val="FF00FF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54" name="Straight Connector 53"/>
            <p:cNvCxnSpPr/>
            <p:nvPr/>
          </p:nvCxnSpPr>
          <p:spPr bwMode="auto">
            <a:xfrm>
              <a:off x="1615010" y="6377975"/>
              <a:ext cx="288040" cy="0"/>
            </a:xfrm>
            <a:prstGeom prst="line">
              <a:avLst/>
            </a:prstGeom>
            <a:noFill/>
            <a:ln w="31750" cap="sq" algn="ctr">
              <a:solidFill>
                <a:srgbClr val="FF00FF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55" name="Straight Connector 54"/>
            <p:cNvCxnSpPr/>
            <p:nvPr/>
          </p:nvCxnSpPr>
          <p:spPr bwMode="auto">
            <a:xfrm>
              <a:off x="1903050" y="6377975"/>
              <a:ext cx="0" cy="576080"/>
            </a:xfrm>
            <a:prstGeom prst="line">
              <a:avLst/>
            </a:prstGeom>
            <a:noFill/>
            <a:ln w="31750" cap="sq" algn="ctr">
              <a:solidFill>
                <a:srgbClr val="FF00FF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56" name="Straight Connector 55"/>
            <p:cNvCxnSpPr/>
            <p:nvPr/>
          </p:nvCxnSpPr>
          <p:spPr bwMode="auto">
            <a:xfrm>
              <a:off x="1903050" y="6954055"/>
              <a:ext cx="288040" cy="0"/>
            </a:xfrm>
            <a:prstGeom prst="line">
              <a:avLst/>
            </a:prstGeom>
            <a:noFill/>
            <a:ln w="31750" cap="sq" algn="ctr">
              <a:solidFill>
                <a:srgbClr val="FF00FF"/>
              </a:solidFill>
              <a:round/>
              <a:headEnd type="none" w="med" len="med"/>
              <a:tailEnd type="none" w="med" len="med"/>
            </a:ln>
          </p:spPr>
        </p:cxnSp>
      </p:grpSp>
      <p:grpSp>
        <p:nvGrpSpPr>
          <p:cNvPr id="256" name="Group 255"/>
          <p:cNvGrpSpPr/>
          <p:nvPr/>
        </p:nvGrpSpPr>
        <p:grpSpPr>
          <a:xfrm>
            <a:off x="966920" y="2120930"/>
            <a:ext cx="5524153" cy="2913721"/>
            <a:chOff x="966920" y="2120930"/>
            <a:chExt cx="5524153" cy="291372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/>
            <a:srcRect l="14879" r="9008"/>
            <a:stretch/>
          </p:blipFill>
          <p:spPr>
            <a:xfrm>
              <a:off x="966920" y="2120930"/>
              <a:ext cx="5524153" cy="2913721"/>
            </a:xfrm>
            <a:prstGeom prst="rect">
              <a:avLst/>
            </a:prstGeom>
          </p:spPr>
        </p:pic>
        <p:grpSp>
          <p:nvGrpSpPr>
            <p:cNvPr id="255" name="Group 254"/>
            <p:cNvGrpSpPr/>
            <p:nvPr/>
          </p:nvGrpSpPr>
          <p:grpSpPr>
            <a:xfrm>
              <a:off x="2712363" y="2530537"/>
              <a:ext cx="464988" cy="252738"/>
              <a:chOff x="2712363" y="2530537"/>
              <a:chExt cx="464988" cy="252738"/>
            </a:xfrm>
          </p:grpSpPr>
          <p:sp>
            <p:nvSpPr>
              <p:cNvPr id="323" name="Rectangle 322"/>
              <p:cNvSpPr/>
              <p:nvPr/>
            </p:nvSpPr>
            <p:spPr bwMode="auto">
              <a:xfrm>
                <a:off x="2712363" y="2530537"/>
                <a:ext cx="464988" cy="252738"/>
              </a:xfrm>
              <a:prstGeom prst="rect">
                <a:avLst/>
              </a:prstGeom>
              <a:solidFill>
                <a:srgbClr val="000000"/>
              </a:solidFill>
              <a:ln w="28575" cap="sq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CA">
                  <a:ln w="1905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319" name="Line 162"/>
              <p:cNvSpPr>
                <a:spLocks noChangeShapeType="1"/>
              </p:cNvSpPr>
              <p:nvPr/>
            </p:nvSpPr>
            <p:spPr bwMode="auto">
              <a:xfrm>
                <a:off x="2741613" y="2655888"/>
                <a:ext cx="406400" cy="0"/>
              </a:xfrm>
              <a:prstGeom prst="line">
                <a:avLst/>
              </a:prstGeom>
              <a:noFill/>
              <a:ln w="17463" cap="flat">
                <a:solidFill>
                  <a:srgbClr val="FF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20" name="Line 163"/>
              <p:cNvSpPr>
                <a:spLocks noChangeShapeType="1"/>
              </p:cNvSpPr>
              <p:nvPr/>
            </p:nvSpPr>
            <p:spPr bwMode="auto">
              <a:xfrm>
                <a:off x="2855913" y="2549525"/>
                <a:ext cx="0" cy="212725"/>
              </a:xfrm>
              <a:prstGeom prst="line">
                <a:avLst/>
              </a:prstGeom>
              <a:noFill/>
              <a:ln w="17463" cap="flat">
                <a:solidFill>
                  <a:srgbClr val="FF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21" name="Line 164"/>
              <p:cNvSpPr>
                <a:spLocks noChangeShapeType="1"/>
              </p:cNvSpPr>
              <p:nvPr/>
            </p:nvSpPr>
            <p:spPr bwMode="auto">
              <a:xfrm flipH="1">
                <a:off x="2776538" y="2574925"/>
                <a:ext cx="158750" cy="152400"/>
              </a:xfrm>
              <a:prstGeom prst="line">
                <a:avLst/>
              </a:prstGeom>
              <a:noFill/>
              <a:ln w="17463" cap="flat">
                <a:solidFill>
                  <a:srgbClr val="FF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22" name="Line 165"/>
              <p:cNvSpPr>
                <a:spLocks noChangeShapeType="1"/>
              </p:cNvSpPr>
              <p:nvPr/>
            </p:nvSpPr>
            <p:spPr bwMode="auto">
              <a:xfrm>
                <a:off x="2776538" y="2574925"/>
                <a:ext cx="158750" cy="152400"/>
              </a:xfrm>
              <a:prstGeom prst="line">
                <a:avLst/>
              </a:prstGeom>
              <a:noFill/>
              <a:ln w="17463" cap="flat">
                <a:solidFill>
                  <a:srgbClr val="FF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8839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4.52675E-7 L -4.81481E-6 -0.14918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4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4" grpId="0"/>
      <p:bldP spid="40" grpId="0" animBg="1"/>
      <p:bldP spid="36" grpId="0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Trojan-horse attack on Bob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4567419" y="912029"/>
            <a:ext cx="2030007" cy="1117206"/>
          </a:xfrm>
          <a:prstGeom prst="rect">
            <a:avLst/>
          </a:prstGeom>
          <a:solidFill>
            <a:srgbClr val="000000"/>
          </a:solidFill>
          <a:ln w="28575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34" name="Text Box 73"/>
          <p:cNvSpPr txBox="1">
            <a:spLocks noChangeArrowheads="1"/>
          </p:cNvSpPr>
          <p:nvPr/>
        </p:nvSpPr>
        <p:spPr bwMode="auto">
          <a:xfrm>
            <a:off x="152399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S. Sajeed </a:t>
            </a:r>
            <a:r>
              <a:rPr lang="en-US" sz="1600" b="0" i="1" smtClean="0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 </a:t>
            </a:r>
            <a:r>
              <a:rPr lang="en-CA" sz="1600" b="0" smtClean="0">
                <a:solidFill>
                  <a:srgbClr val="C0C0C0"/>
                </a:solidFill>
                <a:cs typeface="Arial" pitchFamily="34" charset="0"/>
              </a:rPr>
              <a:t>unpublished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52400" y="617175"/>
            <a:ext cx="10031800" cy="3528490"/>
            <a:chOff x="152400" y="617175"/>
            <a:chExt cx="10031800" cy="3528490"/>
          </a:xfrm>
        </p:grpSpPr>
        <p:grpSp>
          <p:nvGrpSpPr>
            <p:cNvPr id="191" name="Group 190"/>
            <p:cNvGrpSpPr/>
            <p:nvPr/>
          </p:nvGrpSpPr>
          <p:grpSpPr>
            <a:xfrm>
              <a:off x="3522663" y="916255"/>
              <a:ext cx="6462713" cy="2862262"/>
              <a:chOff x="3522663" y="916255"/>
              <a:chExt cx="6462713" cy="2862262"/>
            </a:xfrm>
          </p:grpSpPr>
          <p:sp>
            <p:nvSpPr>
              <p:cNvPr id="192" name="Freeform 191"/>
              <p:cNvSpPr>
                <a:spLocks/>
              </p:cNvSpPr>
              <p:nvPr/>
            </p:nvSpPr>
            <p:spPr bwMode="auto">
              <a:xfrm>
                <a:off x="6983413" y="2505342"/>
                <a:ext cx="276225" cy="312737"/>
              </a:xfrm>
              <a:custGeom>
                <a:avLst/>
                <a:gdLst>
                  <a:gd name="T0" fmla="*/ 174 w 174"/>
                  <a:gd name="T1" fmla="*/ 0 h 197"/>
                  <a:gd name="T2" fmla="*/ 0 w 174"/>
                  <a:gd name="T3" fmla="*/ 0 h 197"/>
                  <a:gd name="T4" fmla="*/ 0 w 174"/>
                  <a:gd name="T5" fmla="*/ 197 h 197"/>
                  <a:gd name="T6" fmla="*/ 87 w 174"/>
                  <a:gd name="T7" fmla="*/ 100 h 197"/>
                  <a:gd name="T8" fmla="*/ 174 w 174"/>
                  <a:gd name="T9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97">
                    <a:moveTo>
                      <a:pt x="174" y="0"/>
                    </a:moveTo>
                    <a:lnTo>
                      <a:pt x="0" y="0"/>
                    </a:lnTo>
                    <a:lnTo>
                      <a:pt x="0" y="197"/>
                    </a:lnTo>
                    <a:lnTo>
                      <a:pt x="87" y="100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464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93" name="Freeform 192"/>
              <p:cNvSpPr>
                <a:spLocks noEditPoints="1"/>
              </p:cNvSpPr>
              <p:nvPr/>
            </p:nvSpPr>
            <p:spPr bwMode="auto">
              <a:xfrm>
                <a:off x="6750051" y="916255"/>
                <a:ext cx="3235325" cy="2862262"/>
              </a:xfrm>
              <a:custGeom>
                <a:avLst/>
                <a:gdLst>
                  <a:gd name="T0" fmla="*/ 14 w 2038"/>
                  <a:gd name="T1" fmla="*/ 1794 h 1803"/>
                  <a:gd name="T2" fmla="*/ 14 w 2038"/>
                  <a:gd name="T3" fmla="*/ 1803 h 1803"/>
                  <a:gd name="T4" fmla="*/ 0 w 2038"/>
                  <a:gd name="T5" fmla="*/ 1803 h 1803"/>
                  <a:gd name="T6" fmla="*/ 0 w 2038"/>
                  <a:gd name="T7" fmla="*/ 1794 h 1803"/>
                  <a:gd name="T8" fmla="*/ 14 w 2038"/>
                  <a:gd name="T9" fmla="*/ 1794 h 1803"/>
                  <a:gd name="T10" fmla="*/ 23 w 2038"/>
                  <a:gd name="T11" fmla="*/ 10 h 1803"/>
                  <a:gd name="T12" fmla="*/ 23 w 2038"/>
                  <a:gd name="T13" fmla="*/ 1794 h 1803"/>
                  <a:gd name="T14" fmla="*/ 0 w 2038"/>
                  <a:gd name="T15" fmla="*/ 1794 h 1803"/>
                  <a:gd name="T16" fmla="*/ 0 w 2038"/>
                  <a:gd name="T17" fmla="*/ 10 h 1803"/>
                  <a:gd name="T18" fmla="*/ 23 w 2038"/>
                  <a:gd name="T19" fmla="*/ 10 h 1803"/>
                  <a:gd name="T20" fmla="*/ 14 w 2038"/>
                  <a:gd name="T21" fmla="*/ 10 h 1803"/>
                  <a:gd name="T22" fmla="*/ 0 w 2038"/>
                  <a:gd name="T23" fmla="*/ 10 h 1803"/>
                  <a:gd name="T24" fmla="*/ 0 w 2038"/>
                  <a:gd name="T25" fmla="*/ 0 h 1803"/>
                  <a:gd name="T26" fmla="*/ 14 w 2038"/>
                  <a:gd name="T27" fmla="*/ 0 h 1803"/>
                  <a:gd name="T28" fmla="*/ 14 w 2038"/>
                  <a:gd name="T29" fmla="*/ 10 h 1803"/>
                  <a:gd name="T30" fmla="*/ 2029 w 2038"/>
                  <a:gd name="T31" fmla="*/ 19 h 1803"/>
                  <a:gd name="T32" fmla="*/ 14 w 2038"/>
                  <a:gd name="T33" fmla="*/ 19 h 1803"/>
                  <a:gd name="T34" fmla="*/ 14 w 2038"/>
                  <a:gd name="T35" fmla="*/ 0 h 1803"/>
                  <a:gd name="T36" fmla="*/ 2029 w 2038"/>
                  <a:gd name="T37" fmla="*/ 0 h 1803"/>
                  <a:gd name="T38" fmla="*/ 2029 w 2038"/>
                  <a:gd name="T39" fmla="*/ 19 h 1803"/>
                  <a:gd name="T40" fmla="*/ 2029 w 2038"/>
                  <a:gd name="T41" fmla="*/ 10 h 1803"/>
                  <a:gd name="T42" fmla="*/ 2029 w 2038"/>
                  <a:gd name="T43" fmla="*/ 0 h 1803"/>
                  <a:gd name="T44" fmla="*/ 2038 w 2038"/>
                  <a:gd name="T45" fmla="*/ 0 h 1803"/>
                  <a:gd name="T46" fmla="*/ 2038 w 2038"/>
                  <a:gd name="T47" fmla="*/ 10 h 1803"/>
                  <a:gd name="T48" fmla="*/ 2029 w 2038"/>
                  <a:gd name="T49" fmla="*/ 10 h 1803"/>
                  <a:gd name="T50" fmla="*/ 2019 w 2038"/>
                  <a:gd name="T51" fmla="*/ 1794 h 1803"/>
                  <a:gd name="T52" fmla="*/ 2019 w 2038"/>
                  <a:gd name="T53" fmla="*/ 10 h 1803"/>
                  <a:gd name="T54" fmla="*/ 2038 w 2038"/>
                  <a:gd name="T55" fmla="*/ 10 h 1803"/>
                  <a:gd name="T56" fmla="*/ 2038 w 2038"/>
                  <a:gd name="T57" fmla="*/ 1794 h 1803"/>
                  <a:gd name="T58" fmla="*/ 2019 w 2038"/>
                  <a:gd name="T59" fmla="*/ 1794 h 1803"/>
                  <a:gd name="T60" fmla="*/ 2029 w 2038"/>
                  <a:gd name="T61" fmla="*/ 1794 h 1803"/>
                  <a:gd name="T62" fmla="*/ 2038 w 2038"/>
                  <a:gd name="T63" fmla="*/ 1794 h 1803"/>
                  <a:gd name="T64" fmla="*/ 2038 w 2038"/>
                  <a:gd name="T65" fmla="*/ 1803 h 1803"/>
                  <a:gd name="T66" fmla="*/ 2029 w 2038"/>
                  <a:gd name="T67" fmla="*/ 1803 h 1803"/>
                  <a:gd name="T68" fmla="*/ 2029 w 2038"/>
                  <a:gd name="T69" fmla="*/ 1794 h 1803"/>
                  <a:gd name="T70" fmla="*/ 14 w 2038"/>
                  <a:gd name="T71" fmla="*/ 1785 h 1803"/>
                  <a:gd name="T72" fmla="*/ 2029 w 2038"/>
                  <a:gd name="T73" fmla="*/ 1785 h 1803"/>
                  <a:gd name="T74" fmla="*/ 2029 w 2038"/>
                  <a:gd name="T75" fmla="*/ 1803 h 1803"/>
                  <a:gd name="T76" fmla="*/ 14 w 2038"/>
                  <a:gd name="T77" fmla="*/ 1803 h 1803"/>
                  <a:gd name="T78" fmla="*/ 14 w 2038"/>
                  <a:gd name="T79" fmla="*/ 1785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38" h="1803">
                    <a:moveTo>
                      <a:pt x="14" y="1794"/>
                    </a:moveTo>
                    <a:lnTo>
                      <a:pt x="14" y="1803"/>
                    </a:lnTo>
                    <a:lnTo>
                      <a:pt x="0" y="1803"/>
                    </a:lnTo>
                    <a:lnTo>
                      <a:pt x="0" y="1794"/>
                    </a:lnTo>
                    <a:lnTo>
                      <a:pt x="14" y="1794"/>
                    </a:lnTo>
                    <a:close/>
                    <a:moveTo>
                      <a:pt x="23" y="10"/>
                    </a:moveTo>
                    <a:lnTo>
                      <a:pt x="23" y="1794"/>
                    </a:lnTo>
                    <a:lnTo>
                      <a:pt x="0" y="1794"/>
                    </a:lnTo>
                    <a:lnTo>
                      <a:pt x="0" y="10"/>
                    </a:lnTo>
                    <a:lnTo>
                      <a:pt x="23" y="10"/>
                    </a:lnTo>
                    <a:close/>
                    <a:moveTo>
                      <a:pt x="14" y="10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10"/>
                    </a:lnTo>
                    <a:close/>
                    <a:moveTo>
                      <a:pt x="2029" y="19"/>
                    </a:moveTo>
                    <a:lnTo>
                      <a:pt x="14" y="19"/>
                    </a:lnTo>
                    <a:lnTo>
                      <a:pt x="14" y="0"/>
                    </a:lnTo>
                    <a:lnTo>
                      <a:pt x="2029" y="0"/>
                    </a:lnTo>
                    <a:lnTo>
                      <a:pt x="2029" y="19"/>
                    </a:lnTo>
                    <a:close/>
                    <a:moveTo>
                      <a:pt x="2029" y="10"/>
                    </a:moveTo>
                    <a:lnTo>
                      <a:pt x="2029" y="0"/>
                    </a:lnTo>
                    <a:lnTo>
                      <a:pt x="2038" y="0"/>
                    </a:lnTo>
                    <a:lnTo>
                      <a:pt x="2038" y="10"/>
                    </a:lnTo>
                    <a:lnTo>
                      <a:pt x="2029" y="10"/>
                    </a:lnTo>
                    <a:close/>
                    <a:moveTo>
                      <a:pt x="2019" y="1794"/>
                    </a:moveTo>
                    <a:lnTo>
                      <a:pt x="2019" y="10"/>
                    </a:lnTo>
                    <a:lnTo>
                      <a:pt x="2038" y="10"/>
                    </a:lnTo>
                    <a:lnTo>
                      <a:pt x="2038" y="1794"/>
                    </a:lnTo>
                    <a:lnTo>
                      <a:pt x="2019" y="1794"/>
                    </a:lnTo>
                    <a:close/>
                    <a:moveTo>
                      <a:pt x="2029" y="1794"/>
                    </a:moveTo>
                    <a:lnTo>
                      <a:pt x="2038" y="1794"/>
                    </a:lnTo>
                    <a:lnTo>
                      <a:pt x="2038" y="1803"/>
                    </a:lnTo>
                    <a:lnTo>
                      <a:pt x="2029" y="1803"/>
                    </a:lnTo>
                    <a:lnTo>
                      <a:pt x="2029" y="1794"/>
                    </a:lnTo>
                    <a:close/>
                    <a:moveTo>
                      <a:pt x="14" y="1785"/>
                    </a:moveTo>
                    <a:lnTo>
                      <a:pt x="2029" y="1785"/>
                    </a:lnTo>
                    <a:lnTo>
                      <a:pt x="2029" y="1803"/>
                    </a:lnTo>
                    <a:lnTo>
                      <a:pt x="14" y="1803"/>
                    </a:lnTo>
                    <a:lnTo>
                      <a:pt x="14" y="1785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94" name="Freeform 193"/>
              <p:cNvSpPr>
                <a:spLocks noEditPoints="1"/>
              </p:cNvSpPr>
              <p:nvPr/>
            </p:nvSpPr>
            <p:spPr bwMode="auto">
              <a:xfrm>
                <a:off x="6750051" y="916255"/>
                <a:ext cx="3235325" cy="2862262"/>
              </a:xfrm>
              <a:custGeom>
                <a:avLst/>
                <a:gdLst>
                  <a:gd name="T0" fmla="*/ 14 w 2038"/>
                  <a:gd name="T1" fmla="*/ 1794 h 1803"/>
                  <a:gd name="T2" fmla="*/ 14 w 2038"/>
                  <a:gd name="T3" fmla="*/ 1803 h 1803"/>
                  <a:gd name="T4" fmla="*/ 0 w 2038"/>
                  <a:gd name="T5" fmla="*/ 1803 h 1803"/>
                  <a:gd name="T6" fmla="*/ 0 w 2038"/>
                  <a:gd name="T7" fmla="*/ 1794 h 1803"/>
                  <a:gd name="T8" fmla="*/ 23 w 2038"/>
                  <a:gd name="T9" fmla="*/ 10 h 1803"/>
                  <a:gd name="T10" fmla="*/ 23 w 2038"/>
                  <a:gd name="T11" fmla="*/ 1794 h 1803"/>
                  <a:gd name="T12" fmla="*/ 0 w 2038"/>
                  <a:gd name="T13" fmla="*/ 1794 h 1803"/>
                  <a:gd name="T14" fmla="*/ 0 w 2038"/>
                  <a:gd name="T15" fmla="*/ 10 h 1803"/>
                  <a:gd name="T16" fmla="*/ 23 w 2038"/>
                  <a:gd name="T17" fmla="*/ 10 h 1803"/>
                  <a:gd name="T18" fmla="*/ 14 w 2038"/>
                  <a:gd name="T19" fmla="*/ 10 h 1803"/>
                  <a:gd name="T20" fmla="*/ 0 w 2038"/>
                  <a:gd name="T21" fmla="*/ 10 h 1803"/>
                  <a:gd name="T22" fmla="*/ 0 w 2038"/>
                  <a:gd name="T23" fmla="*/ 0 h 1803"/>
                  <a:gd name="T24" fmla="*/ 14 w 2038"/>
                  <a:gd name="T25" fmla="*/ 0 h 1803"/>
                  <a:gd name="T26" fmla="*/ 14 w 2038"/>
                  <a:gd name="T27" fmla="*/ 10 h 1803"/>
                  <a:gd name="T28" fmla="*/ 2029 w 2038"/>
                  <a:gd name="T29" fmla="*/ 19 h 1803"/>
                  <a:gd name="T30" fmla="*/ 14 w 2038"/>
                  <a:gd name="T31" fmla="*/ 19 h 1803"/>
                  <a:gd name="T32" fmla="*/ 14 w 2038"/>
                  <a:gd name="T33" fmla="*/ 0 h 1803"/>
                  <a:gd name="T34" fmla="*/ 2029 w 2038"/>
                  <a:gd name="T35" fmla="*/ 0 h 1803"/>
                  <a:gd name="T36" fmla="*/ 2029 w 2038"/>
                  <a:gd name="T37" fmla="*/ 19 h 1803"/>
                  <a:gd name="T38" fmla="*/ 2029 w 2038"/>
                  <a:gd name="T39" fmla="*/ 10 h 1803"/>
                  <a:gd name="T40" fmla="*/ 2029 w 2038"/>
                  <a:gd name="T41" fmla="*/ 0 h 1803"/>
                  <a:gd name="T42" fmla="*/ 2038 w 2038"/>
                  <a:gd name="T43" fmla="*/ 0 h 1803"/>
                  <a:gd name="T44" fmla="*/ 2038 w 2038"/>
                  <a:gd name="T45" fmla="*/ 10 h 1803"/>
                  <a:gd name="T46" fmla="*/ 2029 w 2038"/>
                  <a:gd name="T47" fmla="*/ 10 h 1803"/>
                  <a:gd name="T48" fmla="*/ 2019 w 2038"/>
                  <a:gd name="T49" fmla="*/ 1794 h 1803"/>
                  <a:gd name="T50" fmla="*/ 2019 w 2038"/>
                  <a:gd name="T51" fmla="*/ 10 h 1803"/>
                  <a:gd name="T52" fmla="*/ 2038 w 2038"/>
                  <a:gd name="T53" fmla="*/ 10 h 1803"/>
                  <a:gd name="T54" fmla="*/ 2038 w 2038"/>
                  <a:gd name="T55" fmla="*/ 1794 h 1803"/>
                  <a:gd name="T56" fmla="*/ 2019 w 2038"/>
                  <a:gd name="T57" fmla="*/ 1794 h 1803"/>
                  <a:gd name="T58" fmla="*/ 2029 w 2038"/>
                  <a:gd name="T59" fmla="*/ 1794 h 1803"/>
                  <a:gd name="T60" fmla="*/ 2038 w 2038"/>
                  <a:gd name="T61" fmla="*/ 1794 h 1803"/>
                  <a:gd name="T62" fmla="*/ 2038 w 2038"/>
                  <a:gd name="T63" fmla="*/ 1803 h 1803"/>
                  <a:gd name="T64" fmla="*/ 2029 w 2038"/>
                  <a:gd name="T65" fmla="*/ 1803 h 1803"/>
                  <a:gd name="T66" fmla="*/ 2029 w 2038"/>
                  <a:gd name="T67" fmla="*/ 1794 h 1803"/>
                  <a:gd name="T68" fmla="*/ 14 w 2038"/>
                  <a:gd name="T69" fmla="*/ 1785 h 1803"/>
                  <a:gd name="T70" fmla="*/ 2029 w 2038"/>
                  <a:gd name="T71" fmla="*/ 1785 h 1803"/>
                  <a:gd name="T72" fmla="*/ 2029 w 2038"/>
                  <a:gd name="T73" fmla="*/ 1803 h 1803"/>
                  <a:gd name="T74" fmla="*/ 14 w 2038"/>
                  <a:gd name="T75" fmla="*/ 1803 h 1803"/>
                  <a:gd name="T76" fmla="*/ 14 w 2038"/>
                  <a:gd name="T77" fmla="*/ 1785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038" h="1803">
                    <a:moveTo>
                      <a:pt x="14" y="1794"/>
                    </a:moveTo>
                    <a:lnTo>
                      <a:pt x="14" y="1803"/>
                    </a:lnTo>
                    <a:lnTo>
                      <a:pt x="0" y="1803"/>
                    </a:lnTo>
                    <a:lnTo>
                      <a:pt x="0" y="1794"/>
                    </a:lnTo>
                    <a:moveTo>
                      <a:pt x="23" y="10"/>
                    </a:moveTo>
                    <a:lnTo>
                      <a:pt x="23" y="1794"/>
                    </a:lnTo>
                    <a:lnTo>
                      <a:pt x="0" y="1794"/>
                    </a:lnTo>
                    <a:lnTo>
                      <a:pt x="0" y="10"/>
                    </a:lnTo>
                    <a:lnTo>
                      <a:pt x="23" y="10"/>
                    </a:lnTo>
                    <a:moveTo>
                      <a:pt x="14" y="10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10"/>
                    </a:lnTo>
                    <a:moveTo>
                      <a:pt x="2029" y="19"/>
                    </a:moveTo>
                    <a:lnTo>
                      <a:pt x="14" y="19"/>
                    </a:lnTo>
                    <a:lnTo>
                      <a:pt x="14" y="0"/>
                    </a:lnTo>
                    <a:lnTo>
                      <a:pt x="2029" y="0"/>
                    </a:lnTo>
                    <a:lnTo>
                      <a:pt x="2029" y="19"/>
                    </a:lnTo>
                    <a:moveTo>
                      <a:pt x="2029" y="10"/>
                    </a:moveTo>
                    <a:lnTo>
                      <a:pt x="2029" y="0"/>
                    </a:lnTo>
                    <a:lnTo>
                      <a:pt x="2038" y="0"/>
                    </a:lnTo>
                    <a:lnTo>
                      <a:pt x="2038" y="10"/>
                    </a:lnTo>
                    <a:lnTo>
                      <a:pt x="2029" y="10"/>
                    </a:lnTo>
                    <a:moveTo>
                      <a:pt x="2019" y="1794"/>
                    </a:moveTo>
                    <a:lnTo>
                      <a:pt x="2019" y="10"/>
                    </a:lnTo>
                    <a:lnTo>
                      <a:pt x="2038" y="10"/>
                    </a:lnTo>
                    <a:lnTo>
                      <a:pt x="2038" y="1794"/>
                    </a:lnTo>
                    <a:lnTo>
                      <a:pt x="2019" y="1794"/>
                    </a:lnTo>
                    <a:moveTo>
                      <a:pt x="2029" y="1794"/>
                    </a:moveTo>
                    <a:lnTo>
                      <a:pt x="2038" y="1794"/>
                    </a:lnTo>
                    <a:lnTo>
                      <a:pt x="2038" y="1803"/>
                    </a:lnTo>
                    <a:lnTo>
                      <a:pt x="2029" y="1803"/>
                    </a:lnTo>
                    <a:lnTo>
                      <a:pt x="2029" y="1794"/>
                    </a:lnTo>
                    <a:moveTo>
                      <a:pt x="14" y="1785"/>
                    </a:moveTo>
                    <a:lnTo>
                      <a:pt x="2029" y="1785"/>
                    </a:lnTo>
                    <a:lnTo>
                      <a:pt x="2029" y="1803"/>
                    </a:lnTo>
                    <a:lnTo>
                      <a:pt x="14" y="1803"/>
                    </a:lnTo>
                    <a:lnTo>
                      <a:pt x="14" y="178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95" name="Rectangle 194"/>
              <p:cNvSpPr>
                <a:spLocks noChangeArrowheads="1"/>
              </p:cNvSpPr>
              <p:nvPr/>
            </p:nvSpPr>
            <p:spPr bwMode="auto">
              <a:xfrm>
                <a:off x="7253288" y="2643454"/>
                <a:ext cx="1406525" cy="285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96" name="Freeform 195"/>
              <p:cNvSpPr>
                <a:spLocks noEditPoints="1"/>
              </p:cNvSpPr>
              <p:nvPr/>
            </p:nvSpPr>
            <p:spPr bwMode="auto">
              <a:xfrm>
                <a:off x="7113588" y="1506804"/>
                <a:ext cx="1698625" cy="998537"/>
              </a:xfrm>
              <a:custGeom>
                <a:avLst/>
                <a:gdLst>
                  <a:gd name="T0" fmla="*/ 2 w 233"/>
                  <a:gd name="T1" fmla="*/ 136 h 137"/>
                  <a:gd name="T2" fmla="*/ 2 w 233"/>
                  <a:gd name="T3" fmla="*/ 137 h 137"/>
                  <a:gd name="T4" fmla="*/ 0 w 233"/>
                  <a:gd name="T5" fmla="*/ 137 h 137"/>
                  <a:gd name="T6" fmla="*/ 0 w 233"/>
                  <a:gd name="T7" fmla="*/ 136 h 137"/>
                  <a:gd name="T8" fmla="*/ 33 w 233"/>
                  <a:gd name="T9" fmla="*/ 52 h 137"/>
                  <a:gd name="T10" fmla="*/ 2 w 233"/>
                  <a:gd name="T11" fmla="*/ 136 h 137"/>
                  <a:gd name="T12" fmla="*/ 0 w 233"/>
                  <a:gd name="T13" fmla="*/ 136 h 137"/>
                  <a:gd name="T14" fmla="*/ 32 w 233"/>
                  <a:gd name="T15" fmla="*/ 50 h 137"/>
                  <a:gd name="T16" fmla="*/ 33 w 233"/>
                  <a:gd name="T17" fmla="*/ 52 h 137"/>
                  <a:gd name="T18" fmla="*/ 114 w 233"/>
                  <a:gd name="T19" fmla="*/ 1 h 137"/>
                  <a:gd name="T20" fmla="*/ 33 w 233"/>
                  <a:gd name="T21" fmla="*/ 52 h 137"/>
                  <a:gd name="T22" fmla="*/ 32 w 233"/>
                  <a:gd name="T23" fmla="*/ 50 h 137"/>
                  <a:gd name="T24" fmla="*/ 114 w 233"/>
                  <a:gd name="T25" fmla="*/ 0 h 137"/>
                  <a:gd name="T26" fmla="*/ 114 w 233"/>
                  <a:gd name="T27" fmla="*/ 1 h 137"/>
                  <a:gd name="T28" fmla="*/ 116 w 233"/>
                  <a:gd name="T29" fmla="*/ 1 h 137"/>
                  <a:gd name="T30" fmla="*/ 114 w 233"/>
                  <a:gd name="T31" fmla="*/ 1 h 137"/>
                  <a:gd name="T32" fmla="*/ 114 w 233"/>
                  <a:gd name="T33" fmla="*/ 0 h 137"/>
                  <a:gd name="T34" fmla="*/ 116 w 233"/>
                  <a:gd name="T35" fmla="*/ 0 h 137"/>
                  <a:gd name="T36" fmla="*/ 116 w 233"/>
                  <a:gd name="T37" fmla="*/ 1 h 137"/>
                  <a:gd name="T38" fmla="*/ 218 w 233"/>
                  <a:gd name="T39" fmla="*/ 86 h 137"/>
                  <a:gd name="T40" fmla="*/ 116 w 233"/>
                  <a:gd name="T41" fmla="*/ 1 h 137"/>
                  <a:gd name="T42" fmla="*/ 116 w 233"/>
                  <a:gd name="T43" fmla="*/ 0 h 137"/>
                  <a:gd name="T44" fmla="*/ 220 w 233"/>
                  <a:gd name="T45" fmla="*/ 86 h 137"/>
                  <a:gd name="T46" fmla="*/ 218 w 233"/>
                  <a:gd name="T47" fmla="*/ 86 h 137"/>
                  <a:gd name="T48" fmla="*/ 226 w 233"/>
                  <a:gd name="T49" fmla="*/ 112 h 137"/>
                  <a:gd name="T50" fmla="*/ 218 w 233"/>
                  <a:gd name="T51" fmla="*/ 86 h 137"/>
                  <a:gd name="T52" fmla="*/ 220 w 233"/>
                  <a:gd name="T53" fmla="*/ 86 h 137"/>
                  <a:gd name="T54" fmla="*/ 229 w 233"/>
                  <a:gd name="T55" fmla="*/ 112 h 137"/>
                  <a:gd name="T56" fmla="*/ 226 w 233"/>
                  <a:gd name="T57" fmla="*/ 112 h 137"/>
                  <a:gd name="T58" fmla="*/ 229 w 233"/>
                  <a:gd name="T59" fmla="*/ 136 h 137"/>
                  <a:gd name="T60" fmla="*/ 226 w 233"/>
                  <a:gd name="T61" fmla="*/ 112 h 137"/>
                  <a:gd name="T62" fmla="*/ 229 w 233"/>
                  <a:gd name="T63" fmla="*/ 112 h 137"/>
                  <a:gd name="T64" fmla="*/ 233 w 233"/>
                  <a:gd name="T65" fmla="*/ 136 h 137"/>
                  <a:gd name="T66" fmla="*/ 229 w 233"/>
                  <a:gd name="T67" fmla="*/ 136 h 137"/>
                  <a:gd name="T68" fmla="*/ 231 w 233"/>
                  <a:gd name="T69" fmla="*/ 136 h 137"/>
                  <a:gd name="T70" fmla="*/ 233 w 233"/>
                  <a:gd name="T71" fmla="*/ 136 h 137"/>
                  <a:gd name="T72" fmla="*/ 231 w 233"/>
                  <a:gd name="T73" fmla="*/ 136 h 137"/>
                  <a:gd name="T74" fmla="*/ 229 w 233"/>
                  <a:gd name="T75" fmla="*/ 137 h 137"/>
                  <a:gd name="T76" fmla="*/ 229 w 233"/>
                  <a:gd name="T77" fmla="*/ 136 h 137"/>
                  <a:gd name="T78" fmla="*/ 233 w 233"/>
                  <a:gd name="T79" fmla="*/ 136 h 137"/>
                  <a:gd name="T80" fmla="*/ 233 w 233"/>
                  <a:gd name="T81" fmla="*/ 137 h 137"/>
                  <a:gd name="T82" fmla="*/ 229 w 233"/>
                  <a:gd name="T83" fmla="*/ 13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33" h="137">
                    <a:moveTo>
                      <a:pt x="2" y="136"/>
                    </a:moveTo>
                    <a:cubicBezTo>
                      <a:pt x="2" y="136"/>
                      <a:pt x="2" y="136"/>
                      <a:pt x="2" y="137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0" y="136"/>
                      <a:pt x="0" y="136"/>
                      <a:pt x="0" y="136"/>
                    </a:cubicBezTo>
                    <a:moveTo>
                      <a:pt x="33" y="52"/>
                    </a:moveTo>
                    <a:cubicBezTo>
                      <a:pt x="14" y="79"/>
                      <a:pt x="2" y="112"/>
                      <a:pt x="2" y="136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0" y="112"/>
                      <a:pt x="13" y="77"/>
                      <a:pt x="32" y="50"/>
                    </a:cubicBezTo>
                    <a:lnTo>
                      <a:pt x="33" y="52"/>
                    </a:lnTo>
                    <a:close/>
                    <a:moveTo>
                      <a:pt x="114" y="1"/>
                    </a:moveTo>
                    <a:cubicBezTo>
                      <a:pt x="82" y="3"/>
                      <a:pt x="54" y="24"/>
                      <a:pt x="33" y="52"/>
                    </a:cubicBezTo>
                    <a:cubicBezTo>
                      <a:pt x="32" y="50"/>
                      <a:pt x="32" y="50"/>
                      <a:pt x="32" y="50"/>
                    </a:cubicBezTo>
                    <a:cubicBezTo>
                      <a:pt x="53" y="22"/>
                      <a:pt x="81" y="0"/>
                      <a:pt x="114" y="0"/>
                    </a:cubicBezTo>
                    <a:lnTo>
                      <a:pt x="114" y="1"/>
                    </a:lnTo>
                    <a:close/>
                    <a:moveTo>
                      <a:pt x="116" y="1"/>
                    </a:move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0"/>
                      <a:pt x="114" y="0"/>
                      <a:pt x="114" y="0"/>
                    </a:cubicBezTo>
                    <a:cubicBezTo>
                      <a:pt x="114" y="0"/>
                      <a:pt x="114" y="0"/>
                      <a:pt x="116" y="0"/>
                    </a:cubicBezTo>
                    <a:lnTo>
                      <a:pt x="116" y="1"/>
                    </a:lnTo>
                    <a:close/>
                    <a:moveTo>
                      <a:pt x="218" y="86"/>
                    </a:moveTo>
                    <a:cubicBezTo>
                      <a:pt x="199" y="43"/>
                      <a:pt x="161" y="1"/>
                      <a:pt x="116" y="1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63" y="0"/>
                      <a:pt x="201" y="41"/>
                      <a:pt x="220" y="86"/>
                    </a:cubicBezTo>
                    <a:lnTo>
                      <a:pt x="218" y="86"/>
                    </a:lnTo>
                    <a:close/>
                    <a:moveTo>
                      <a:pt x="226" y="112"/>
                    </a:moveTo>
                    <a:cubicBezTo>
                      <a:pt x="224" y="104"/>
                      <a:pt x="222" y="95"/>
                      <a:pt x="218" y="86"/>
                    </a:cubicBezTo>
                    <a:cubicBezTo>
                      <a:pt x="220" y="86"/>
                      <a:pt x="220" y="86"/>
                      <a:pt x="220" y="86"/>
                    </a:cubicBezTo>
                    <a:cubicBezTo>
                      <a:pt x="224" y="94"/>
                      <a:pt x="228" y="103"/>
                      <a:pt x="229" y="112"/>
                    </a:cubicBezTo>
                    <a:lnTo>
                      <a:pt x="226" y="112"/>
                    </a:lnTo>
                    <a:close/>
                    <a:moveTo>
                      <a:pt x="229" y="136"/>
                    </a:moveTo>
                    <a:cubicBezTo>
                      <a:pt x="229" y="128"/>
                      <a:pt x="228" y="121"/>
                      <a:pt x="226" y="112"/>
                    </a:cubicBezTo>
                    <a:cubicBezTo>
                      <a:pt x="229" y="112"/>
                      <a:pt x="229" y="112"/>
                      <a:pt x="229" y="112"/>
                    </a:cubicBezTo>
                    <a:cubicBezTo>
                      <a:pt x="231" y="119"/>
                      <a:pt x="233" y="128"/>
                      <a:pt x="233" y="136"/>
                    </a:cubicBezTo>
                    <a:lnTo>
                      <a:pt x="229" y="136"/>
                    </a:lnTo>
                    <a:close/>
                    <a:moveTo>
                      <a:pt x="231" y="136"/>
                    </a:moveTo>
                    <a:cubicBezTo>
                      <a:pt x="233" y="136"/>
                      <a:pt x="233" y="136"/>
                      <a:pt x="233" y="136"/>
                    </a:cubicBezTo>
                    <a:lnTo>
                      <a:pt x="231" y="136"/>
                    </a:lnTo>
                    <a:close/>
                    <a:moveTo>
                      <a:pt x="229" y="137"/>
                    </a:moveTo>
                    <a:cubicBezTo>
                      <a:pt x="229" y="136"/>
                      <a:pt x="229" y="136"/>
                      <a:pt x="229" y="136"/>
                    </a:cubicBezTo>
                    <a:cubicBezTo>
                      <a:pt x="233" y="136"/>
                      <a:pt x="233" y="136"/>
                      <a:pt x="233" y="136"/>
                    </a:cubicBezTo>
                    <a:cubicBezTo>
                      <a:pt x="233" y="137"/>
                      <a:pt x="233" y="137"/>
                      <a:pt x="233" y="137"/>
                    </a:cubicBezTo>
                    <a:lnTo>
                      <a:pt x="229" y="1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97" name="Freeform 196"/>
              <p:cNvSpPr>
                <a:spLocks noEditPoints="1"/>
              </p:cNvSpPr>
              <p:nvPr/>
            </p:nvSpPr>
            <p:spPr bwMode="auto">
              <a:xfrm>
                <a:off x="8659813" y="2489467"/>
                <a:ext cx="290513" cy="334962"/>
              </a:xfrm>
              <a:custGeom>
                <a:avLst/>
                <a:gdLst>
                  <a:gd name="T0" fmla="*/ 174 w 183"/>
                  <a:gd name="T1" fmla="*/ 10 h 211"/>
                  <a:gd name="T2" fmla="*/ 174 w 183"/>
                  <a:gd name="T3" fmla="*/ 0 h 211"/>
                  <a:gd name="T4" fmla="*/ 183 w 183"/>
                  <a:gd name="T5" fmla="*/ 0 h 211"/>
                  <a:gd name="T6" fmla="*/ 183 w 183"/>
                  <a:gd name="T7" fmla="*/ 10 h 211"/>
                  <a:gd name="T8" fmla="*/ 174 w 183"/>
                  <a:gd name="T9" fmla="*/ 202 h 211"/>
                  <a:gd name="T10" fmla="*/ 174 w 183"/>
                  <a:gd name="T11" fmla="*/ 10 h 211"/>
                  <a:gd name="T12" fmla="*/ 183 w 183"/>
                  <a:gd name="T13" fmla="*/ 10 h 211"/>
                  <a:gd name="T14" fmla="*/ 183 w 183"/>
                  <a:gd name="T15" fmla="*/ 202 h 211"/>
                  <a:gd name="T16" fmla="*/ 174 w 183"/>
                  <a:gd name="T17" fmla="*/ 202 h 211"/>
                  <a:gd name="T18" fmla="*/ 174 w 183"/>
                  <a:gd name="T19" fmla="*/ 202 h 211"/>
                  <a:gd name="T20" fmla="*/ 183 w 183"/>
                  <a:gd name="T21" fmla="*/ 202 h 211"/>
                  <a:gd name="T22" fmla="*/ 183 w 183"/>
                  <a:gd name="T23" fmla="*/ 211 h 211"/>
                  <a:gd name="T24" fmla="*/ 174 w 183"/>
                  <a:gd name="T25" fmla="*/ 211 h 211"/>
                  <a:gd name="T26" fmla="*/ 174 w 183"/>
                  <a:gd name="T27" fmla="*/ 202 h 211"/>
                  <a:gd name="T28" fmla="*/ 0 w 183"/>
                  <a:gd name="T29" fmla="*/ 193 h 211"/>
                  <a:gd name="T30" fmla="*/ 174 w 183"/>
                  <a:gd name="T31" fmla="*/ 193 h 211"/>
                  <a:gd name="T32" fmla="*/ 174 w 183"/>
                  <a:gd name="T33" fmla="*/ 211 h 211"/>
                  <a:gd name="T34" fmla="*/ 0 w 183"/>
                  <a:gd name="T35" fmla="*/ 211 h 211"/>
                  <a:gd name="T36" fmla="*/ 0 w 183"/>
                  <a:gd name="T37" fmla="*/ 193 h 211"/>
                  <a:gd name="T38" fmla="*/ 0 w 183"/>
                  <a:gd name="T39" fmla="*/ 211 h 211"/>
                  <a:gd name="T40" fmla="*/ 0 w 183"/>
                  <a:gd name="T41" fmla="*/ 202 h 211"/>
                  <a:gd name="T42" fmla="*/ 0 w 183"/>
                  <a:gd name="T43" fmla="*/ 211 h 211"/>
                  <a:gd name="T44" fmla="*/ 9 w 183"/>
                  <a:gd name="T45" fmla="*/ 10 h 211"/>
                  <a:gd name="T46" fmla="*/ 9 w 183"/>
                  <a:gd name="T47" fmla="*/ 202 h 211"/>
                  <a:gd name="T48" fmla="*/ 0 w 183"/>
                  <a:gd name="T49" fmla="*/ 202 h 211"/>
                  <a:gd name="T50" fmla="*/ 0 w 183"/>
                  <a:gd name="T51" fmla="*/ 10 h 211"/>
                  <a:gd name="T52" fmla="*/ 9 w 183"/>
                  <a:gd name="T53" fmla="*/ 10 h 211"/>
                  <a:gd name="T54" fmla="*/ 0 w 183"/>
                  <a:gd name="T55" fmla="*/ 10 h 211"/>
                  <a:gd name="T56" fmla="*/ 0 w 183"/>
                  <a:gd name="T57" fmla="*/ 0 h 211"/>
                  <a:gd name="T58" fmla="*/ 0 w 183"/>
                  <a:gd name="T59" fmla="*/ 10 h 211"/>
                  <a:gd name="T60" fmla="*/ 174 w 183"/>
                  <a:gd name="T61" fmla="*/ 19 h 211"/>
                  <a:gd name="T62" fmla="*/ 0 w 183"/>
                  <a:gd name="T63" fmla="*/ 19 h 211"/>
                  <a:gd name="T64" fmla="*/ 0 w 183"/>
                  <a:gd name="T65" fmla="*/ 0 h 211"/>
                  <a:gd name="T66" fmla="*/ 174 w 183"/>
                  <a:gd name="T67" fmla="*/ 0 h 211"/>
                  <a:gd name="T68" fmla="*/ 174 w 183"/>
                  <a:gd name="T69" fmla="*/ 19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3" h="211">
                    <a:moveTo>
                      <a:pt x="174" y="10"/>
                    </a:moveTo>
                    <a:lnTo>
                      <a:pt x="174" y="0"/>
                    </a:lnTo>
                    <a:lnTo>
                      <a:pt x="183" y="0"/>
                    </a:lnTo>
                    <a:lnTo>
                      <a:pt x="183" y="10"/>
                    </a:lnTo>
                    <a:moveTo>
                      <a:pt x="174" y="202"/>
                    </a:moveTo>
                    <a:lnTo>
                      <a:pt x="174" y="10"/>
                    </a:lnTo>
                    <a:lnTo>
                      <a:pt x="183" y="10"/>
                    </a:lnTo>
                    <a:lnTo>
                      <a:pt x="183" y="202"/>
                    </a:lnTo>
                    <a:lnTo>
                      <a:pt x="174" y="202"/>
                    </a:lnTo>
                    <a:moveTo>
                      <a:pt x="174" y="202"/>
                    </a:moveTo>
                    <a:lnTo>
                      <a:pt x="183" y="202"/>
                    </a:lnTo>
                    <a:lnTo>
                      <a:pt x="183" y="211"/>
                    </a:lnTo>
                    <a:lnTo>
                      <a:pt x="174" y="211"/>
                    </a:lnTo>
                    <a:lnTo>
                      <a:pt x="174" y="202"/>
                    </a:lnTo>
                    <a:moveTo>
                      <a:pt x="0" y="193"/>
                    </a:moveTo>
                    <a:lnTo>
                      <a:pt x="174" y="193"/>
                    </a:lnTo>
                    <a:lnTo>
                      <a:pt x="174" y="211"/>
                    </a:lnTo>
                    <a:lnTo>
                      <a:pt x="0" y="211"/>
                    </a:lnTo>
                    <a:lnTo>
                      <a:pt x="0" y="193"/>
                    </a:lnTo>
                    <a:moveTo>
                      <a:pt x="0" y="211"/>
                    </a:moveTo>
                    <a:lnTo>
                      <a:pt x="0" y="202"/>
                    </a:lnTo>
                    <a:lnTo>
                      <a:pt x="0" y="211"/>
                    </a:lnTo>
                    <a:moveTo>
                      <a:pt x="9" y="10"/>
                    </a:moveTo>
                    <a:lnTo>
                      <a:pt x="9" y="202"/>
                    </a:lnTo>
                    <a:lnTo>
                      <a:pt x="0" y="202"/>
                    </a:lnTo>
                    <a:lnTo>
                      <a:pt x="0" y="10"/>
                    </a:lnTo>
                    <a:lnTo>
                      <a:pt x="9" y="10"/>
                    </a:lnTo>
                    <a:moveTo>
                      <a:pt x="0" y="10"/>
                    </a:moveTo>
                    <a:lnTo>
                      <a:pt x="0" y="0"/>
                    </a:lnTo>
                    <a:lnTo>
                      <a:pt x="0" y="10"/>
                    </a:lnTo>
                    <a:moveTo>
                      <a:pt x="174" y="19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174" y="0"/>
                    </a:lnTo>
                    <a:lnTo>
                      <a:pt x="174" y="1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98" name="Freeform 197"/>
              <p:cNvSpPr>
                <a:spLocks/>
              </p:cNvSpPr>
              <p:nvPr/>
            </p:nvSpPr>
            <p:spPr bwMode="auto">
              <a:xfrm>
                <a:off x="8659813" y="2505342"/>
                <a:ext cx="290513" cy="304800"/>
              </a:xfrm>
              <a:custGeom>
                <a:avLst/>
                <a:gdLst>
                  <a:gd name="T0" fmla="*/ 0 w 183"/>
                  <a:gd name="T1" fmla="*/ 9 h 192"/>
                  <a:gd name="T2" fmla="*/ 174 w 183"/>
                  <a:gd name="T3" fmla="*/ 192 h 192"/>
                  <a:gd name="T4" fmla="*/ 183 w 183"/>
                  <a:gd name="T5" fmla="*/ 183 h 192"/>
                  <a:gd name="T6" fmla="*/ 9 w 183"/>
                  <a:gd name="T7" fmla="*/ 0 h 192"/>
                  <a:gd name="T8" fmla="*/ 0 w 183"/>
                  <a:gd name="T9" fmla="*/ 9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3" h="192">
                    <a:moveTo>
                      <a:pt x="0" y="9"/>
                    </a:moveTo>
                    <a:lnTo>
                      <a:pt x="174" y="192"/>
                    </a:lnTo>
                    <a:lnTo>
                      <a:pt x="183" y="183"/>
                    </a:lnTo>
                    <a:lnTo>
                      <a:pt x="9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199" name="Freeform 198"/>
              <p:cNvSpPr>
                <a:spLocks/>
              </p:cNvSpPr>
              <p:nvPr/>
            </p:nvSpPr>
            <p:spPr bwMode="auto">
              <a:xfrm>
                <a:off x="8659813" y="2505342"/>
                <a:ext cx="290513" cy="304800"/>
              </a:xfrm>
              <a:custGeom>
                <a:avLst/>
                <a:gdLst>
                  <a:gd name="T0" fmla="*/ 0 w 183"/>
                  <a:gd name="T1" fmla="*/ 9 h 192"/>
                  <a:gd name="T2" fmla="*/ 174 w 183"/>
                  <a:gd name="T3" fmla="*/ 192 h 192"/>
                  <a:gd name="T4" fmla="*/ 183 w 183"/>
                  <a:gd name="T5" fmla="*/ 183 h 192"/>
                  <a:gd name="T6" fmla="*/ 9 w 183"/>
                  <a:gd name="T7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3" h="192">
                    <a:moveTo>
                      <a:pt x="0" y="9"/>
                    </a:moveTo>
                    <a:lnTo>
                      <a:pt x="174" y="192"/>
                    </a:lnTo>
                    <a:lnTo>
                      <a:pt x="183" y="183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00" name="Freeform 199"/>
              <p:cNvSpPr>
                <a:spLocks noEditPoints="1"/>
              </p:cNvSpPr>
              <p:nvPr/>
            </p:nvSpPr>
            <p:spPr bwMode="auto">
              <a:xfrm>
                <a:off x="6975476" y="2489467"/>
                <a:ext cx="292100" cy="334962"/>
              </a:xfrm>
              <a:custGeom>
                <a:avLst/>
                <a:gdLst>
                  <a:gd name="T0" fmla="*/ 175 w 184"/>
                  <a:gd name="T1" fmla="*/ 10 h 211"/>
                  <a:gd name="T2" fmla="*/ 175 w 184"/>
                  <a:gd name="T3" fmla="*/ 0 h 211"/>
                  <a:gd name="T4" fmla="*/ 184 w 184"/>
                  <a:gd name="T5" fmla="*/ 0 h 211"/>
                  <a:gd name="T6" fmla="*/ 184 w 184"/>
                  <a:gd name="T7" fmla="*/ 10 h 211"/>
                  <a:gd name="T8" fmla="*/ 175 w 184"/>
                  <a:gd name="T9" fmla="*/ 202 h 211"/>
                  <a:gd name="T10" fmla="*/ 175 w 184"/>
                  <a:gd name="T11" fmla="*/ 10 h 211"/>
                  <a:gd name="T12" fmla="*/ 184 w 184"/>
                  <a:gd name="T13" fmla="*/ 10 h 211"/>
                  <a:gd name="T14" fmla="*/ 184 w 184"/>
                  <a:gd name="T15" fmla="*/ 202 h 211"/>
                  <a:gd name="T16" fmla="*/ 175 w 184"/>
                  <a:gd name="T17" fmla="*/ 202 h 211"/>
                  <a:gd name="T18" fmla="*/ 175 w 184"/>
                  <a:gd name="T19" fmla="*/ 202 h 211"/>
                  <a:gd name="T20" fmla="*/ 184 w 184"/>
                  <a:gd name="T21" fmla="*/ 202 h 211"/>
                  <a:gd name="T22" fmla="*/ 184 w 184"/>
                  <a:gd name="T23" fmla="*/ 211 h 211"/>
                  <a:gd name="T24" fmla="*/ 175 w 184"/>
                  <a:gd name="T25" fmla="*/ 211 h 211"/>
                  <a:gd name="T26" fmla="*/ 175 w 184"/>
                  <a:gd name="T27" fmla="*/ 202 h 211"/>
                  <a:gd name="T28" fmla="*/ 0 w 184"/>
                  <a:gd name="T29" fmla="*/ 193 h 211"/>
                  <a:gd name="T30" fmla="*/ 175 w 184"/>
                  <a:gd name="T31" fmla="*/ 193 h 211"/>
                  <a:gd name="T32" fmla="*/ 175 w 184"/>
                  <a:gd name="T33" fmla="*/ 211 h 211"/>
                  <a:gd name="T34" fmla="*/ 0 w 184"/>
                  <a:gd name="T35" fmla="*/ 211 h 211"/>
                  <a:gd name="T36" fmla="*/ 0 w 184"/>
                  <a:gd name="T37" fmla="*/ 193 h 211"/>
                  <a:gd name="T38" fmla="*/ 0 w 184"/>
                  <a:gd name="T39" fmla="*/ 211 h 211"/>
                  <a:gd name="T40" fmla="*/ 0 w 184"/>
                  <a:gd name="T41" fmla="*/ 202 h 211"/>
                  <a:gd name="T42" fmla="*/ 0 w 184"/>
                  <a:gd name="T43" fmla="*/ 211 h 211"/>
                  <a:gd name="T44" fmla="*/ 9 w 184"/>
                  <a:gd name="T45" fmla="*/ 10 h 211"/>
                  <a:gd name="T46" fmla="*/ 9 w 184"/>
                  <a:gd name="T47" fmla="*/ 202 h 211"/>
                  <a:gd name="T48" fmla="*/ 0 w 184"/>
                  <a:gd name="T49" fmla="*/ 202 h 211"/>
                  <a:gd name="T50" fmla="*/ 0 w 184"/>
                  <a:gd name="T51" fmla="*/ 10 h 211"/>
                  <a:gd name="T52" fmla="*/ 9 w 184"/>
                  <a:gd name="T53" fmla="*/ 10 h 211"/>
                  <a:gd name="T54" fmla="*/ 0 w 184"/>
                  <a:gd name="T55" fmla="*/ 10 h 211"/>
                  <a:gd name="T56" fmla="*/ 0 w 184"/>
                  <a:gd name="T57" fmla="*/ 0 h 211"/>
                  <a:gd name="T58" fmla="*/ 0 w 184"/>
                  <a:gd name="T59" fmla="*/ 10 h 211"/>
                  <a:gd name="T60" fmla="*/ 175 w 184"/>
                  <a:gd name="T61" fmla="*/ 19 h 211"/>
                  <a:gd name="T62" fmla="*/ 0 w 184"/>
                  <a:gd name="T63" fmla="*/ 19 h 211"/>
                  <a:gd name="T64" fmla="*/ 0 w 184"/>
                  <a:gd name="T65" fmla="*/ 0 h 211"/>
                  <a:gd name="T66" fmla="*/ 175 w 184"/>
                  <a:gd name="T67" fmla="*/ 0 h 211"/>
                  <a:gd name="T68" fmla="*/ 175 w 184"/>
                  <a:gd name="T69" fmla="*/ 19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4" h="211">
                    <a:moveTo>
                      <a:pt x="175" y="10"/>
                    </a:moveTo>
                    <a:lnTo>
                      <a:pt x="175" y="0"/>
                    </a:lnTo>
                    <a:lnTo>
                      <a:pt x="184" y="0"/>
                    </a:lnTo>
                    <a:lnTo>
                      <a:pt x="184" y="10"/>
                    </a:lnTo>
                    <a:moveTo>
                      <a:pt x="175" y="202"/>
                    </a:moveTo>
                    <a:lnTo>
                      <a:pt x="175" y="10"/>
                    </a:lnTo>
                    <a:lnTo>
                      <a:pt x="184" y="10"/>
                    </a:lnTo>
                    <a:lnTo>
                      <a:pt x="184" y="202"/>
                    </a:lnTo>
                    <a:lnTo>
                      <a:pt x="175" y="202"/>
                    </a:lnTo>
                    <a:moveTo>
                      <a:pt x="175" y="202"/>
                    </a:moveTo>
                    <a:lnTo>
                      <a:pt x="184" y="202"/>
                    </a:lnTo>
                    <a:lnTo>
                      <a:pt x="184" y="211"/>
                    </a:lnTo>
                    <a:lnTo>
                      <a:pt x="175" y="211"/>
                    </a:lnTo>
                    <a:lnTo>
                      <a:pt x="175" y="202"/>
                    </a:lnTo>
                    <a:moveTo>
                      <a:pt x="0" y="193"/>
                    </a:moveTo>
                    <a:lnTo>
                      <a:pt x="175" y="193"/>
                    </a:lnTo>
                    <a:lnTo>
                      <a:pt x="175" y="211"/>
                    </a:lnTo>
                    <a:lnTo>
                      <a:pt x="0" y="211"/>
                    </a:lnTo>
                    <a:lnTo>
                      <a:pt x="0" y="193"/>
                    </a:lnTo>
                    <a:moveTo>
                      <a:pt x="0" y="211"/>
                    </a:moveTo>
                    <a:lnTo>
                      <a:pt x="0" y="202"/>
                    </a:lnTo>
                    <a:lnTo>
                      <a:pt x="0" y="211"/>
                    </a:lnTo>
                    <a:moveTo>
                      <a:pt x="9" y="10"/>
                    </a:moveTo>
                    <a:lnTo>
                      <a:pt x="9" y="202"/>
                    </a:lnTo>
                    <a:lnTo>
                      <a:pt x="0" y="202"/>
                    </a:lnTo>
                    <a:lnTo>
                      <a:pt x="0" y="10"/>
                    </a:lnTo>
                    <a:lnTo>
                      <a:pt x="9" y="10"/>
                    </a:lnTo>
                    <a:moveTo>
                      <a:pt x="0" y="10"/>
                    </a:moveTo>
                    <a:lnTo>
                      <a:pt x="0" y="0"/>
                    </a:lnTo>
                    <a:lnTo>
                      <a:pt x="0" y="10"/>
                    </a:lnTo>
                    <a:moveTo>
                      <a:pt x="175" y="19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175" y="0"/>
                    </a:lnTo>
                    <a:lnTo>
                      <a:pt x="175" y="1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01" name="Freeform 200"/>
              <p:cNvSpPr>
                <a:spLocks/>
              </p:cNvSpPr>
              <p:nvPr/>
            </p:nvSpPr>
            <p:spPr bwMode="auto">
              <a:xfrm>
                <a:off x="6975476" y="2505342"/>
                <a:ext cx="292100" cy="304800"/>
              </a:xfrm>
              <a:custGeom>
                <a:avLst/>
                <a:gdLst>
                  <a:gd name="T0" fmla="*/ 175 w 184"/>
                  <a:gd name="T1" fmla="*/ 0 h 192"/>
                  <a:gd name="T2" fmla="*/ 0 w 184"/>
                  <a:gd name="T3" fmla="*/ 183 h 192"/>
                  <a:gd name="T4" fmla="*/ 9 w 184"/>
                  <a:gd name="T5" fmla="*/ 192 h 192"/>
                  <a:gd name="T6" fmla="*/ 184 w 184"/>
                  <a:gd name="T7" fmla="*/ 9 h 192"/>
                  <a:gd name="T8" fmla="*/ 175 w 184"/>
                  <a:gd name="T9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92">
                    <a:moveTo>
                      <a:pt x="175" y="0"/>
                    </a:moveTo>
                    <a:lnTo>
                      <a:pt x="0" y="183"/>
                    </a:lnTo>
                    <a:lnTo>
                      <a:pt x="9" y="192"/>
                    </a:lnTo>
                    <a:lnTo>
                      <a:pt x="184" y="9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02" name="Freeform 201"/>
              <p:cNvSpPr>
                <a:spLocks/>
              </p:cNvSpPr>
              <p:nvPr/>
            </p:nvSpPr>
            <p:spPr bwMode="auto">
              <a:xfrm>
                <a:off x="6975476" y="2505342"/>
                <a:ext cx="292100" cy="304800"/>
              </a:xfrm>
              <a:custGeom>
                <a:avLst/>
                <a:gdLst>
                  <a:gd name="T0" fmla="*/ 175 w 184"/>
                  <a:gd name="T1" fmla="*/ 0 h 192"/>
                  <a:gd name="T2" fmla="*/ 0 w 184"/>
                  <a:gd name="T3" fmla="*/ 183 h 192"/>
                  <a:gd name="T4" fmla="*/ 9 w 184"/>
                  <a:gd name="T5" fmla="*/ 192 h 192"/>
                  <a:gd name="T6" fmla="*/ 184 w 184"/>
                  <a:gd name="T7" fmla="*/ 9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4" h="192">
                    <a:moveTo>
                      <a:pt x="175" y="0"/>
                    </a:moveTo>
                    <a:lnTo>
                      <a:pt x="0" y="183"/>
                    </a:lnTo>
                    <a:lnTo>
                      <a:pt x="9" y="192"/>
                    </a:lnTo>
                    <a:lnTo>
                      <a:pt x="184" y="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03" name="Rectangle 202"/>
              <p:cNvSpPr>
                <a:spLocks noChangeArrowheads="1"/>
              </p:cNvSpPr>
              <p:nvPr/>
            </p:nvSpPr>
            <p:spPr bwMode="auto">
              <a:xfrm>
                <a:off x="8789988" y="2810142"/>
                <a:ext cx="22225" cy="3492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04" name="Rectangle 203"/>
              <p:cNvSpPr>
                <a:spLocks noChangeArrowheads="1"/>
              </p:cNvSpPr>
              <p:nvPr/>
            </p:nvSpPr>
            <p:spPr bwMode="auto">
              <a:xfrm>
                <a:off x="8950326" y="2643454"/>
                <a:ext cx="219075" cy="285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05" name="Rectangle 204"/>
              <p:cNvSpPr>
                <a:spLocks noChangeArrowheads="1"/>
              </p:cNvSpPr>
              <p:nvPr/>
            </p:nvSpPr>
            <p:spPr bwMode="auto">
              <a:xfrm>
                <a:off x="9307513" y="2840304"/>
                <a:ext cx="22225" cy="31908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06" name="Rectangle 205"/>
              <p:cNvSpPr>
                <a:spLocks noChangeArrowheads="1"/>
              </p:cNvSpPr>
              <p:nvPr/>
            </p:nvSpPr>
            <p:spPr bwMode="auto">
              <a:xfrm>
                <a:off x="9490076" y="2643454"/>
                <a:ext cx="115200" cy="285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07" name="Rectangle 206"/>
              <p:cNvSpPr>
                <a:spLocks noChangeArrowheads="1"/>
              </p:cNvSpPr>
              <p:nvPr/>
            </p:nvSpPr>
            <p:spPr bwMode="auto">
              <a:xfrm>
                <a:off x="6772276" y="2643454"/>
                <a:ext cx="217488" cy="285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08" name="Rectangle 207"/>
              <p:cNvSpPr>
                <a:spLocks noChangeArrowheads="1"/>
              </p:cNvSpPr>
              <p:nvPr/>
            </p:nvSpPr>
            <p:spPr bwMode="auto">
              <a:xfrm>
                <a:off x="3522663" y="2643454"/>
                <a:ext cx="3249613" cy="285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09" name="Freeform 208"/>
              <p:cNvSpPr>
                <a:spLocks/>
              </p:cNvSpPr>
              <p:nvPr/>
            </p:nvSpPr>
            <p:spPr bwMode="auto">
              <a:xfrm>
                <a:off x="7777163" y="1340117"/>
                <a:ext cx="342900" cy="377825"/>
              </a:xfrm>
              <a:custGeom>
                <a:avLst/>
                <a:gdLst>
                  <a:gd name="T0" fmla="*/ 74 w 216"/>
                  <a:gd name="T1" fmla="*/ 238 h 238"/>
                  <a:gd name="T2" fmla="*/ 216 w 216"/>
                  <a:gd name="T3" fmla="*/ 82 h 238"/>
                  <a:gd name="T4" fmla="*/ 147 w 216"/>
                  <a:gd name="T5" fmla="*/ 0 h 238"/>
                  <a:gd name="T6" fmla="*/ 0 w 216"/>
                  <a:gd name="T7" fmla="*/ 160 h 238"/>
                  <a:gd name="T8" fmla="*/ 74 w 216"/>
                  <a:gd name="T9" fmla="*/ 238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" h="238">
                    <a:moveTo>
                      <a:pt x="74" y="238"/>
                    </a:moveTo>
                    <a:lnTo>
                      <a:pt x="216" y="82"/>
                    </a:lnTo>
                    <a:lnTo>
                      <a:pt x="147" y="0"/>
                    </a:lnTo>
                    <a:lnTo>
                      <a:pt x="0" y="160"/>
                    </a:lnTo>
                    <a:lnTo>
                      <a:pt x="74" y="238"/>
                    </a:lnTo>
                    <a:close/>
                  </a:path>
                </a:pathLst>
              </a:custGeom>
              <a:noFill/>
              <a:ln w="793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10" name="Oval 209"/>
              <p:cNvSpPr>
                <a:spLocks noChangeArrowheads="1"/>
              </p:cNvSpPr>
              <p:nvPr/>
            </p:nvSpPr>
            <p:spPr bwMode="auto">
              <a:xfrm>
                <a:off x="9155113" y="2540267"/>
                <a:ext cx="334963" cy="342900"/>
              </a:xfrm>
              <a:prstGeom prst="ellipse">
                <a:avLst/>
              </a:prstGeom>
              <a:solidFill>
                <a:srgbClr val="000000"/>
              </a:solidFill>
              <a:ln w="3016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11" name="Freeform 210"/>
              <p:cNvSpPr>
                <a:spLocks/>
              </p:cNvSpPr>
              <p:nvPr/>
            </p:nvSpPr>
            <p:spPr bwMode="auto">
              <a:xfrm>
                <a:off x="9218868" y="2606942"/>
                <a:ext cx="204788" cy="180975"/>
              </a:xfrm>
              <a:custGeom>
                <a:avLst/>
                <a:gdLst>
                  <a:gd name="T0" fmla="*/ 24 w 28"/>
                  <a:gd name="T1" fmla="*/ 25 h 25"/>
                  <a:gd name="T2" fmla="*/ 28 w 28"/>
                  <a:gd name="T3" fmla="*/ 15 h 25"/>
                  <a:gd name="T4" fmla="*/ 14 w 28"/>
                  <a:gd name="T5" fmla="*/ 0 h 25"/>
                  <a:gd name="T6" fmla="*/ 0 w 28"/>
                  <a:gd name="T7" fmla="*/ 15 h 25"/>
                  <a:gd name="T8" fmla="*/ 4 w 28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5">
                    <a:moveTo>
                      <a:pt x="24" y="25"/>
                    </a:moveTo>
                    <a:cubicBezTo>
                      <a:pt x="26" y="23"/>
                      <a:pt x="28" y="19"/>
                      <a:pt x="28" y="15"/>
                    </a:cubicBezTo>
                    <a:cubicBezTo>
                      <a:pt x="28" y="7"/>
                      <a:pt x="22" y="0"/>
                      <a:pt x="14" y="0"/>
                    </a:cubicBezTo>
                    <a:cubicBezTo>
                      <a:pt x="6" y="0"/>
                      <a:pt x="0" y="7"/>
                      <a:pt x="0" y="15"/>
                    </a:cubicBezTo>
                    <a:cubicBezTo>
                      <a:pt x="0" y="19"/>
                      <a:pt x="2" y="23"/>
                      <a:pt x="4" y="25"/>
                    </a:cubicBezTo>
                  </a:path>
                </a:pathLst>
              </a:cu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12" name="Freeform 211"/>
              <p:cNvSpPr>
                <a:spLocks/>
              </p:cNvSpPr>
              <p:nvPr/>
            </p:nvSpPr>
            <p:spPr bwMode="auto">
              <a:xfrm>
                <a:off x="9218868" y="2759342"/>
                <a:ext cx="58738" cy="58737"/>
              </a:xfrm>
              <a:custGeom>
                <a:avLst/>
                <a:gdLst>
                  <a:gd name="T0" fmla="*/ 14 w 37"/>
                  <a:gd name="T1" fmla="*/ 14 h 37"/>
                  <a:gd name="T2" fmla="*/ 0 w 37"/>
                  <a:gd name="T3" fmla="*/ 28 h 37"/>
                  <a:gd name="T4" fmla="*/ 0 w 37"/>
                  <a:gd name="T5" fmla="*/ 28 h 37"/>
                  <a:gd name="T6" fmla="*/ 37 w 37"/>
                  <a:gd name="T7" fmla="*/ 37 h 37"/>
                  <a:gd name="T8" fmla="*/ 28 w 37"/>
                  <a:gd name="T9" fmla="*/ 0 h 37"/>
                  <a:gd name="T10" fmla="*/ 28 w 37"/>
                  <a:gd name="T11" fmla="*/ 0 h 37"/>
                  <a:gd name="T12" fmla="*/ 14 w 37"/>
                  <a:gd name="T13" fmla="*/ 1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7">
                    <a:moveTo>
                      <a:pt x="14" y="14"/>
                    </a:moveTo>
                    <a:lnTo>
                      <a:pt x="0" y="28"/>
                    </a:lnTo>
                    <a:lnTo>
                      <a:pt x="0" y="28"/>
                    </a:lnTo>
                    <a:lnTo>
                      <a:pt x="37" y="37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14" y="1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13" name="Freeform 212"/>
              <p:cNvSpPr>
                <a:spLocks/>
              </p:cNvSpPr>
              <p:nvPr/>
            </p:nvSpPr>
            <p:spPr bwMode="auto">
              <a:xfrm>
                <a:off x="9212263" y="2759342"/>
                <a:ext cx="58738" cy="58737"/>
              </a:xfrm>
              <a:custGeom>
                <a:avLst/>
                <a:gdLst>
                  <a:gd name="T0" fmla="*/ 14 w 37"/>
                  <a:gd name="T1" fmla="*/ 14 h 37"/>
                  <a:gd name="T2" fmla="*/ 0 w 37"/>
                  <a:gd name="T3" fmla="*/ 28 h 37"/>
                  <a:gd name="T4" fmla="*/ 0 w 37"/>
                  <a:gd name="T5" fmla="*/ 28 h 37"/>
                  <a:gd name="T6" fmla="*/ 37 w 37"/>
                  <a:gd name="T7" fmla="*/ 37 h 37"/>
                  <a:gd name="T8" fmla="*/ 28 w 37"/>
                  <a:gd name="T9" fmla="*/ 0 h 37"/>
                  <a:gd name="T10" fmla="*/ 28 w 37"/>
                  <a:gd name="T11" fmla="*/ 0 h 37"/>
                  <a:gd name="T12" fmla="*/ 14 w 37"/>
                  <a:gd name="T13" fmla="*/ 1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37">
                    <a:moveTo>
                      <a:pt x="14" y="14"/>
                    </a:moveTo>
                    <a:lnTo>
                      <a:pt x="0" y="28"/>
                    </a:lnTo>
                    <a:lnTo>
                      <a:pt x="0" y="28"/>
                    </a:lnTo>
                    <a:lnTo>
                      <a:pt x="37" y="37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14" y="1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14" name="Freeform 213"/>
              <p:cNvSpPr>
                <a:spLocks/>
              </p:cNvSpPr>
              <p:nvPr/>
            </p:nvSpPr>
            <p:spPr bwMode="auto">
              <a:xfrm>
                <a:off x="8666163" y="3159392"/>
                <a:ext cx="277813" cy="131762"/>
              </a:xfrm>
              <a:custGeom>
                <a:avLst/>
                <a:gdLst>
                  <a:gd name="T0" fmla="*/ 17 w 38"/>
                  <a:gd name="T1" fmla="*/ 0 h 18"/>
                  <a:gd name="T2" fmla="*/ 38 w 38"/>
                  <a:gd name="T3" fmla="*/ 0 h 18"/>
                  <a:gd name="T4" fmla="*/ 17 w 38"/>
                  <a:gd name="T5" fmla="*/ 18 h 18"/>
                  <a:gd name="T6" fmla="*/ 0 w 38"/>
                  <a:gd name="T7" fmla="*/ 0 h 18"/>
                  <a:gd name="T8" fmla="*/ 17 w 3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8">
                    <a:moveTo>
                      <a:pt x="17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38" y="9"/>
                      <a:pt x="29" y="18"/>
                      <a:pt x="17" y="18"/>
                    </a:cubicBezTo>
                    <a:cubicBezTo>
                      <a:pt x="9" y="18"/>
                      <a:pt x="0" y="9"/>
                      <a:pt x="0" y="0"/>
                    </a:cubicBezTo>
                    <a:lnTo>
                      <a:pt x="17" y="0"/>
                    </a:lnTo>
                    <a:close/>
                  </a:path>
                </a:pathLst>
              </a:custGeom>
              <a:noFill/>
              <a:ln w="3016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15" name="Freeform 214"/>
              <p:cNvSpPr>
                <a:spLocks/>
              </p:cNvSpPr>
              <p:nvPr/>
            </p:nvSpPr>
            <p:spPr bwMode="auto">
              <a:xfrm>
                <a:off x="9183688" y="3159392"/>
                <a:ext cx="276225" cy="131762"/>
              </a:xfrm>
              <a:custGeom>
                <a:avLst/>
                <a:gdLst>
                  <a:gd name="T0" fmla="*/ 17 w 38"/>
                  <a:gd name="T1" fmla="*/ 0 h 18"/>
                  <a:gd name="T2" fmla="*/ 38 w 38"/>
                  <a:gd name="T3" fmla="*/ 0 h 18"/>
                  <a:gd name="T4" fmla="*/ 17 w 38"/>
                  <a:gd name="T5" fmla="*/ 18 h 18"/>
                  <a:gd name="T6" fmla="*/ 0 w 38"/>
                  <a:gd name="T7" fmla="*/ 0 h 18"/>
                  <a:gd name="T8" fmla="*/ 17 w 3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8">
                    <a:moveTo>
                      <a:pt x="17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38" y="9"/>
                      <a:pt x="29" y="18"/>
                      <a:pt x="17" y="18"/>
                    </a:cubicBezTo>
                    <a:cubicBezTo>
                      <a:pt x="8" y="18"/>
                      <a:pt x="0" y="9"/>
                      <a:pt x="0" y="0"/>
                    </a:cubicBezTo>
                    <a:lnTo>
                      <a:pt x="17" y="0"/>
                    </a:lnTo>
                    <a:close/>
                  </a:path>
                </a:pathLst>
              </a:custGeom>
              <a:noFill/>
              <a:ln w="3016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216" name="Rectangle 215"/>
              <p:cNvSpPr/>
              <p:nvPr/>
            </p:nvSpPr>
            <p:spPr bwMode="auto">
              <a:xfrm>
                <a:off x="6983412" y="2505342"/>
                <a:ext cx="276225" cy="301286"/>
              </a:xfrm>
              <a:prstGeom prst="rect">
                <a:avLst/>
              </a:prstGeom>
              <a:noFill/>
              <a:ln w="19050" cap="flat" cmpd="sng" algn="ctr">
                <a:solidFill>
                  <a:srgbClr val="FFFFFF"/>
                </a:solidFill>
                <a:prstDash val="solid"/>
                <a:miter lim="800000"/>
                <a:headEnd type="stealth" w="lg" len="lg"/>
                <a:tailEnd type="none" w="lg" len="lg"/>
              </a:ln>
            </p:spPr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7" name="Rectangle 216"/>
              <p:cNvSpPr/>
              <p:nvPr/>
            </p:nvSpPr>
            <p:spPr bwMode="auto">
              <a:xfrm>
                <a:off x="8666163" y="2504552"/>
                <a:ext cx="276225" cy="301286"/>
              </a:xfrm>
              <a:prstGeom prst="rect">
                <a:avLst/>
              </a:prstGeom>
              <a:noFill/>
              <a:ln w="19050" cap="flat" cmpd="sng" algn="ctr">
                <a:solidFill>
                  <a:srgbClr val="FFFFFF"/>
                </a:solidFill>
                <a:prstDash val="solid"/>
                <a:miter lim="800000"/>
                <a:headEnd type="stealth" w="lg" len="lg"/>
                <a:tailEnd type="none" w="lg" len="lg"/>
              </a:ln>
            </p:spPr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grpSp>
            <p:nvGrpSpPr>
              <p:cNvPr id="218" name="Group 217"/>
              <p:cNvGrpSpPr/>
              <p:nvPr/>
            </p:nvGrpSpPr>
            <p:grpSpPr>
              <a:xfrm>
                <a:off x="9643050" y="2531275"/>
                <a:ext cx="252000" cy="252000"/>
                <a:chOff x="9598287" y="2508810"/>
                <a:chExt cx="300515" cy="300515"/>
              </a:xfrm>
            </p:grpSpPr>
            <p:cxnSp>
              <p:nvCxnSpPr>
                <p:cNvPr id="219" name="Straight Connector 218"/>
                <p:cNvCxnSpPr/>
                <p:nvPr/>
              </p:nvCxnSpPr>
              <p:spPr bwMode="auto">
                <a:xfrm>
                  <a:off x="9598287" y="2659068"/>
                  <a:ext cx="300515" cy="0"/>
                </a:xfrm>
                <a:prstGeom prst="line">
                  <a:avLst/>
                </a:prstGeom>
                <a:noFill/>
                <a:ln w="50800" algn="ctr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0" name="Straight Connector 219"/>
                <p:cNvCxnSpPr/>
                <p:nvPr/>
              </p:nvCxnSpPr>
              <p:spPr bwMode="auto">
                <a:xfrm rot="5400000">
                  <a:off x="9598287" y="2659068"/>
                  <a:ext cx="300515" cy="0"/>
                </a:xfrm>
                <a:prstGeom prst="line">
                  <a:avLst/>
                </a:prstGeom>
                <a:noFill/>
                <a:ln w="50800" algn="ctr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1" name="Straight Connector 220"/>
                <p:cNvCxnSpPr/>
                <p:nvPr/>
              </p:nvCxnSpPr>
              <p:spPr bwMode="auto">
                <a:xfrm rot="2700000">
                  <a:off x="9598287" y="2659068"/>
                  <a:ext cx="300515" cy="0"/>
                </a:xfrm>
                <a:prstGeom prst="line">
                  <a:avLst/>
                </a:prstGeom>
                <a:noFill/>
                <a:ln w="50800" algn="ctr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2" name="Straight Connector 221"/>
                <p:cNvCxnSpPr/>
                <p:nvPr/>
              </p:nvCxnSpPr>
              <p:spPr bwMode="auto">
                <a:xfrm rot="-2700000">
                  <a:off x="9598287" y="2659068"/>
                  <a:ext cx="300515" cy="0"/>
                </a:xfrm>
                <a:prstGeom prst="line">
                  <a:avLst/>
                </a:prstGeom>
                <a:noFill/>
                <a:ln w="50800" algn="ctr">
                  <a:solidFill>
                    <a:srgbClr val="FFFFFF"/>
                  </a:solidFill>
                  <a:round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6" name="Text Box 15"/>
            <p:cNvSpPr txBox="1">
              <a:spLocks noChangeArrowheads="1"/>
            </p:cNvSpPr>
            <p:nvPr/>
          </p:nvSpPr>
          <p:spPr bwMode="auto">
            <a:xfrm>
              <a:off x="8945247" y="924827"/>
              <a:ext cx="950913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59" tIns="45680" rIns="91359" bIns="45680">
              <a:spAutoFit/>
            </a:bodyPr>
            <a:lstStyle/>
            <a:p>
              <a:pPr algn="ctr" eaLnBrk="0" hangingPunct="0"/>
              <a:r>
                <a:rPr lang="en-US" sz="3400" b="0">
                  <a:solidFill>
                    <a:srgbClr val="FFFFFF"/>
                  </a:solidFill>
                </a:rPr>
                <a:t>Bob</a:t>
              </a:r>
            </a:p>
          </p:txBody>
        </p:sp>
        <p:sp>
          <p:nvSpPr>
            <p:cNvPr id="10" name="Rectangle 1094"/>
            <p:cNvSpPr>
              <a:spLocks noChangeArrowheads="1"/>
            </p:cNvSpPr>
            <p:nvPr/>
          </p:nvSpPr>
          <p:spPr bwMode="auto">
            <a:xfrm>
              <a:off x="7808432" y="1602197"/>
              <a:ext cx="263525" cy="42703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l" defTabSz="762000"/>
              <a:r>
                <a:rPr lang="en-US" sz="2800">
                  <a:solidFill>
                    <a:srgbClr val="FFFFFF"/>
                  </a:solidFill>
                  <a:latin typeface="Symbol" pitchFamily="18" charset="2"/>
                </a:rPr>
                <a:t>j</a:t>
              </a:r>
              <a:endParaRPr lang="en-US" sz="2800" b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1" name="Rectangle 1095"/>
            <p:cNvSpPr>
              <a:spLocks noChangeArrowheads="1"/>
            </p:cNvSpPr>
            <p:nvPr/>
          </p:nvSpPr>
          <p:spPr bwMode="auto">
            <a:xfrm>
              <a:off x="8000520" y="1892709"/>
              <a:ext cx="134938" cy="24447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defTabSz="762000"/>
              <a:r>
                <a:rPr lang="en-US" sz="1600">
                  <a:solidFill>
                    <a:srgbClr val="FFFFFF"/>
                  </a:solidFill>
                  <a:latin typeface="Times New Roman" pitchFamily="18" charset="0"/>
                </a:rPr>
                <a:t>B</a:t>
              </a:r>
              <a:endParaRPr lang="en-US" sz="12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6593974" y="2792407"/>
              <a:ext cx="1037865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200" smtClean="0">
                  <a:ln w="12700">
                    <a:noFill/>
                  </a:ln>
                  <a:solidFill>
                    <a:srgbClr val="FFFFFF"/>
                  </a:solidFill>
                </a:rPr>
                <a:t>PBS</a:t>
              </a:r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8138379" y="2106175"/>
              <a:ext cx="749825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200" smtClean="0">
                  <a:ln w="12700">
                    <a:noFill/>
                  </a:ln>
                  <a:solidFill>
                    <a:srgbClr val="FFFFFF"/>
                  </a:solidFill>
                </a:rPr>
                <a:t>BS</a:t>
              </a: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8930397" y="2106175"/>
              <a:ext cx="749825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200" smtClean="0">
                  <a:ln w="12700">
                    <a:noFill/>
                  </a:ln>
                  <a:solidFill>
                    <a:srgbClr val="FFFFFF"/>
                  </a:solidFill>
                </a:rPr>
                <a:t>C</a:t>
              </a:r>
            </a:p>
          </p:txBody>
        </p:sp>
        <p:sp>
          <p:nvSpPr>
            <p:cNvPr id="100" name="TextBox 99"/>
            <p:cNvSpPr txBox="1"/>
            <p:nvPr/>
          </p:nvSpPr>
          <p:spPr bwMode="auto">
            <a:xfrm>
              <a:off x="8421266" y="3271739"/>
              <a:ext cx="749825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200" smtClean="0">
                  <a:ln w="12700">
                    <a:noFill/>
                  </a:ln>
                  <a:solidFill>
                    <a:srgbClr val="FFFFFF"/>
                  </a:solidFill>
                </a:rPr>
                <a:t>D0</a:t>
              </a:r>
            </a:p>
          </p:txBody>
        </p:sp>
        <p:sp>
          <p:nvSpPr>
            <p:cNvPr id="101" name="TextBox 100"/>
            <p:cNvSpPr txBox="1"/>
            <p:nvPr/>
          </p:nvSpPr>
          <p:spPr bwMode="auto">
            <a:xfrm>
              <a:off x="8949756" y="3278975"/>
              <a:ext cx="749825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200" smtClean="0">
                  <a:ln w="12700">
                    <a:noFill/>
                  </a:ln>
                  <a:solidFill>
                    <a:srgbClr val="FFFFFF"/>
                  </a:solidFill>
                </a:rPr>
                <a:t>D1</a:t>
              </a:r>
            </a:p>
          </p:txBody>
        </p:sp>
        <p:sp>
          <p:nvSpPr>
            <p:cNvPr id="103" name="TextBox 102"/>
            <p:cNvSpPr txBox="1"/>
            <p:nvPr/>
          </p:nvSpPr>
          <p:spPr bwMode="auto">
            <a:xfrm>
              <a:off x="9434375" y="2714342"/>
              <a:ext cx="749825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CA" sz="2200">
                  <a:ln w="12700">
                    <a:noFill/>
                  </a:ln>
                  <a:solidFill>
                    <a:srgbClr val="FFFFFF"/>
                  </a:solidFill>
                </a:rPr>
                <a:t>L</a:t>
              </a:r>
              <a:endParaRPr lang="en-US" sz="2200" smtClean="0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152400" y="617175"/>
              <a:ext cx="5621301" cy="3528490"/>
            </a:xfrm>
            <a:prstGeom prst="rect">
              <a:avLst/>
            </a:prstGeom>
            <a:solidFill>
              <a:srgbClr val="000000"/>
            </a:solidFill>
            <a:ln w="28575" cap="sq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 rot="-180000" flipV="1">
              <a:off x="8513291" y="1845915"/>
              <a:ext cx="108000" cy="72000"/>
            </a:xfrm>
            <a:prstGeom prst="line">
              <a:avLst/>
            </a:prstGeom>
            <a:noFill/>
            <a:ln w="5080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32" name="Straight Connector 31"/>
            <p:cNvCxnSpPr/>
            <p:nvPr/>
          </p:nvCxnSpPr>
          <p:spPr bwMode="auto">
            <a:xfrm rot="120000">
              <a:off x="7290887" y="1842515"/>
              <a:ext cx="108000" cy="72000"/>
            </a:xfrm>
            <a:prstGeom prst="line">
              <a:avLst/>
            </a:prstGeom>
            <a:noFill/>
            <a:ln w="5080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  <p:sp>
          <p:nvSpPr>
            <p:cNvPr id="21" name="Chord 20"/>
            <p:cNvSpPr/>
            <p:nvPr/>
          </p:nvSpPr>
          <p:spPr>
            <a:xfrm flipH="1">
              <a:off x="8636854" y="2980380"/>
              <a:ext cx="324000" cy="324000"/>
            </a:xfrm>
            <a:prstGeom prst="chord">
              <a:avLst>
                <a:gd name="adj1" fmla="val 21589360"/>
                <a:gd name="adj2" fmla="val 10812776"/>
              </a:avLst>
            </a:prstGeom>
            <a:solidFill>
              <a:srgbClr val="FFFFFF"/>
            </a:solidFill>
            <a:ln w="1905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hord 22"/>
            <p:cNvSpPr/>
            <p:nvPr/>
          </p:nvSpPr>
          <p:spPr>
            <a:xfrm flipH="1">
              <a:off x="9154284" y="2980380"/>
              <a:ext cx="324000" cy="324000"/>
            </a:xfrm>
            <a:prstGeom prst="chord">
              <a:avLst>
                <a:gd name="adj1" fmla="val 21589360"/>
                <a:gd name="adj2" fmla="val 10812776"/>
              </a:avLst>
            </a:prstGeom>
            <a:solidFill>
              <a:srgbClr val="FFFFFF"/>
            </a:solidFill>
            <a:ln w="1905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31349"/>
          <a:stretch/>
        </p:blipFill>
        <p:spPr>
          <a:xfrm>
            <a:off x="5439106" y="4604955"/>
            <a:ext cx="4679056" cy="292518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 bwMode="auto">
          <a:xfrm>
            <a:off x="132168" y="4313162"/>
            <a:ext cx="1152160" cy="430887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square" lIns="36000" rIns="0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readout</a:t>
            </a:r>
          </a:p>
        </p:txBody>
      </p:sp>
      <p:sp>
        <p:nvSpPr>
          <p:cNvPr id="36" name="Rectangle 1094"/>
          <p:cNvSpPr>
            <a:spLocks noChangeArrowheads="1"/>
          </p:cNvSpPr>
          <p:nvPr/>
        </p:nvSpPr>
        <p:spPr bwMode="auto">
          <a:xfrm>
            <a:off x="591428" y="3814916"/>
            <a:ext cx="263525" cy="4270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defTabSz="762000"/>
            <a:r>
              <a:rPr lang="en-US" sz="2800">
                <a:solidFill>
                  <a:srgbClr val="FFFFFF"/>
                </a:solidFill>
                <a:latin typeface="Symbol" pitchFamily="18" charset="2"/>
              </a:rPr>
              <a:t>j</a:t>
            </a:r>
            <a:endParaRPr lang="en-US" sz="28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7" name="Rectangle 1095"/>
          <p:cNvSpPr>
            <a:spLocks noChangeArrowheads="1"/>
          </p:cNvSpPr>
          <p:nvPr/>
        </p:nvSpPr>
        <p:spPr bwMode="auto">
          <a:xfrm>
            <a:off x="783516" y="4105428"/>
            <a:ext cx="134938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B</a:t>
            </a:r>
            <a:endParaRPr lang="en-US" sz="1200">
              <a:solidFill>
                <a:srgbClr val="FFFFFF"/>
              </a:solidFill>
              <a:latin typeface="Times New Roman" pitchFamily="18" charset="0"/>
            </a:endParaRPr>
          </a:p>
        </p:txBody>
      </p:sp>
      <p:grpSp>
        <p:nvGrpSpPr>
          <p:cNvPr id="256" name="Group 255"/>
          <p:cNvGrpSpPr/>
          <p:nvPr/>
        </p:nvGrpSpPr>
        <p:grpSpPr>
          <a:xfrm>
            <a:off x="966920" y="2120930"/>
            <a:ext cx="5524153" cy="2913721"/>
            <a:chOff x="966920" y="2120930"/>
            <a:chExt cx="5524153" cy="291372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/>
            <a:srcRect l="14879" r="9008"/>
            <a:stretch/>
          </p:blipFill>
          <p:spPr>
            <a:xfrm>
              <a:off x="966920" y="2120930"/>
              <a:ext cx="5524153" cy="2913721"/>
            </a:xfrm>
            <a:prstGeom prst="rect">
              <a:avLst/>
            </a:prstGeom>
          </p:spPr>
        </p:pic>
        <p:grpSp>
          <p:nvGrpSpPr>
            <p:cNvPr id="255" name="Group 254"/>
            <p:cNvGrpSpPr/>
            <p:nvPr/>
          </p:nvGrpSpPr>
          <p:grpSpPr>
            <a:xfrm>
              <a:off x="2712363" y="2530537"/>
              <a:ext cx="464988" cy="252738"/>
              <a:chOff x="2712363" y="2530537"/>
              <a:chExt cx="464988" cy="252738"/>
            </a:xfrm>
          </p:grpSpPr>
          <p:sp>
            <p:nvSpPr>
              <p:cNvPr id="323" name="Rectangle 322"/>
              <p:cNvSpPr/>
              <p:nvPr/>
            </p:nvSpPr>
            <p:spPr bwMode="auto">
              <a:xfrm>
                <a:off x="2712363" y="2530537"/>
                <a:ext cx="464988" cy="252738"/>
              </a:xfrm>
              <a:prstGeom prst="rect">
                <a:avLst/>
              </a:prstGeom>
              <a:solidFill>
                <a:srgbClr val="000000"/>
              </a:solidFill>
              <a:ln w="28575" cap="sq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CA">
                  <a:ln w="1905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319" name="Line 162"/>
              <p:cNvSpPr>
                <a:spLocks noChangeShapeType="1"/>
              </p:cNvSpPr>
              <p:nvPr/>
            </p:nvSpPr>
            <p:spPr bwMode="auto">
              <a:xfrm>
                <a:off x="2741613" y="2655888"/>
                <a:ext cx="406400" cy="0"/>
              </a:xfrm>
              <a:prstGeom prst="line">
                <a:avLst/>
              </a:prstGeom>
              <a:noFill/>
              <a:ln w="17463" cap="flat">
                <a:solidFill>
                  <a:srgbClr val="FF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20" name="Line 163"/>
              <p:cNvSpPr>
                <a:spLocks noChangeShapeType="1"/>
              </p:cNvSpPr>
              <p:nvPr/>
            </p:nvSpPr>
            <p:spPr bwMode="auto">
              <a:xfrm>
                <a:off x="2855913" y="2549525"/>
                <a:ext cx="0" cy="212725"/>
              </a:xfrm>
              <a:prstGeom prst="line">
                <a:avLst/>
              </a:prstGeom>
              <a:noFill/>
              <a:ln w="17463" cap="flat">
                <a:solidFill>
                  <a:srgbClr val="FF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21" name="Line 164"/>
              <p:cNvSpPr>
                <a:spLocks noChangeShapeType="1"/>
              </p:cNvSpPr>
              <p:nvPr/>
            </p:nvSpPr>
            <p:spPr bwMode="auto">
              <a:xfrm flipH="1">
                <a:off x="2776538" y="2574925"/>
                <a:ext cx="158750" cy="152400"/>
              </a:xfrm>
              <a:prstGeom prst="line">
                <a:avLst/>
              </a:prstGeom>
              <a:noFill/>
              <a:ln w="17463" cap="flat">
                <a:solidFill>
                  <a:srgbClr val="FF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  <p:sp>
            <p:nvSpPr>
              <p:cNvPr id="322" name="Line 165"/>
              <p:cNvSpPr>
                <a:spLocks noChangeShapeType="1"/>
              </p:cNvSpPr>
              <p:nvPr/>
            </p:nvSpPr>
            <p:spPr bwMode="auto">
              <a:xfrm>
                <a:off x="2776538" y="2574925"/>
                <a:ext cx="158750" cy="152400"/>
              </a:xfrm>
              <a:prstGeom prst="line">
                <a:avLst/>
              </a:prstGeom>
              <a:noFill/>
              <a:ln w="17463" cap="flat">
                <a:solidFill>
                  <a:srgbClr val="FF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/>
              </a:p>
            </p:txBody>
          </p:sp>
        </p:grpSp>
      </p:grpSp>
      <p:sp>
        <p:nvSpPr>
          <p:cNvPr id="129" name="TextBox 128"/>
          <p:cNvSpPr txBox="1"/>
          <p:nvPr/>
        </p:nvSpPr>
        <p:spPr bwMode="auto">
          <a:xfrm>
            <a:off x="2323904" y="1712203"/>
            <a:ext cx="1224170" cy="430887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square" lIns="36000" rIns="0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9900"/>
                </a:solidFill>
              </a:rPr>
              <a:t>1924 nm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323904" y="2273405"/>
            <a:ext cx="1307386" cy="0"/>
          </a:xfrm>
          <a:prstGeom prst="line">
            <a:avLst/>
          </a:prstGeom>
          <a:noFill/>
          <a:ln w="31750" algn="ctr">
            <a:solidFill>
              <a:srgbClr val="FF9900"/>
            </a:solidFill>
            <a:round/>
            <a:headEnd type="none" w="med" len="med"/>
            <a:tailEnd type="none" w="med" len="med"/>
          </a:ln>
        </p:spPr>
      </p:cxnSp>
      <p:cxnSp>
        <p:nvCxnSpPr>
          <p:cNvPr id="136" name="Straight Connector 135"/>
          <p:cNvCxnSpPr/>
          <p:nvPr/>
        </p:nvCxnSpPr>
        <p:spPr bwMode="auto">
          <a:xfrm>
            <a:off x="8461664" y="5081795"/>
            <a:ext cx="0" cy="1440200"/>
          </a:xfrm>
          <a:prstGeom prst="line">
            <a:avLst/>
          </a:prstGeom>
          <a:noFill/>
          <a:ln w="31750" algn="ctr">
            <a:solidFill>
              <a:srgbClr val="FF9900"/>
            </a:solidFill>
            <a:miter lim="800000"/>
            <a:headEnd type="none" w="med" len="med"/>
            <a:tailEnd type="arrow" w="lg" len="lg"/>
          </a:ln>
        </p:spPr>
      </p:cxnSp>
    </p:spTree>
    <p:extLst>
      <p:ext uri="{BB962C8B-B14F-4D97-AF65-F5344CB8AC3E}">
        <p14:creationId xmlns:p14="http://schemas.microsoft.com/office/powerpoint/2010/main" val="81480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15" name="Arc 14"/>
          <p:cNvSpPr/>
          <p:nvPr/>
        </p:nvSpPr>
        <p:spPr bwMode="auto">
          <a:xfrm>
            <a:off x="3135475" y="3810639"/>
            <a:ext cx="281690" cy="785579"/>
          </a:xfrm>
          <a:prstGeom prst="arc">
            <a:avLst>
              <a:gd name="adj1" fmla="val 12350242"/>
              <a:gd name="adj2" fmla="val 18184944"/>
            </a:avLst>
          </a:prstGeom>
          <a:noFill/>
          <a:ln w="28575" cap="sq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6518" name="Picture 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17" y="2075353"/>
            <a:ext cx="9858082" cy="2862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Countermeasures for plug-and-play system</a:t>
            </a:r>
            <a:endParaRPr lang="en-US" sz="2800" b="0">
              <a:solidFill>
                <a:srgbClr val="FFFFFF"/>
              </a:solidFill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8945247" y="2076987"/>
            <a:ext cx="9509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Bob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390840" y="2065078"/>
            <a:ext cx="111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Alice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8" name="Rectangle 1058"/>
          <p:cNvSpPr>
            <a:spLocks noChangeArrowheads="1"/>
          </p:cNvSpPr>
          <p:nvPr/>
        </p:nvSpPr>
        <p:spPr bwMode="auto">
          <a:xfrm>
            <a:off x="1294127" y="3896243"/>
            <a:ext cx="214313" cy="4270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2800">
                <a:solidFill>
                  <a:srgbClr val="FFFFFF"/>
                </a:solidFill>
                <a:latin typeface="Symbol" pitchFamily="18" charset="2"/>
              </a:rPr>
              <a:t>j</a:t>
            </a:r>
            <a:endParaRPr lang="en-US" sz="28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9" name="Rectangle 1059"/>
          <p:cNvSpPr>
            <a:spLocks noChangeArrowheads="1"/>
          </p:cNvSpPr>
          <p:nvPr/>
        </p:nvSpPr>
        <p:spPr bwMode="auto">
          <a:xfrm>
            <a:off x="1471927" y="4177230"/>
            <a:ext cx="146050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A</a:t>
            </a:r>
            <a:endParaRPr lang="en-US" sz="12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0" name="Rectangle 1094"/>
          <p:cNvSpPr>
            <a:spLocks noChangeArrowheads="1"/>
          </p:cNvSpPr>
          <p:nvPr/>
        </p:nvSpPr>
        <p:spPr bwMode="auto">
          <a:xfrm>
            <a:off x="7808432" y="2754357"/>
            <a:ext cx="263525" cy="4270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defTabSz="762000"/>
            <a:r>
              <a:rPr lang="en-US" sz="2800">
                <a:solidFill>
                  <a:srgbClr val="FFFFFF"/>
                </a:solidFill>
                <a:latin typeface="Symbol" pitchFamily="18" charset="2"/>
              </a:rPr>
              <a:t>j</a:t>
            </a:r>
            <a:endParaRPr lang="en-US" sz="28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" name="Rectangle 1095"/>
          <p:cNvSpPr>
            <a:spLocks noChangeArrowheads="1"/>
          </p:cNvSpPr>
          <p:nvPr/>
        </p:nvSpPr>
        <p:spPr bwMode="auto">
          <a:xfrm>
            <a:off x="8000520" y="3044869"/>
            <a:ext cx="134938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B</a:t>
            </a:r>
            <a:endParaRPr lang="en-US" sz="12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6593974" y="3944567"/>
            <a:ext cx="103786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PBS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8138379" y="3258335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BS</a:t>
            </a:r>
          </a:p>
        </p:txBody>
      </p:sp>
      <p:sp>
        <p:nvSpPr>
          <p:cNvPr id="14" name="TextBox 13"/>
          <p:cNvSpPr txBox="1"/>
          <p:nvPr/>
        </p:nvSpPr>
        <p:spPr bwMode="auto">
          <a:xfrm>
            <a:off x="8930397" y="3258335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C</a:t>
            </a:r>
          </a:p>
        </p:txBody>
      </p:sp>
      <p:sp>
        <p:nvSpPr>
          <p:cNvPr id="100" name="TextBox 99"/>
          <p:cNvSpPr txBox="1"/>
          <p:nvPr/>
        </p:nvSpPr>
        <p:spPr bwMode="auto">
          <a:xfrm>
            <a:off x="8421266" y="4423899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D0</a:t>
            </a:r>
          </a:p>
        </p:txBody>
      </p:sp>
      <p:sp>
        <p:nvSpPr>
          <p:cNvPr id="101" name="TextBox 100"/>
          <p:cNvSpPr txBox="1"/>
          <p:nvPr/>
        </p:nvSpPr>
        <p:spPr bwMode="auto">
          <a:xfrm>
            <a:off x="8949756" y="4431135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D1</a:t>
            </a:r>
          </a:p>
        </p:txBody>
      </p:sp>
      <p:sp>
        <p:nvSpPr>
          <p:cNvPr id="103" name="TextBox 102"/>
          <p:cNvSpPr txBox="1"/>
          <p:nvPr/>
        </p:nvSpPr>
        <p:spPr bwMode="auto">
          <a:xfrm>
            <a:off x="9434375" y="3866502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 sz="2200">
                <a:ln w="12700">
                  <a:noFill/>
                </a:ln>
                <a:solidFill>
                  <a:srgbClr val="FFFFFF"/>
                </a:solidFill>
              </a:rPr>
              <a:t>L</a:t>
            </a:r>
            <a:endParaRPr lang="en-US" sz="220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 bwMode="auto">
          <a:xfrm>
            <a:off x="2407120" y="3146402"/>
            <a:ext cx="103786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VOA</a:t>
            </a:r>
          </a:p>
        </p:txBody>
      </p:sp>
      <p:sp>
        <p:nvSpPr>
          <p:cNvPr id="105" name="TextBox 104"/>
          <p:cNvSpPr txBox="1"/>
          <p:nvPr/>
        </p:nvSpPr>
        <p:spPr bwMode="auto">
          <a:xfrm>
            <a:off x="1645924" y="2825705"/>
            <a:ext cx="103786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DL</a:t>
            </a:r>
          </a:p>
        </p:txBody>
      </p:sp>
      <p:sp>
        <p:nvSpPr>
          <p:cNvPr id="106" name="TextBox 105"/>
          <p:cNvSpPr txBox="1"/>
          <p:nvPr/>
        </p:nvSpPr>
        <p:spPr bwMode="auto">
          <a:xfrm>
            <a:off x="288008" y="3577289"/>
            <a:ext cx="655404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FM</a:t>
            </a:r>
          </a:p>
        </p:txBody>
      </p:sp>
      <p:sp>
        <p:nvSpPr>
          <p:cNvPr id="16" name="Arc 15"/>
          <p:cNvSpPr/>
          <p:nvPr/>
        </p:nvSpPr>
        <p:spPr bwMode="auto">
          <a:xfrm>
            <a:off x="2559395" y="3712717"/>
            <a:ext cx="576080" cy="850118"/>
          </a:xfrm>
          <a:prstGeom prst="arc">
            <a:avLst>
              <a:gd name="adj1" fmla="val 175638"/>
              <a:gd name="adj2" fmla="val 5416729"/>
            </a:avLst>
          </a:prstGeom>
          <a:noFill/>
          <a:ln w="28575" cap="sq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Box 73"/>
          <p:cNvSpPr txBox="1">
            <a:spLocks noChangeArrowheads="1"/>
          </p:cNvSpPr>
          <p:nvPr/>
        </p:nvSpPr>
        <p:spPr bwMode="auto">
          <a:xfrm>
            <a:off x="152399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S. Sajeed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Phys. Rev. A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91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032326 (2015)</a:t>
            </a:r>
          </a:p>
        </p:txBody>
      </p:sp>
      <p:grpSp>
        <p:nvGrpSpPr>
          <p:cNvPr id="146567" name="Group 146566"/>
          <p:cNvGrpSpPr/>
          <p:nvPr/>
        </p:nvGrpSpPr>
        <p:grpSpPr>
          <a:xfrm>
            <a:off x="287750" y="4291672"/>
            <a:ext cx="3219212" cy="1803547"/>
            <a:chOff x="287750" y="4291672"/>
            <a:chExt cx="3219212" cy="1803547"/>
          </a:xfrm>
        </p:grpSpPr>
        <p:sp>
          <p:nvSpPr>
            <p:cNvPr id="146564" name="Rectangle 146563"/>
            <p:cNvSpPr/>
            <p:nvPr/>
          </p:nvSpPr>
          <p:spPr bwMode="auto">
            <a:xfrm>
              <a:off x="303190" y="4914569"/>
              <a:ext cx="3203772" cy="1180650"/>
            </a:xfrm>
            <a:prstGeom prst="rect">
              <a:avLst/>
            </a:prstGeom>
            <a:noFill/>
            <a:ln w="28575" cap="flat" cmpd="sng" algn="ctr">
              <a:solidFill>
                <a:srgbClr val="969696"/>
              </a:solidFill>
              <a:prstDash val="solid"/>
              <a:miter lim="800000"/>
              <a:headEnd type="stealth" w="lg" len="lg"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6565" name="Rectangle 146564"/>
            <p:cNvSpPr/>
            <p:nvPr/>
          </p:nvSpPr>
          <p:spPr bwMode="auto">
            <a:xfrm>
              <a:off x="318830" y="4862022"/>
              <a:ext cx="3168440" cy="103748"/>
            </a:xfrm>
            <a:prstGeom prst="rect">
              <a:avLst/>
            </a:prstGeom>
            <a:solidFill>
              <a:srgbClr val="000000"/>
            </a:solidFill>
            <a:ln w="38100" cap="flat" cmpd="sng" algn="ctr">
              <a:noFill/>
              <a:prstDash val="solid"/>
              <a:round/>
              <a:headEnd type="stealth" w="lg" len="lg"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17" name="Group 16"/>
            <p:cNvGrpSpPr/>
            <p:nvPr/>
          </p:nvGrpSpPr>
          <p:grpSpPr>
            <a:xfrm flipH="1">
              <a:off x="2641919" y="4291672"/>
              <a:ext cx="656035" cy="967282"/>
              <a:chOff x="4809335" y="2729566"/>
              <a:chExt cx="1026316" cy="1513228"/>
            </a:xfrm>
          </p:grpSpPr>
          <p:sp>
            <p:nvSpPr>
              <p:cNvPr id="26" name="Arc 25"/>
              <p:cNvSpPr/>
              <p:nvPr/>
            </p:nvSpPr>
            <p:spPr bwMode="auto">
              <a:xfrm>
                <a:off x="4809335" y="2729566"/>
                <a:ext cx="391586" cy="1443562"/>
              </a:xfrm>
              <a:prstGeom prst="arc">
                <a:avLst>
                  <a:gd name="adj1" fmla="val 15654455"/>
                  <a:gd name="adj2" fmla="val 0"/>
                </a:avLst>
              </a:prstGeom>
              <a:noFill/>
              <a:ln w="28575" cap="sq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Arc 26"/>
              <p:cNvSpPr/>
              <p:nvPr/>
            </p:nvSpPr>
            <p:spPr bwMode="auto">
              <a:xfrm>
                <a:off x="5200917" y="2951764"/>
                <a:ext cx="634734" cy="1089162"/>
              </a:xfrm>
              <a:prstGeom prst="arc">
                <a:avLst>
                  <a:gd name="adj1" fmla="val 5333829"/>
                  <a:gd name="adj2" fmla="val 10898330"/>
                </a:avLst>
              </a:prstGeom>
              <a:noFill/>
              <a:ln w="28575" cap="sq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Chord 28"/>
              <p:cNvSpPr/>
              <p:nvPr/>
            </p:nvSpPr>
            <p:spPr>
              <a:xfrm rot="16200000">
                <a:off x="5335189" y="3831013"/>
                <a:ext cx="411781" cy="411782"/>
              </a:xfrm>
              <a:prstGeom prst="chord">
                <a:avLst>
                  <a:gd name="adj1" fmla="val 21505445"/>
                  <a:gd name="adj2" fmla="val 10973500"/>
                </a:avLst>
              </a:prstGeom>
              <a:solidFill>
                <a:srgbClr val="000000"/>
              </a:solidFill>
              <a:ln w="28575">
                <a:solidFill>
                  <a:srgbClr val="00FF00"/>
                </a:solidFill>
                <a:miter lim="800000"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2" name="TextBox 111"/>
            <p:cNvSpPr txBox="1"/>
            <p:nvPr/>
          </p:nvSpPr>
          <p:spPr bwMode="auto">
            <a:xfrm>
              <a:off x="287750" y="4886633"/>
              <a:ext cx="2403685" cy="11079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2200">
                  <a:ln w="12700">
                    <a:noFill/>
                  </a:ln>
                  <a:solidFill>
                    <a:srgbClr val="00FF00"/>
                  </a:solidFill>
                </a:rPr>
                <a:t>1</a:t>
              </a:r>
              <a:r>
                <a:rPr lang="en-US" sz="2200" smtClean="0">
                  <a:ln w="12700">
                    <a:noFill/>
                  </a:ln>
                  <a:solidFill>
                    <a:srgbClr val="00FF00"/>
                  </a:solidFill>
                </a:rPr>
                <a:t>. Pulse-energy-monitoring detector</a:t>
              </a:r>
            </a:p>
          </p:txBody>
        </p:sp>
      </p:grpSp>
      <p:sp>
        <p:nvSpPr>
          <p:cNvPr id="200" name="Chord 199"/>
          <p:cNvSpPr/>
          <p:nvPr/>
        </p:nvSpPr>
        <p:spPr>
          <a:xfrm rot="16200000" flipV="1">
            <a:off x="8643057" y="4137601"/>
            <a:ext cx="320798" cy="313147"/>
          </a:xfrm>
          <a:prstGeom prst="chord">
            <a:avLst>
              <a:gd name="adj1" fmla="val 5413694"/>
              <a:gd name="adj2" fmla="val 16200000"/>
            </a:avLst>
          </a:prstGeom>
          <a:solidFill>
            <a:srgbClr val="FFFFFF"/>
          </a:solidFill>
          <a:ln w="28575">
            <a:noFill/>
            <a:miter lim="800000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Chord 200"/>
          <p:cNvSpPr/>
          <p:nvPr/>
        </p:nvSpPr>
        <p:spPr>
          <a:xfrm rot="16200000" flipV="1">
            <a:off x="9159339" y="4138173"/>
            <a:ext cx="320798" cy="313147"/>
          </a:xfrm>
          <a:prstGeom prst="chord">
            <a:avLst>
              <a:gd name="adj1" fmla="val 5413694"/>
              <a:gd name="adj2" fmla="val 16200000"/>
            </a:avLst>
          </a:prstGeom>
          <a:solidFill>
            <a:srgbClr val="FFFFFF"/>
          </a:solidFill>
          <a:ln w="28575">
            <a:noFill/>
            <a:miter lim="800000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3441610" y="3629837"/>
            <a:ext cx="117670" cy="356938"/>
          </a:xfrm>
          <a:prstGeom prst="rect">
            <a:avLst/>
          </a:prstGeom>
          <a:solidFill>
            <a:srgbClr val="00FF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38" name="TextBox 8"/>
          <p:cNvSpPr txBox="1">
            <a:spLocks noChangeArrowheads="1"/>
          </p:cNvSpPr>
          <p:nvPr/>
        </p:nvSpPr>
        <p:spPr bwMode="auto">
          <a:xfrm>
            <a:off x="3602170" y="4892457"/>
            <a:ext cx="219322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200">
                <a:solidFill>
                  <a:srgbClr val="00FF00"/>
                </a:solidFill>
              </a:rPr>
              <a:t>2</a:t>
            </a:r>
            <a:r>
              <a:rPr lang="en-US" sz="2200" smtClean="0">
                <a:solidFill>
                  <a:srgbClr val="00FF00"/>
                </a:solidFill>
              </a:rPr>
              <a:t>. Narrowpass</a:t>
            </a:r>
            <a:endParaRPr lang="en-US" sz="2200">
              <a:solidFill>
                <a:srgbClr val="00FF00"/>
              </a:solidFill>
            </a:endParaRPr>
          </a:p>
          <a:p>
            <a:pPr algn="l"/>
            <a:r>
              <a:rPr lang="en-US" sz="2200" smtClean="0">
                <a:solidFill>
                  <a:srgbClr val="00FF00"/>
                </a:solidFill>
              </a:rPr>
              <a:t>   (</a:t>
            </a:r>
            <a:r>
              <a:rPr lang="en-US" sz="2200" smtClean="0">
                <a:solidFill>
                  <a:srgbClr val="00FF00"/>
                </a:solidFill>
                <a:sym typeface="Symbol" panose="05050102010706020507" pitchFamily="18" charset="2"/>
              </a:rPr>
              <a:t></a:t>
            </a:r>
            <a:r>
              <a:rPr lang="en-US" sz="2200" smtClean="0">
                <a:solidFill>
                  <a:srgbClr val="00FF00"/>
                </a:solidFill>
              </a:rPr>
              <a:t>1 nm) </a:t>
            </a:r>
            <a:r>
              <a:rPr lang="en-US" sz="2200">
                <a:solidFill>
                  <a:srgbClr val="00FF00"/>
                </a:solidFill>
              </a:rPr>
              <a:t>filter</a:t>
            </a: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3529468" y="3977931"/>
            <a:ext cx="223719" cy="970119"/>
          </a:xfrm>
          <a:prstGeom prst="line">
            <a:avLst/>
          </a:prstGeom>
          <a:noFill/>
          <a:ln w="12700" algn="ctr">
            <a:solidFill>
              <a:srgbClr val="00FF00"/>
            </a:solidFill>
            <a:round/>
            <a:headEnd type="none" w="med" len="med"/>
            <a:tailEnd type="none" w="med" len="med"/>
          </a:ln>
        </p:spPr>
      </p:cxnSp>
      <p:sp>
        <p:nvSpPr>
          <p:cNvPr id="51" name="TextBox 8"/>
          <p:cNvSpPr txBox="1">
            <a:spLocks noChangeArrowheads="1"/>
          </p:cNvSpPr>
          <p:nvPr/>
        </p:nvSpPr>
        <p:spPr bwMode="auto">
          <a:xfrm>
            <a:off x="6562601" y="5225815"/>
            <a:ext cx="346441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200" smtClean="0">
                <a:solidFill>
                  <a:srgbClr val="FF00FF"/>
                </a:solidFill>
              </a:rPr>
              <a:t>None</a:t>
            </a:r>
            <a:br>
              <a:rPr lang="en-US" sz="2200" smtClean="0">
                <a:solidFill>
                  <a:srgbClr val="FF00FF"/>
                </a:solidFill>
              </a:rPr>
            </a:br>
            <a:r>
              <a:rPr lang="en-CA" sz="2200" b="0">
                <a:solidFill>
                  <a:srgbClr val="FF00FF"/>
                </a:solidFill>
              </a:rPr>
              <a:t>(one </a:t>
            </a:r>
            <a:r>
              <a:rPr lang="en-CA" sz="2200" b="0" smtClean="0">
                <a:solidFill>
                  <a:srgbClr val="FF00FF"/>
                </a:solidFill>
              </a:rPr>
              <a:t>consequence: SARG</a:t>
            </a:r>
            <a:br>
              <a:rPr lang="en-CA" sz="2200" b="0" smtClean="0">
                <a:solidFill>
                  <a:srgbClr val="FF00FF"/>
                </a:solidFill>
              </a:rPr>
            </a:br>
            <a:r>
              <a:rPr lang="en-CA" sz="2200" b="0" smtClean="0">
                <a:solidFill>
                  <a:srgbClr val="FF00FF"/>
                </a:solidFill>
              </a:rPr>
              <a:t>protocol </a:t>
            </a:r>
            <a:r>
              <a:rPr lang="en-CA" sz="2200" b="0">
                <a:solidFill>
                  <a:srgbClr val="FF00FF"/>
                </a:solidFill>
              </a:rPr>
              <a:t>may be insecure)</a:t>
            </a:r>
            <a:endParaRPr lang="en-US" sz="2200" b="0">
              <a:solidFill>
                <a:srgbClr val="FF00FF"/>
              </a:solidFill>
            </a:endParaRPr>
          </a:p>
        </p:txBody>
      </p:sp>
      <p:sp>
        <p:nvSpPr>
          <p:cNvPr id="52" name="Text Box 73"/>
          <p:cNvSpPr txBox="1">
            <a:spLocks noChangeArrowheads="1"/>
          </p:cNvSpPr>
          <p:nvPr/>
        </p:nvSpPr>
        <p:spPr bwMode="auto">
          <a:xfrm>
            <a:off x="152399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N.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Jain </a:t>
            </a:r>
            <a:r>
              <a:rPr lang="en-US" sz="1600" b="0" i="1" smtClean="0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 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New J. Phys. </a:t>
            </a:r>
            <a:r>
              <a:rPr lang="en-CA" sz="1600">
                <a:solidFill>
                  <a:srgbClr val="C0C0C0"/>
                </a:solidFill>
                <a:cs typeface="Arial" pitchFamily="34" charset="0"/>
              </a:rPr>
              <a:t>16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, 123030 (2014)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sp>
        <p:nvSpPr>
          <p:cNvPr id="53" name="Chord 52"/>
          <p:cNvSpPr/>
          <p:nvPr/>
        </p:nvSpPr>
        <p:spPr>
          <a:xfrm>
            <a:off x="2687920" y="4400835"/>
            <a:ext cx="324000" cy="324000"/>
          </a:xfrm>
          <a:prstGeom prst="chord">
            <a:avLst>
              <a:gd name="adj1" fmla="val 5491843"/>
              <a:gd name="adj2" fmla="val 16200000"/>
            </a:avLst>
          </a:prstGeom>
          <a:solidFill>
            <a:srgbClr val="777777"/>
          </a:solidFill>
          <a:ln w="28575">
            <a:noFill/>
            <a:miter lim="800000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 bwMode="auto">
          <a:xfrm>
            <a:off x="1838794" y="4326670"/>
            <a:ext cx="871434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US" sz="2200" smtClean="0">
                <a:ln w="12700">
                  <a:noFill/>
                </a:ln>
                <a:solidFill>
                  <a:srgbClr val="777777"/>
                </a:solidFill>
              </a:rPr>
              <a:t>sync</a:t>
            </a:r>
          </a:p>
        </p:txBody>
      </p:sp>
      <p:sp>
        <p:nvSpPr>
          <p:cNvPr id="55" name="Chord 54"/>
          <p:cNvSpPr/>
          <p:nvPr/>
        </p:nvSpPr>
        <p:spPr>
          <a:xfrm flipH="1">
            <a:off x="8636854" y="4132540"/>
            <a:ext cx="324000" cy="324000"/>
          </a:xfrm>
          <a:prstGeom prst="chord">
            <a:avLst>
              <a:gd name="adj1" fmla="val 21589360"/>
              <a:gd name="adj2" fmla="val 10812776"/>
            </a:avLst>
          </a:prstGeom>
          <a:solidFill>
            <a:srgbClr val="FFFFFF"/>
          </a:solidFill>
          <a:ln w="1905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hord 55"/>
          <p:cNvSpPr/>
          <p:nvPr/>
        </p:nvSpPr>
        <p:spPr>
          <a:xfrm flipH="1">
            <a:off x="9154284" y="4132540"/>
            <a:ext cx="324000" cy="324000"/>
          </a:xfrm>
          <a:prstGeom prst="chord">
            <a:avLst>
              <a:gd name="adj1" fmla="val 21589360"/>
              <a:gd name="adj2" fmla="val 10812776"/>
            </a:avLst>
          </a:prstGeom>
          <a:solidFill>
            <a:srgbClr val="FFFFFF"/>
          </a:solidFill>
          <a:ln w="1905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17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ext Box 73"/>
          <p:cNvSpPr txBox="1">
            <a:spLocks noChangeArrowheads="1"/>
          </p:cNvSpPr>
          <p:nvPr/>
        </p:nvSpPr>
        <p:spPr bwMode="auto">
          <a:xfrm>
            <a:off x="152399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S. Sajeed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Phys. Rev. A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91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032326 (2015)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Pulse-energy-monitoring</a:t>
            </a:r>
            <a:br>
              <a:rPr lang="en-US" smtClean="0">
                <a:solidFill>
                  <a:srgbClr val="FFFFFF"/>
                </a:solidFill>
              </a:rPr>
            </a:br>
            <a:r>
              <a:rPr lang="en-US" smtClean="0">
                <a:solidFill>
                  <a:srgbClr val="FFFFFF"/>
                </a:solidFill>
              </a:rPr>
              <a:t>detector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1615010" y="3456659"/>
            <a:ext cx="2948956" cy="503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algn="l">
              <a:lnSpc>
                <a:spcPct val="130000"/>
              </a:lnSpc>
              <a:tabLst>
                <a:tab pos="3586163" algn="l"/>
              </a:tabLst>
            </a:pPr>
            <a:r>
              <a:rPr lang="nb-NO" sz="2500" smtClean="0">
                <a:solidFill>
                  <a:srgbClr val="FFFFFF"/>
                </a:solidFill>
              </a:rPr>
              <a:t>Theory:</a:t>
            </a:r>
            <a:endParaRPr lang="en-US" sz="250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719580" y="3456659"/>
            <a:ext cx="2948956" cy="503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algn="l">
              <a:lnSpc>
                <a:spcPct val="130000"/>
              </a:lnSpc>
              <a:tabLst>
                <a:tab pos="3586163" algn="l"/>
              </a:tabLst>
            </a:pPr>
            <a:r>
              <a:rPr lang="nb-NO" sz="2500" smtClean="0">
                <a:solidFill>
                  <a:srgbClr val="FFFFFF"/>
                </a:solidFill>
              </a:rPr>
              <a:t>Implementation:</a:t>
            </a:r>
            <a:endParaRPr lang="en-US" sz="2500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151" y="412368"/>
            <a:ext cx="8211797" cy="27270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730" y="4032661"/>
            <a:ext cx="3077320" cy="31374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89" y="4032660"/>
            <a:ext cx="3960552" cy="313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8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ext Box 73"/>
          <p:cNvSpPr txBox="1">
            <a:spLocks noChangeArrowheads="1"/>
          </p:cNvSpPr>
          <p:nvPr/>
        </p:nvSpPr>
        <p:spPr bwMode="auto">
          <a:xfrm>
            <a:off x="152399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S. Sajeed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Phys. Rev. A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91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032326 (2015)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Pulse-energy-monitoring</a:t>
            </a:r>
            <a:br>
              <a:rPr lang="en-US" smtClean="0">
                <a:solidFill>
                  <a:srgbClr val="FFFFFF"/>
                </a:solidFill>
              </a:rPr>
            </a:br>
            <a:r>
              <a:rPr lang="en-US" smtClean="0">
                <a:solidFill>
                  <a:srgbClr val="FFFFFF"/>
                </a:solidFill>
              </a:rPr>
              <a:t>detector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1615010" y="3456659"/>
            <a:ext cx="7921100" cy="503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algn="l">
              <a:lnSpc>
                <a:spcPct val="130000"/>
              </a:lnSpc>
              <a:tabLst>
                <a:tab pos="3586163" algn="l"/>
              </a:tabLst>
            </a:pPr>
            <a:r>
              <a:rPr lang="en-US" sz="2500" smtClean="0">
                <a:solidFill>
                  <a:srgbClr val="FFFFFF"/>
                </a:solidFill>
              </a:rPr>
              <a:t>“Certification standard” </a:t>
            </a:r>
            <a:r>
              <a:rPr lang="en-US" sz="2500" dirty="0" smtClean="0">
                <a:solidFill>
                  <a:srgbClr val="FFFFFF"/>
                </a:solidFill>
              </a:rPr>
              <a:t>(internal by </a:t>
            </a:r>
            <a:r>
              <a:rPr lang="en-US" sz="2500" smtClean="0">
                <a:solidFill>
                  <a:srgbClr val="FFFFFF"/>
                </a:solidFill>
              </a:rPr>
              <a:t>ID Quantique):</a:t>
            </a:r>
            <a:endParaRPr lang="en-US" sz="2500" dirty="0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151" y="412368"/>
            <a:ext cx="8211797" cy="27270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889" y="4032660"/>
            <a:ext cx="3960552" cy="31374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894910" y="5369835"/>
            <a:ext cx="3744520" cy="1224170"/>
          </a:xfrm>
          <a:prstGeom prst="rect">
            <a:avLst/>
          </a:prstGeom>
          <a:solidFill>
            <a:srgbClr val="000000"/>
          </a:solidFill>
          <a:ln w="38100" cap="flat" cmpd="sng" algn="ctr">
            <a:noFill/>
            <a:prstDash val="solid"/>
            <a:round/>
            <a:headEnd type="stealth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/>
          <p:cNvSpPr/>
          <p:nvPr/>
        </p:nvSpPr>
        <p:spPr bwMode="auto">
          <a:xfrm>
            <a:off x="4999480" y="342749"/>
            <a:ext cx="3960550" cy="2938795"/>
          </a:xfrm>
          <a:prstGeom prst="rect">
            <a:avLst/>
          </a:prstGeom>
          <a:solidFill>
            <a:srgbClr val="000000"/>
          </a:solidFill>
          <a:ln w="38100" cap="flat" cmpd="sng" algn="ctr">
            <a:noFill/>
            <a:prstDash val="solid"/>
            <a:round/>
            <a:headEnd type="stealth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/>
          <p:cNvSpPr/>
          <p:nvPr/>
        </p:nvSpPr>
        <p:spPr bwMode="auto">
          <a:xfrm>
            <a:off x="2774787" y="1488083"/>
            <a:ext cx="3736903" cy="1651298"/>
          </a:xfrm>
          <a:prstGeom prst="rect">
            <a:avLst/>
          </a:prstGeom>
          <a:solidFill>
            <a:srgbClr val="000000"/>
          </a:solidFill>
          <a:ln w="38100" cap="flat" cmpd="sng" algn="ctr">
            <a:noFill/>
            <a:prstDash val="solid"/>
            <a:round/>
            <a:headEnd type="stealth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/>
          <p:cNvSpPr/>
          <p:nvPr/>
        </p:nvSpPr>
        <p:spPr bwMode="auto">
          <a:xfrm>
            <a:off x="2706312" y="2561445"/>
            <a:ext cx="348898" cy="577936"/>
          </a:xfrm>
          <a:prstGeom prst="rect">
            <a:avLst/>
          </a:prstGeom>
          <a:solidFill>
            <a:srgbClr val="000000"/>
          </a:solidFill>
          <a:ln w="38100" cap="flat" cmpd="sng" algn="ctr">
            <a:noFill/>
            <a:prstDash val="solid"/>
            <a:round/>
            <a:headEnd type="stealth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Cloud 6"/>
          <p:cNvSpPr/>
          <p:nvPr/>
        </p:nvSpPr>
        <p:spPr bwMode="auto">
          <a:xfrm>
            <a:off x="2983200" y="1250294"/>
            <a:ext cx="5688790" cy="1959241"/>
          </a:xfrm>
          <a:prstGeom prst="cloud">
            <a:avLst/>
          </a:prstGeom>
          <a:noFill/>
          <a:ln w="38100" cap="flat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82888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ext Box 73"/>
          <p:cNvSpPr txBox="1">
            <a:spLocks noChangeArrowheads="1"/>
          </p:cNvSpPr>
          <p:nvPr/>
        </p:nvSpPr>
        <p:spPr bwMode="auto">
          <a:xfrm>
            <a:off x="152399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S. Sajeed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Phys. Rev. A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91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032326 (2015)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Pulse-energy-monitoring</a:t>
            </a:r>
            <a:br>
              <a:rPr lang="en-US" smtClean="0">
                <a:solidFill>
                  <a:srgbClr val="FFFFFF"/>
                </a:solidFill>
              </a:rPr>
            </a:br>
            <a:r>
              <a:rPr lang="en-US" smtClean="0">
                <a:solidFill>
                  <a:srgbClr val="FFFFFF"/>
                </a:solidFill>
              </a:rPr>
              <a:t>detector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1615010" y="3456659"/>
            <a:ext cx="2948956" cy="503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algn="l">
              <a:lnSpc>
                <a:spcPct val="130000"/>
              </a:lnSpc>
              <a:tabLst>
                <a:tab pos="3586163" algn="l"/>
              </a:tabLst>
            </a:pPr>
            <a:r>
              <a:rPr lang="nb-NO" sz="2500" smtClean="0">
                <a:solidFill>
                  <a:srgbClr val="FFFFFF"/>
                </a:solidFill>
              </a:rPr>
              <a:t>Theory:</a:t>
            </a:r>
            <a:endParaRPr lang="en-US" sz="250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719580" y="3456659"/>
            <a:ext cx="2948956" cy="503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algn="l">
              <a:lnSpc>
                <a:spcPct val="130000"/>
              </a:lnSpc>
              <a:tabLst>
                <a:tab pos="3586163" algn="l"/>
              </a:tabLst>
            </a:pPr>
            <a:r>
              <a:rPr lang="nb-NO" sz="2500" smtClean="0">
                <a:solidFill>
                  <a:srgbClr val="FFFFFF"/>
                </a:solidFill>
              </a:rPr>
              <a:t>Implementation:</a:t>
            </a:r>
            <a:endParaRPr lang="en-US" sz="2500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151" y="412368"/>
            <a:ext cx="8211797" cy="27270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730" y="4032661"/>
            <a:ext cx="3077320" cy="31374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89" y="4032660"/>
            <a:ext cx="3960552" cy="313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5194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ext Box 73"/>
          <p:cNvSpPr txBox="1">
            <a:spLocks noChangeArrowheads="1"/>
          </p:cNvSpPr>
          <p:nvPr/>
        </p:nvSpPr>
        <p:spPr bwMode="auto">
          <a:xfrm>
            <a:off x="152399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S. Sajeed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Phys. Rev. A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91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032326 (2015)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Pulse-energy-monitoring</a:t>
            </a:r>
            <a:br>
              <a:rPr lang="en-US" smtClean="0">
                <a:solidFill>
                  <a:srgbClr val="FFFFFF"/>
                </a:solidFill>
              </a:rPr>
            </a:br>
            <a:r>
              <a:rPr lang="en-US" smtClean="0">
                <a:solidFill>
                  <a:srgbClr val="FFFFFF"/>
                </a:solidFill>
              </a:rPr>
              <a:t>detector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1615010" y="3456659"/>
            <a:ext cx="2948956" cy="503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algn="l">
              <a:lnSpc>
                <a:spcPct val="130000"/>
              </a:lnSpc>
              <a:tabLst>
                <a:tab pos="3586163" algn="l"/>
              </a:tabLst>
            </a:pPr>
            <a:r>
              <a:rPr lang="nb-NO" sz="2500" smtClean="0">
                <a:solidFill>
                  <a:srgbClr val="FFFFFF"/>
                </a:solidFill>
              </a:rPr>
              <a:t>Theory:</a:t>
            </a:r>
            <a:endParaRPr lang="en-US" sz="250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719580" y="3456659"/>
            <a:ext cx="2948956" cy="503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algn="l">
              <a:lnSpc>
                <a:spcPct val="130000"/>
              </a:lnSpc>
              <a:tabLst>
                <a:tab pos="3586163" algn="l"/>
              </a:tabLst>
            </a:pPr>
            <a:r>
              <a:rPr lang="nb-NO" sz="2500" smtClean="0">
                <a:solidFill>
                  <a:srgbClr val="FFFFFF"/>
                </a:solidFill>
              </a:rPr>
              <a:t>Attack:</a:t>
            </a:r>
            <a:endParaRPr lang="en-US" sz="2500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151" y="412368"/>
            <a:ext cx="8211797" cy="27270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730" y="4019454"/>
            <a:ext cx="3077320" cy="31494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89" y="4032660"/>
            <a:ext cx="3960552" cy="313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891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46" name="Rounded Rectangle 45"/>
          <p:cNvSpPr/>
          <p:nvPr/>
        </p:nvSpPr>
        <p:spPr bwMode="auto">
          <a:xfrm>
            <a:off x="289334" y="5081795"/>
            <a:ext cx="6252327" cy="1656230"/>
          </a:xfrm>
          <a:prstGeom prst="roundRect">
            <a:avLst>
              <a:gd name="adj" fmla="val 12749"/>
            </a:avLst>
          </a:prstGeom>
          <a:noFill/>
          <a:ln w="9525" cap="flat" cmpd="sng" algn="ctr">
            <a:solidFill>
              <a:srgbClr val="777777"/>
            </a:solidFill>
            <a:prstDash val="solid"/>
            <a:miter lim="800000"/>
            <a:headEnd type="none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47650" y="2849485"/>
            <a:ext cx="9967340" cy="4865765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spcAft>
                <a:spcPts val="500"/>
              </a:spcAft>
              <a:buClr>
                <a:srgbClr val="FF0000"/>
              </a:buClr>
            </a:pPr>
            <a:r>
              <a:rPr lang="en-CA" sz="3000" smtClean="0">
                <a:solidFill>
                  <a:srgbClr val="FFFFFF"/>
                </a:solidFill>
              </a:rPr>
              <a:t>ETSI </a:t>
            </a:r>
            <a:r>
              <a:rPr lang="en-CA" sz="3000">
                <a:solidFill>
                  <a:srgbClr val="FFFFFF"/>
                </a:solidFill>
              </a:rPr>
              <a:t>industry specification group for </a:t>
            </a:r>
            <a:r>
              <a:rPr lang="en-CA" sz="3000" smtClean="0">
                <a:solidFill>
                  <a:srgbClr val="FFFFFF"/>
                </a:solidFill>
              </a:rPr>
              <a:t>QKD</a:t>
            </a:r>
          </a:p>
          <a:p>
            <a:pPr lvl="0" algn="l">
              <a:spcAft>
                <a:spcPts val="500"/>
              </a:spcAft>
              <a:buClr>
                <a:srgbClr val="FF0000"/>
              </a:buClr>
            </a:pPr>
            <a:endParaRPr lang="en-CA" sz="2000" smtClean="0">
              <a:solidFill>
                <a:srgbClr val="FFFFFF"/>
              </a:solidFill>
            </a:endParaRPr>
          </a:p>
          <a:p>
            <a:pPr lvl="0" algn="l">
              <a:spcAft>
                <a:spcPts val="500"/>
              </a:spcAft>
              <a:buClr>
                <a:srgbClr val="FF0000"/>
              </a:buClr>
            </a:pPr>
            <a:endParaRPr lang="en-CA" sz="2800">
              <a:solidFill>
                <a:srgbClr val="FFFFFF"/>
              </a:solidFill>
            </a:endParaRPr>
          </a:p>
          <a:p>
            <a:pPr lvl="0" algn="l">
              <a:spcAft>
                <a:spcPts val="500"/>
              </a:spcAft>
              <a:buClr>
                <a:srgbClr val="FF0000"/>
              </a:buClr>
            </a:pPr>
            <a:r>
              <a:rPr lang="en-CA" sz="2800" smtClean="0">
                <a:solidFill>
                  <a:srgbClr val="FFFFFF"/>
                </a:solidFill>
              </a:rPr>
              <a:t>First security standard: Trojan-horse in one-way system</a:t>
            </a:r>
          </a:p>
        </p:txBody>
      </p:sp>
      <p:sp>
        <p:nvSpPr>
          <p:cNvPr id="5" name="Text Box 73"/>
          <p:cNvSpPr txBox="1">
            <a:spLocks noChangeArrowheads="1"/>
          </p:cNvSpPr>
          <p:nvPr/>
        </p:nvSpPr>
        <p:spPr bwMode="auto">
          <a:xfrm>
            <a:off x="152399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M. Lucamarini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Phys.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Rev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X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5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031030 (2015)</a:t>
            </a:r>
          </a:p>
        </p:txBody>
      </p:sp>
      <p:sp>
        <p:nvSpPr>
          <p:cNvPr id="27" name="Rectangle 1098"/>
          <p:cNvSpPr>
            <a:spLocks noChangeArrowheads="1"/>
          </p:cNvSpPr>
          <p:nvPr/>
        </p:nvSpPr>
        <p:spPr bwMode="auto">
          <a:xfrm>
            <a:off x="427705" y="5081795"/>
            <a:ext cx="779059" cy="4308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2800" b="0">
                <a:solidFill>
                  <a:srgbClr val="FFFFFF"/>
                </a:solidFill>
              </a:rPr>
              <a:t>Alice</a:t>
            </a:r>
            <a:endParaRPr lang="en-US" sz="2800">
              <a:solidFill>
                <a:srgbClr val="FFFFFF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1729535" y="6017925"/>
            <a:ext cx="5256730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sp>
        <p:nvSpPr>
          <p:cNvPr id="21" name="Rectangle 1057"/>
          <p:cNvSpPr>
            <a:spLocks noChangeArrowheads="1"/>
          </p:cNvSpPr>
          <p:nvPr/>
        </p:nvSpPr>
        <p:spPr bwMode="auto">
          <a:xfrm>
            <a:off x="2366355" y="5729885"/>
            <a:ext cx="731370" cy="576080"/>
          </a:xfrm>
          <a:prstGeom prst="rect">
            <a:avLst/>
          </a:prstGeom>
          <a:solidFill>
            <a:srgbClr val="000000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r>
              <a:rPr lang="en-US" smtClean="0">
                <a:solidFill>
                  <a:srgbClr val="FFFFFF"/>
                </a:solidFill>
              </a:rPr>
              <a:t>Att.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Rectangle 1057"/>
          <p:cNvSpPr>
            <a:spLocks noChangeArrowheads="1"/>
          </p:cNvSpPr>
          <p:nvPr/>
        </p:nvSpPr>
        <p:spPr bwMode="auto">
          <a:xfrm>
            <a:off x="6050135" y="5727168"/>
            <a:ext cx="105691" cy="576080"/>
          </a:xfrm>
          <a:prstGeom prst="rect">
            <a:avLst/>
          </a:prstGeom>
          <a:solidFill>
            <a:srgbClr val="4D4D4D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Rectangle 1057"/>
          <p:cNvSpPr>
            <a:spLocks noChangeArrowheads="1"/>
          </p:cNvSpPr>
          <p:nvPr/>
        </p:nvSpPr>
        <p:spPr bwMode="auto">
          <a:xfrm>
            <a:off x="3464202" y="5801895"/>
            <a:ext cx="731370" cy="426626"/>
          </a:xfrm>
          <a:prstGeom prst="rect">
            <a:avLst/>
          </a:prstGeom>
          <a:solidFill>
            <a:srgbClr val="000000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r>
              <a:rPr lang="en-US" sz="5000" smtClean="0">
                <a:solidFill>
                  <a:srgbClr val="FFFFFF"/>
                </a:solidFill>
                <a:sym typeface="Wingdings 3" panose="05040102010807070707" pitchFamily="18" charset="2"/>
              </a:rPr>
              <a:t></a:t>
            </a:r>
            <a:endParaRPr lang="en-US" sz="5000">
              <a:solidFill>
                <a:srgbClr val="FFFFFF"/>
              </a:solidFill>
            </a:endParaRPr>
          </a:p>
        </p:txBody>
      </p:sp>
      <p:sp>
        <p:nvSpPr>
          <p:cNvPr id="35" name="Rectangle 1057"/>
          <p:cNvSpPr>
            <a:spLocks noChangeArrowheads="1"/>
          </p:cNvSpPr>
          <p:nvPr/>
        </p:nvSpPr>
        <p:spPr bwMode="auto">
          <a:xfrm>
            <a:off x="4970210" y="5801895"/>
            <a:ext cx="731370" cy="426626"/>
          </a:xfrm>
          <a:prstGeom prst="rect">
            <a:avLst/>
          </a:prstGeom>
          <a:solidFill>
            <a:srgbClr val="000000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r>
              <a:rPr lang="en-US" sz="5000" smtClean="0">
                <a:solidFill>
                  <a:srgbClr val="FFFFFF"/>
                </a:solidFill>
                <a:sym typeface="Wingdings 3" panose="05040102010807070707" pitchFamily="18" charset="2"/>
              </a:rPr>
              <a:t></a:t>
            </a:r>
            <a:endParaRPr lang="en-US" sz="5000">
              <a:solidFill>
                <a:srgbClr val="FFFFFF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4530531" y="5945915"/>
            <a:ext cx="97101" cy="144020"/>
          </a:xfrm>
          <a:prstGeom prst="rect">
            <a:avLst/>
          </a:prstGeom>
          <a:solidFill>
            <a:srgbClr val="000000"/>
          </a:solidFill>
          <a:ln w="25400" cap="flat" cmpd="sng" algn="ctr">
            <a:noFill/>
            <a:prstDash val="solid"/>
            <a:miter lim="800000"/>
            <a:headEnd type="none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Rectangle 37"/>
          <p:cNvSpPr/>
          <p:nvPr/>
        </p:nvSpPr>
        <p:spPr bwMode="auto">
          <a:xfrm>
            <a:off x="4343925" y="5945915"/>
            <a:ext cx="97101" cy="144020"/>
          </a:xfrm>
          <a:prstGeom prst="rect">
            <a:avLst/>
          </a:prstGeom>
          <a:solidFill>
            <a:srgbClr val="000000"/>
          </a:solidFill>
          <a:ln w="25400" cap="flat" cmpd="sng" algn="ctr">
            <a:noFill/>
            <a:prstDash val="solid"/>
            <a:miter lim="800000"/>
            <a:headEnd type="none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Rectangle 38"/>
          <p:cNvSpPr/>
          <p:nvPr/>
        </p:nvSpPr>
        <p:spPr bwMode="auto">
          <a:xfrm>
            <a:off x="4713694" y="5945915"/>
            <a:ext cx="97101" cy="144020"/>
          </a:xfrm>
          <a:prstGeom prst="rect">
            <a:avLst/>
          </a:prstGeom>
          <a:solidFill>
            <a:srgbClr val="000000"/>
          </a:solidFill>
          <a:ln w="25400" cap="flat" cmpd="sng" algn="ctr">
            <a:noFill/>
            <a:prstDash val="solid"/>
            <a:miter lim="800000"/>
            <a:headEnd type="none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1" name="Rectangle 1057"/>
          <p:cNvSpPr>
            <a:spLocks noChangeArrowheads="1"/>
          </p:cNvSpPr>
          <p:nvPr/>
        </p:nvSpPr>
        <p:spPr bwMode="auto">
          <a:xfrm>
            <a:off x="3464202" y="5327826"/>
            <a:ext cx="2237378" cy="35869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r>
              <a:rPr lang="en-US" smtClean="0">
                <a:solidFill>
                  <a:srgbClr val="FFFFFF"/>
                </a:solidFill>
              </a:rPr>
              <a:t>Isolator(s)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Rectangle 1057"/>
          <p:cNvSpPr>
            <a:spLocks noChangeArrowheads="1"/>
          </p:cNvSpPr>
          <p:nvPr/>
        </p:nvSpPr>
        <p:spPr bwMode="auto">
          <a:xfrm>
            <a:off x="5671137" y="5327826"/>
            <a:ext cx="870525" cy="35869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r>
              <a:rPr lang="en-US" smtClean="0">
                <a:solidFill>
                  <a:srgbClr val="FFFFFF"/>
                </a:solidFill>
              </a:rPr>
              <a:t>BPF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Title 4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Lesson 1. Industry needs implementation standards, certification and testing standards</a:t>
            </a:r>
            <a:r>
              <a:rPr lang="en-CA" smtClean="0">
                <a:solidFill>
                  <a:srgbClr val="FFFFFF"/>
                </a:solidFill>
              </a:rPr>
              <a:t>.</a:t>
            </a:r>
            <a:endParaRPr lang="en-CA"/>
          </a:p>
        </p:txBody>
      </p:sp>
      <p:sp>
        <p:nvSpPr>
          <p:cNvPr id="18" name="Text Box 73"/>
          <p:cNvSpPr txBox="1">
            <a:spLocks noChangeArrowheads="1"/>
          </p:cNvSpPr>
          <p:nvPr/>
        </p:nvSpPr>
        <p:spPr bwMode="auto">
          <a:xfrm>
            <a:off x="152399" y="3497575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R. Alléaume </a:t>
            </a:r>
            <a:r>
              <a:rPr lang="en-US" sz="1600" b="0" i="1" smtClean="0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 Proc. IEEE Globecom Workshop 2014, p. 656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28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" grpId="0"/>
      <p:bldP spid="5" grpId="0"/>
      <p:bldP spid="27" grpId="0"/>
      <p:bldP spid="21" grpId="0" animBg="1"/>
      <p:bldP spid="32" grpId="0" animBg="1"/>
      <p:bldP spid="33" grpId="0" animBg="1"/>
      <p:bldP spid="35" grpId="0" animBg="1"/>
      <p:bldP spid="36" grpId="0" animBg="1"/>
      <p:bldP spid="38" grpId="0" animBg="1"/>
      <p:bldP spid="39" grpId="0" animBg="1"/>
      <p:bldP spid="41" grpId="0"/>
      <p:bldP spid="43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 bwMode="auto">
          <a:xfrm>
            <a:off x="9464120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Example of vulnerability and countermeasures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46955" y="833205"/>
            <a:ext cx="9807635" cy="6882045"/>
          </a:xfrm>
          <a:prstGeom prst="rect">
            <a:avLst/>
          </a:prstGeom>
        </p:spPr>
        <p:txBody>
          <a:bodyPr lIns="0" tIns="50400" rIns="0" bIns="50400"/>
          <a:lstStyle/>
          <a:p>
            <a:pPr marL="342900" lvl="0" indent="-342900" algn="l">
              <a:lnSpc>
                <a:spcPct val="110000"/>
              </a:lnSpc>
              <a:buClr>
                <a:srgbClr val="FF0000"/>
              </a:buClr>
              <a:buFont typeface="Webdings" panose="05030102010509060703" pitchFamily="18" charset="2"/>
              <a:buChar char=""/>
            </a:pPr>
            <a:r>
              <a:rPr lang="en-CA" sz="2200" smtClean="0">
                <a:solidFill>
                  <a:srgbClr val="FFFFFF"/>
                </a:solidFill>
              </a:rPr>
              <a:t>Photon-number-splitting attack</a:t>
            </a:r>
            <a:endParaRPr lang="en-US" sz="2200" smtClean="0">
              <a:solidFill>
                <a:srgbClr val="FFFFFF"/>
              </a:solidFill>
            </a:endParaRP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C. Bennett, F. Bessette, G. Brassard, L. Salvail, J. Smolin</a:t>
            </a:r>
            <a:r>
              <a:rPr lang="en-US" sz="1600" b="0" i="1" smtClean="0">
                <a:solidFill>
                  <a:srgbClr val="C0C0C0"/>
                </a:solidFill>
                <a:cs typeface="Arial" pitchFamily="34" charset="0"/>
              </a:rPr>
              <a:t>,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 J. Cryptology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5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3 (1992)</a:t>
            </a: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G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Brassard, N.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Lütkenhaus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T. Mor,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B. C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Sanders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Phys. Rev. Lett.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85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1330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(2000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N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Lütkenhaus,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Phys. Rev. A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61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052304 (2000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algn="r">
              <a:spcBef>
                <a:spcPts val="600"/>
              </a:spcBef>
              <a:buClr>
                <a:srgbClr val="0000FF"/>
              </a:buClr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S. Félix, N. Gisin, A. Stefanov, H. Zbinden, J. Mod. Opt.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48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2009 (2001)</a:t>
            </a: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N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Lütkenhaus, M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Jahma,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New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J. Phys.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4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44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(2002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)</a:t>
            </a: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US" sz="2700" smtClean="0">
              <a:solidFill>
                <a:srgbClr val="FFFFFF"/>
              </a:solidFill>
            </a:endParaRPr>
          </a:p>
          <a:p>
            <a:pPr marL="342900" lvl="0" indent="-342900" algn="l">
              <a:lnSpc>
                <a:spcPct val="110000"/>
              </a:lnSpc>
              <a:buClr>
                <a:srgbClr val="00FF00"/>
              </a:buClr>
              <a:buFont typeface="Wingdings" pitchFamily="2" charset="2"/>
              <a:buChar char=""/>
            </a:pPr>
            <a:r>
              <a:rPr lang="en-US" sz="2200" smtClean="0">
                <a:solidFill>
                  <a:srgbClr val="FFFFFF"/>
                </a:solidFill>
              </a:rPr>
              <a:t>Decoy-state protocol</a:t>
            </a: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W.-Y. Hwang, Phys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Rev. Lett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91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057901 (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2003)</a:t>
            </a:r>
            <a:endParaRPr lang="en-CA" sz="26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>
              <a:solidFill>
                <a:srgbClr val="FFFFFF"/>
              </a:solidFill>
            </a:endParaRPr>
          </a:p>
          <a:p>
            <a:pPr marL="342900" lvl="0" indent="-342900" algn="l">
              <a:lnSpc>
                <a:spcPct val="110000"/>
              </a:lnSpc>
              <a:buClr>
                <a:srgbClr val="00FF00"/>
              </a:buClr>
              <a:buFont typeface="Wingdings" pitchFamily="2" charset="2"/>
              <a:buChar char=""/>
            </a:pPr>
            <a:r>
              <a:rPr lang="en-CA" sz="2200">
                <a:solidFill>
                  <a:srgbClr val="FFFFFF"/>
                </a:solidFill>
              </a:rPr>
              <a:t>SARG04 protocol</a:t>
            </a:r>
          </a:p>
          <a:p>
            <a:pPr lvl="0" algn="r">
              <a:spcBef>
                <a:spcPts val="600"/>
              </a:spcBef>
            </a:pPr>
            <a:r>
              <a:rPr lang="it-IT" sz="1600" b="0" smtClean="0">
                <a:solidFill>
                  <a:srgbClr val="C0C0C0"/>
                </a:solidFill>
                <a:cs typeface="Arial" pitchFamily="34" charset="0"/>
              </a:rPr>
              <a:t>V. Scarani, A. Acín, G. </a:t>
            </a:r>
            <a:r>
              <a:rPr lang="it-IT" sz="1600" b="0">
                <a:solidFill>
                  <a:srgbClr val="C0C0C0"/>
                </a:solidFill>
                <a:cs typeface="Arial" pitchFamily="34" charset="0"/>
              </a:rPr>
              <a:t>Ribordy</a:t>
            </a:r>
            <a:r>
              <a:rPr lang="it-IT" sz="1600" b="0" smtClean="0">
                <a:solidFill>
                  <a:srgbClr val="C0C0C0"/>
                </a:solidFill>
                <a:cs typeface="Arial" pitchFamily="34" charset="0"/>
              </a:rPr>
              <a:t>, N. Gisin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Phys. Rev. Lett.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92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057901 (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2004)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>
              <a:solidFill>
                <a:srgbClr val="FFFFFF"/>
              </a:solidFill>
            </a:endParaRPr>
          </a:p>
          <a:p>
            <a:pPr marL="342900" lvl="0" indent="-342900" algn="l">
              <a:lnSpc>
                <a:spcPct val="110000"/>
              </a:lnSpc>
              <a:buClr>
                <a:srgbClr val="00FF00"/>
              </a:buClr>
              <a:buFont typeface="Wingdings" pitchFamily="2" charset="2"/>
              <a:buChar char=""/>
            </a:pPr>
            <a:r>
              <a:rPr lang="en-CA" sz="2200" smtClean="0">
                <a:solidFill>
                  <a:srgbClr val="FFFFFF"/>
                </a:solidFill>
              </a:rPr>
              <a:t>Distributed-phase-reference protocols</a:t>
            </a:r>
            <a:endParaRPr lang="en-CA" sz="2200">
              <a:solidFill>
                <a:srgbClr val="FFFFFF"/>
              </a:solidFill>
            </a:endParaRPr>
          </a:p>
          <a:p>
            <a:pPr lvl="0" algn="r">
              <a:spcBef>
                <a:spcPts val="600"/>
              </a:spcBef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K. Inoue, E. Waks, Y. Yamamoto, Phys. Rev. Lett.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89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037902 (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2002)</a:t>
            </a:r>
          </a:p>
          <a:p>
            <a:pPr lvl="0" algn="r">
              <a:spcBef>
                <a:spcPts val="600"/>
              </a:spcBef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K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Inoue, E. Waks, Y. Yamamoto, Phys. Rev.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A.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68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022317 (2003)</a:t>
            </a:r>
          </a:p>
          <a:p>
            <a:pPr lvl="0" algn="r">
              <a:spcBef>
                <a:spcPts val="600"/>
              </a:spcBef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N. Gisin,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G. Ribordy, H. Zbinden, D. Stucki, N. Brunner, V. Scarani, arXiv:quant-ph/0411022v1 (2004)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lvl="0" algn="r">
              <a:spcBef>
                <a:spcPts val="600"/>
              </a:spcBef>
            </a:pP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lvl="0" algn="r">
              <a:spcBef>
                <a:spcPts val="600"/>
              </a:spcBef>
            </a:pPr>
            <a:endParaRPr lang="en-US" sz="1600" b="0" smtClean="0">
              <a:solidFill>
                <a:srgbClr val="C0C0C0"/>
              </a:solidFill>
              <a:cs typeface="Arial" pitchFamily="34" charset="0"/>
            </a:endParaRPr>
          </a:p>
          <a:p>
            <a:pPr lvl="0" algn="r">
              <a:spcBef>
                <a:spcPts val="600"/>
              </a:spcBef>
            </a:pP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 bwMode="auto">
          <a:xfrm>
            <a:off x="2316255" y="3465649"/>
            <a:ext cx="36000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miter lim="800000"/>
            <a:headEnd type="none" w="lg" len="lg"/>
            <a:tailEnd type="triangle" w="lg" len="lg"/>
          </a:ln>
          <a:effectLst/>
        </p:spPr>
      </p:cxnSp>
      <p:sp>
        <p:nvSpPr>
          <p:cNvPr id="8" name="Oval 7"/>
          <p:cNvSpPr/>
          <p:nvPr/>
        </p:nvSpPr>
        <p:spPr bwMode="auto">
          <a:xfrm>
            <a:off x="5217860" y="3226680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 bwMode="auto">
          <a:xfrm>
            <a:off x="6370020" y="3226680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 bwMode="auto">
          <a:xfrm>
            <a:off x="8306245" y="3226680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 bwMode="auto">
          <a:xfrm>
            <a:off x="7144940" y="3226680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 bwMode="auto">
          <a:xfrm>
            <a:off x="7144940" y="3010650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5211728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5598309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5984890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6371471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6758052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7144633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7531214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7917795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8304376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8690957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9077538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3665404" y="3465649"/>
            <a:ext cx="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4051985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4438566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4825147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2119080" y="3465649"/>
            <a:ext cx="144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2505661" y="3465649"/>
            <a:ext cx="144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2892242" y="3465649"/>
            <a:ext cx="144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3278823" y="3465649"/>
            <a:ext cx="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42" name="TextBox 41"/>
          <p:cNvSpPr txBox="1"/>
          <p:nvPr/>
        </p:nvSpPr>
        <p:spPr bwMode="auto">
          <a:xfrm>
            <a:off x="1012640" y="3249215"/>
            <a:ext cx="1077017" cy="459699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smtClean="0">
                <a:ln w="12700">
                  <a:noFill/>
                </a:ln>
                <a:solidFill>
                  <a:srgbClr val="FFFFFF"/>
                </a:solidFill>
              </a:rPr>
              <a:t>Laser</a:t>
            </a:r>
            <a:endParaRPr lang="en-US" sz="220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 bwMode="auto">
          <a:xfrm>
            <a:off x="3150080" y="3253906"/>
            <a:ext cx="1588692" cy="459699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smtClean="0">
                <a:ln w="12700">
                  <a:noFill/>
                </a:ln>
                <a:solidFill>
                  <a:srgbClr val="FFFFFF"/>
                </a:solidFill>
              </a:rPr>
              <a:t>Attenuator</a:t>
            </a:r>
            <a:endParaRPr lang="en-US" sz="220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93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14365" name="TextBox 5"/>
          <p:cNvSpPr txBox="1">
            <a:spLocks noChangeArrowheads="1"/>
          </p:cNvSpPr>
          <p:nvPr/>
        </p:nvSpPr>
        <p:spPr bwMode="auto">
          <a:xfrm>
            <a:off x="785813" y="4822825"/>
            <a:ext cx="9572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 b="0">
                <a:solidFill>
                  <a:srgbClr val="FFFFFF"/>
                </a:solidFill>
                <a:cs typeface="Arial" pitchFamily="34" charset="0"/>
              </a:rPr>
              <a:t>I</a:t>
            </a:r>
            <a:r>
              <a:rPr lang="en-US" sz="2700" b="0" baseline="-25000">
                <a:solidFill>
                  <a:srgbClr val="FFFFFF"/>
                </a:solidFill>
                <a:cs typeface="Arial" pitchFamily="34" charset="0"/>
              </a:rPr>
              <a:t>th</a:t>
            </a:r>
          </a:p>
        </p:txBody>
      </p:sp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rgbClr val="375974"/>
              </a:buClr>
              <a:buFont typeface="Verdana" pitchFamily="34" charset="0"/>
              <a:buNone/>
            </a:pPr>
            <a:r>
              <a:rPr lang="en-CA" smtClean="0">
                <a:solidFill>
                  <a:srgbClr val="FFFFFF"/>
                </a:solidFill>
              </a:rPr>
              <a:t>Attack example: avalanche photodetectors (APDs)</a:t>
            </a: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4339" name="Straight Connector 2"/>
          <p:cNvSpPr>
            <a:spLocks noChangeShapeType="1"/>
          </p:cNvSpPr>
          <p:nvPr/>
        </p:nvSpPr>
        <p:spPr bwMode="auto">
          <a:xfrm flipV="1">
            <a:off x="1438275" y="1597025"/>
            <a:ext cx="0" cy="4303713"/>
          </a:xfrm>
          <a:prstGeom prst="line">
            <a:avLst/>
          </a:prstGeom>
          <a:noFill/>
          <a:ln w="19050">
            <a:solidFill>
              <a:srgbClr val="DDDDDD"/>
            </a:solidFill>
            <a:round/>
            <a:headEnd/>
            <a:tailEnd type="arrow" w="lg" len="lg"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40" name="Straight Connector 3"/>
          <p:cNvSpPr>
            <a:spLocks noChangeShapeType="1"/>
          </p:cNvSpPr>
          <p:nvPr/>
        </p:nvSpPr>
        <p:spPr bwMode="auto">
          <a:xfrm>
            <a:off x="1227138" y="5656263"/>
            <a:ext cx="7672387" cy="4762"/>
          </a:xfrm>
          <a:prstGeom prst="line">
            <a:avLst/>
          </a:prstGeom>
          <a:noFill/>
          <a:ln w="19050">
            <a:solidFill>
              <a:srgbClr val="DDDDDD"/>
            </a:solidFill>
            <a:round/>
            <a:headEnd/>
            <a:tailEnd type="arrow" w="lg" len="lg"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41" name="Straight Connector 4"/>
          <p:cNvSpPr>
            <a:spLocks noChangeShapeType="1"/>
          </p:cNvSpPr>
          <p:nvPr/>
        </p:nvSpPr>
        <p:spPr bwMode="auto">
          <a:xfrm flipH="1" flipV="1">
            <a:off x="1450975" y="5656263"/>
            <a:ext cx="3382963" cy="4762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</p:spPr>
        <p:txBody>
          <a:bodyPr lIns="116235" tIns="65610" rIns="116235" bIns="65610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42" name="TextBox 5"/>
          <p:cNvSpPr txBox="1">
            <a:spLocks noChangeArrowheads="1"/>
          </p:cNvSpPr>
          <p:nvPr/>
        </p:nvSpPr>
        <p:spPr bwMode="auto">
          <a:xfrm>
            <a:off x="971550" y="1357313"/>
            <a:ext cx="9572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 b="0">
                <a:solidFill>
                  <a:srgbClr val="FFFFFF"/>
                </a:solidFill>
                <a:cs typeface="Arial" pitchFamily="34" charset="0"/>
              </a:rPr>
              <a:t>I</a:t>
            </a:r>
          </a:p>
        </p:txBody>
      </p:sp>
      <p:sp>
        <p:nvSpPr>
          <p:cNvPr id="14343" name="TextBox 6"/>
          <p:cNvSpPr txBox="1">
            <a:spLocks noChangeArrowheads="1"/>
          </p:cNvSpPr>
          <p:nvPr/>
        </p:nvSpPr>
        <p:spPr bwMode="auto">
          <a:xfrm>
            <a:off x="8640763" y="5751513"/>
            <a:ext cx="717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 b="0">
                <a:solidFill>
                  <a:srgbClr val="FFFFFF"/>
                </a:solidFill>
                <a:cs typeface="Arial" pitchFamily="34" charset="0"/>
              </a:rPr>
              <a:t>V</a:t>
            </a:r>
          </a:p>
        </p:txBody>
      </p:sp>
      <p:sp>
        <p:nvSpPr>
          <p:cNvPr id="14344" name="Straight Connector 7"/>
          <p:cNvSpPr>
            <a:spLocks noChangeShapeType="1"/>
          </p:cNvSpPr>
          <p:nvPr/>
        </p:nvSpPr>
        <p:spPr bwMode="auto">
          <a:xfrm flipH="1">
            <a:off x="4833938" y="5661025"/>
            <a:ext cx="3108325" cy="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</p:spPr>
        <p:txBody>
          <a:bodyPr lIns="116235" tIns="65610" rIns="116235" bIns="65610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Straight Connector 8"/>
          <p:cNvSpPr>
            <a:spLocks noChangeShapeType="1"/>
          </p:cNvSpPr>
          <p:nvPr/>
        </p:nvSpPr>
        <p:spPr bwMode="auto">
          <a:xfrm flipH="1">
            <a:off x="4833938" y="3748088"/>
            <a:ext cx="3108325" cy="1912937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</p:spPr>
        <p:txBody>
          <a:bodyPr lIns="116235" tIns="65610" rIns="116235" bIns="65610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Straight Connector 9"/>
          <p:cNvSpPr>
            <a:spLocks noChangeShapeType="1"/>
          </p:cNvSpPr>
          <p:nvPr/>
        </p:nvSpPr>
        <p:spPr bwMode="auto">
          <a:xfrm flipH="1" flipV="1">
            <a:off x="4857750" y="1357313"/>
            <a:ext cx="0" cy="5000625"/>
          </a:xfrm>
          <a:prstGeom prst="line">
            <a:avLst/>
          </a:prstGeom>
          <a:noFill/>
          <a:ln w="0">
            <a:solidFill>
              <a:srgbClr val="FFFF00"/>
            </a:solidFill>
            <a:prstDash val="lgDash"/>
            <a:round/>
            <a:headEnd/>
            <a:tailEnd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47" name="TextBox 10"/>
          <p:cNvSpPr txBox="1">
            <a:spLocks noChangeArrowheads="1"/>
          </p:cNvSpPr>
          <p:nvPr/>
        </p:nvSpPr>
        <p:spPr bwMode="auto">
          <a:xfrm>
            <a:off x="1643063" y="1214438"/>
            <a:ext cx="31083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>
                <a:solidFill>
                  <a:srgbClr val="FFFFFF"/>
                </a:solidFill>
                <a:cs typeface="Arial" pitchFamily="34" charset="0"/>
              </a:rPr>
              <a:t>Linear mode</a:t>
            </a:r>
          </a:p>
        </p:txBody>
      </p:sp>
      <p:sp>
        <p:nvSpPr>
          <p:cNvPr id="14348" name="TextBox 11"/>
          <p:cNvSpPr txBox="1">
            <a:spLocks noChangeArrowheads="1"/>
          </p:cNvSpPr>
          <p:nvPr/>
        </p:nvSpPr>
        <p:spPr bwMode="auto">
          <a:xfrm>
            <a:off x="4964113" y="1214438"/>
            <a:ext cx="31083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>
                <a:solidFill>
                  <a:srgbClr val="FFFFFF"/>
                </a:solidFill>
                <a:cs typeface="Arial" pitchFamily="34" charset="0"/>
              </a:rPr>
              <a:t>Geiger mode</a:t>
            </a:r>
          </a:p>
        </p:txBody>
      </p:sp>
      <p:sp>
        <p:nvSpPr>
          <p:cNvPr id="14349" name="Straight Connector 12"/>
          <p:cNvSpPr>
            <a:spLocks noChangeShapeType="1"/>
          </p:cNvSpPr>
          <p:nvPr/>
        </p:nvSpPr>
        <p:spPr bwMode="auto">
          <a:xfrm flipH="1" flipV="1">
            <a:off x="7000875" y="4429125"/>
            <a:ext cx="0" cy="1143000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 type="arrow" w="lg" len="lg"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50" name="TextBox 13"/>
          <p:cNvSpPr txBox="1">
            <a:spLocks noChangeArrowheads="1"/>
          </p:cNvSpPr>
          <p:nvPr/>
        </p:nvSpPr>
        <p:spPr bwMode="auto">
          <a:xfrm>
            <a:off x="6985000" y="4779963"/>
            <a:ext cx="18732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000" b="0">
                <a:solidFill>
                  <a:srgbClr val="FFFFFF"/>
                </a:solidFill>
                <a:cs typeface="Arial" pitchFamily="34" charset="0"/>
              </a:rPr>
              <a:t>Single photon</a:t>
            </a:r>
          </a:p>
        </p:txBody>
      </p:sp>
      <p:sp>
        <p:nvSpPr>
          <p:cNvPr id="14351" name="TextBox 14"/>
          <p:cNvSpPr txBox="1">
            <a:spLocks noChangeArrowheads="1"/>
          </p:cNvSpPr>
          <p:nvPr/>
        </p:nvSpPr>
        <p:spPr bwMode="auto">
          <a:xfrm>
            <a:off x="3821113" y="6357938"/>
            <a:ext cx="204152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600" b="0">
                <a:solidFill>
                  <a:srgbClr val="FFFF00"/>
                </a:solidFill>
                <a:cs typeface="Arial" pitchFamily="34" charset="0"/>
              </a:rPr>
              <a:t>Breakdown</a:t>
            </a:r>
          </a:p>
          <a:p>
            <a:pPr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600" b="0">
                <a:solidFill>
                  <a:srgbClr val="FFFF00"/>
                </a:solidFill>
                <a:cs typeface="Arial" pitchFamily="34" charset="0"/>
              </a:rPr>
              <a:t>voltage V</a:t>
            </a:r>
            <a:r>
              <a:rPr lang="en-US" sz="2600" b="0" baseline="-25000">
                <a:solidFill>
                  <a:srgbClr val="FFFF00"/>
                </a:solidFill>
                <a:cs typeface="Arial" pitchFamily="34" charset="0"/>
              </a:rPr>
              <a:t>br</a:t>
            </a:r>
          </a:p>
        </p:txBody>
      </p:sp>
      <p:sp>
        <p:nvSpPr>
          <p:cNvPr id="14352" name="Straight Connector 15"/>
          <p:cNvSpPr>
            <a:spLocks noChangeShapeType="1"/>
          </p:cNvSpPr>
          <p:nvPr/>
        </p:nvSpPr>
        <p:spPr bwMode="auto">
          <a:xfrm flipV="1">
            <a:off x="2357438" y="2286000"/>
            <a:ext cx="0" cy="1785938"/>
          </a:xfrm>
          <a:prstGeom prst="line">
            <a:avLst/>
          </a:prstGeom>
          <a:noFill/>
          <a:ln w="0">
            <a:solidFill>
              <a:srgbClr val="DDDDDD"/>
            </a:solidFill>
            <a:round/>
            <a:headEnd/>
            <a:tailEnd type="arrow" w="med" len="med"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53" name="Straight Connector 16"/>
          <p:cNvSpPr>
            <a:spLocks noChangeShapeType="1"/>
          </p:cNvSpPr>
          <p:nvPr/>
        </p:nvSpPr>
        <p:spPr bwMode="auto">
          <a:xfrm>
            <a:off x="2071688" y="3786188"/>
            <a:ext cx="2071687" cy="0"/>
          </a:xfrm>
          <a:prstGeom prst="line">
            <a:avLst/>
          </a:prstGeom>
          <a:noFill/>
          <a:ln w="0">
            <a:solidFill>
              <a:srgbClr val="DDDDDD"/>
            </a:solidFill>
            <a:round/>
            <a:headEnd/>
            <a:tailEnd type="arrow" w="med" len="med"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54" name="Straight Connector 17"/>
          <p:cNvSpPr>
            <a:spLocks noChangeShapeType="1"/>
          </p:cNvSpPr>
          <p:nvPr/>
        </p:nvSpPr>
        <p:spPr bwMode="auto">
          <a:xfrm flipH="1">
            <a:off x="2357438" y="3073400"/>
            <a:ext cx="1728787" cy="712788"/>
          </a:xfrm>
          <a:prstGeom prst="line">
            <a:avLst/>
          </a:prstGeom>
          <a:noFill/>
          <a:ln w="27360">
            <a:solidFill>
              <a:srgbClr val="FF0000"/>
            </a:solidFill>
            <a:round/>
            <a:headEnd/>
            <a:tailEnd/>
          </a:ln>
        </p:spPr>
        <p:txBody>
          <a:bodyPr lIns="116235" tIns="65610" rIns="116235" bIns="65610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55" name="TextBox 18"/>
          <p:cNvSpPr txBox="1">
            <a:spLocks noChangeArrowheads="1"/>
          </p:cNvSpPr>
          <p:nvPr/>
        </p:nvSpPr>
        <p:spPr bwMode="auto">
          <a:xfrm>
            <a:off x="3852863" y="3786188"/>
            <a:ext cx="7905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 b="0">
                <a:solidFill>
                  <a:srgbClr val="FFFFFF"/>
                </a:solidFill>
                <a:cs typeface="Arial" pitchFamily="34" charset="0"/>
              </a:rPr>
              <a:t>P</a:t>
            </a:r>
            <a:r>
              <a:rPr lang="en-US" sz="2700" b="0" baseline="-25000">
                <a:solidFill>
                  <a:srgbClr val="FFFFFF"/>
                </a:solidFill>
                <a:cs typeface="Arial" pitchFamily="34" charset="0"/>
              </a:rPr>
              <a:t>opt</a:t>
            </a:r>
          </a:p>
        </p:txBody>
      </p:sp>
      <p:sp>
        <p:nvSpPr>
          <p:cNvPr id="14356" name="TextBox 19"/>
          <p:cNvSpPr txBox="1">
            <a:spLocks noChangeArrowheads="1"/>
          </p:cNvSpPr>
          <p:nvPr/>
        </p:nvSpPr>
        <p:spPr bwMode="auto">
          <a:xfrm>
            <a:off x="2000250" y="2065338"/>
            <a:ext cx="631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 b="0">
                <a:solidFill>
                  <a:srgbClr val="FFFFFF"/>
                </a:solidFill>
                <a:cs typeface="Arial" pitchFamily="34" charset="0"/>
              </a:rPr>
              <a:t>I</a:t>
            </a:r>
          </a:p>
        </p:txBody>
      </p:sp>
      <p:sp>
        <p:nvSpPr>
          <p:cNvPr id="14357" name="Straight Connector 21"/>
          <p:cNvSpPr>
            <a:spLocks noChangeShapeType="1"/>
          </p:cNvSpPr>
          <p:nvPr/>
        </p:nvSpPr>
        <p:spPr bwMode="auto">
          <a:xfrm flipH="1">
            <a:off x="4286250" y="4286250"/>
            <a:ext cx="2643188" cy="1285875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 type="arrow" w="lg" len="lg"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58" name="TextBox 22"/>
          <p:cNvSpPr txBox="1">
            <a:spLocks noChangeArrowheads="1"/>
          </p:cNvSpPr>
          <p:nvPr/>
        </p:nvSpPr>
        <p:spPr bwMode="auto">
          <a:xfrm rot="-1579472">
            <a:off x="4924425" y="4454525"/>
            <a:ext cx="1503363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000" b="0">
                <a:solidFill>
                  <a:srgbClr val="FFFFFF"/>
                </a:solidFill>
                <a:cs typeface="Arial" pitchFamily="34" charset="0"/>
              </a:rPr>
              <a:t>Quenching</a:t>
            </a:r>
          </a:p>
        </p:txBody>
      </p:sp>
      <p:sp>
        <p:nvSpPr>
          <p:cNvPr id="14359" name="Straight Connector 23"/>
          <p:cNvSpPr>
            <a:spLocks noChangeShapeType="1"/>
          </p:cNvSpPr>
          <p:nvPr/>
        </p:nvSpPr>
        <p:spPr bwMode="auto">
          <a:xfrm>
            <a:off x="4294188" y="5749925"/>
            <a:ext cx="2643187" cy="0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 type="arrow" w="lg" len="lg"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60" name="Oval 27"/>
          <p:cNvSpPr>
            <a:spLocks noChangeArrowheads="1"/>
          </p:cNvSpPr>
          <p:nvPr/>
        </p:nvSpPr>
        <p:spPr bwMode="auto">
          <a:xfrm>
            <a:off x="6904038" y="5554663"/>
            <a:ext cx="214312" cy="216000"/>
          </a:xfrm>
          <a:prstGeom prst="ellipse">
            <a:avLst/>
          </a:prstGeom>
          <a:solidFill>
            <a:srgbClr val="00FF00"/>
          </a:solidFill>
          <a:ln w="6350">
            <a:solidFill>
              <a:srgbClr val="00CC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61" name="Oval 28"/>
          <p:cNvSpPr>
            <a:spLocks noChangeArrowheads="1"/>
          </p:cNvSpPr>
          <p:nvPr/>
        </p:nvSpPr>
        <p:spPr bwMode="auto">
          <a:xfrm>
            <a:off x="6892925" y="4214813"/>
            <a:ext cx="214313" cy="214312"/>
          </a:xfrm>
          <a:prstGeom prst="ellipse">
            <a:avLst/>
          </a:prstGeom>
          <a:solidFill>
            <a:srgbClr val="FF0000"/>
          </a:solidFill>
          <a:ln w="6350">
            <a:solidFill>
              <a:srgbClr val="CC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62" name="Oval 29"/>
          <p:cNvSpPr>
            <a:spLocks noChangeArrowheads="1"/>
          </p:cNvSpPr>
          <p:nvPr/>
        </p:nvSpPr>
        <p:spPr bwMode="auto">
          <a:xfrm>
            <a:off x="4106863" y="5553075"/>
            <a:ext cx="214312" cy="214313"/>
          </a:xfrm>
          <a:prstGeom prst="ellipse">
            <a:avLst/>
          </a:prstGeom>
          <a:solidFill>
            <a:srgbClr val="00FFFF"/>
          </a:solidFill>
          <a:ln w="6350">
            <a:solidFill>
              <a:srgbClr val="00CCCC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4363" name="Straight Connector 30"/>
          <p:cNvCxnSpPr>
            <a:cxnSpLocks noChangeShapeType="1"/>
          </p:cNvCxnSpPr>
          <p:nvPr/>
        </p:nvCxnSpPr>
        <p:spPr bwMode="auto">
          <a:xfrm>
            <a:off x="1254125" y="5083175"/>
            <a:ext cx="357188" cy="0"/>
          </a:xfrm>
          <a:prstGeom prst="line">
            <a:avLst/>
          </a:prstGeom>
          <a:noFill/>
          <a:ln w="0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14364" name="Straight Connector 31"/>
          <p:cNvCxnSpPr>
            <a:cxnSpLocks noChangeShapeType="1"/>
          </p:cNvCxnSpPr>
          <p:nvPr/>
        </p:nvCxnSpPr>
        <p:spPr bwMode="auto">
          <a:xfrm>
            <a:off x="2235200" y="3357563"/>
            <a:ext cx="1143000" cy="0"/>
          </a:xfrm>
          <a:prstGeom prst="line">
            <a:avLst/>
          </a:prstGeom>
          <a:noFill/>
          <a:ln w="0" algn="ctr">
            <a:solidFill>
              <a:srgbClr val="FFFFFF"/>
            </a:solidFill>
            <a:prstDash val="dash"/>
            <a:round/>
            <a:headEnd/>
            <a:tailEnd/>
          </a:ln>
        </p:spPr>
      </p:cxnSp>
      <p:sp>
        <p:nvSpPr>
          <p:cNvPr id="14366" name="TextBox 5"/>
          <p:cNvSpPr txBox="1">
            <a:spLocks noChangeArrowheads="1"/>
          </p:cNvSpPr>
          <p:nvPr/>
        </p:nvSpPr>
        <p:spPr bwMode="auto">
          <a:xfrm>
            <a:off x="1806575" y="3082925"/>
            <a:ext cx="9572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 b="0">
                <a:solidFill>
                  <a:srgbClr val="FFFFFF"/>
                </a:solidFill>
                <a:cs typeface="Arial" pitchFamily="34" charset="0"/>
              </a:rPr>
              <a:t>I</a:t>
            </a:r>
            <a:r>
              <a:rPr lang="en-US" sz="2700" b="0" baseline="-25000">
                <a:solidFill>
                  <a:srgbClr val="FFFFFF"/>
                </a:solidFill>
                <a:cs typeface="Arial" pitchFamily="34" charset="0"/>
              </a:rPr>
              <a:t>th</a:t>
            </a:r>
          </a:p>
        </p:txBody>
      </p:sp>
      <p:cxnSp>
        <p:nvCxnSpPr>
          <p:cNvPr id="14367" name="Straight Connector 31"/>
          <p:cNvCxnSpPr>
            <a:cxnSpLocks noChangeShapeType="1"/>
          </p:cNvCxnSpPr>
          <p:nvPr/>
        </p:nvCxnSpPr>
        <p:spPr bwMode="auto">
          <a:xfrm rot="16200000" flipV="1">
            <a:off x="3092450" y="3643313"/>
            <a:ext cx="571500" cy="0"/>
          </a:xfrm>
          <a:prstGeom prst="line">
            <a:avLst/>
          </a:prstGeom>
          <a:noFill/>
          <a:ln w="0" algn="ctr">
            <a:solidFill>
              <a:srgbClr val="FFFFFF"/>
            </a:solidFill>
            <a:prstDash val="dash"/>
            <a:round/>
            <a:headEnd/>
            <a:tailEnd/>
          </a:ln>
        </p:spPr>
      </p:cxnSp>
      <p:sp>
        <p:nvSpPr>
          <p:cNvPr id="14368" name="TextBox 5"/>
          <p:cNvSpPr txBox="1">
            <a:spLocks noChangeArrowheads="1"/>
          </p:cNvSpPr>
          <p:nvPr/>
        </p:nvSpPr>
        <p:spPr bwMode="auto">
          <a:xfrm>
            <a:off x="3051175" y="3860800"/>
            <a:ext cx="9572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 b="0">
                <a:solidFill>
                  <a:srgbClr val="FFFFFF"/>
                </a:solidFill>
                <a:cs typeface="Arial" pitchFamily="34" charset="0"/>
              </a:rPr>
              <a:t>P</a:t>
            </a:r>
            <a:r>
              <a:rPr lang="en-US" sz="2700" b="0" baseline="-25000">
                <a:solidFill>
                  <a:srgbClr val="FFFFFF"/>
                </a:solidFill>
                <a:cs typeface="Arial" pitchFamily="34" charset="0"/>
              </a:rPr>
              <a:t>th</a:t>
            </a:r>
          </a:p>
        </p:txBody>
      </p:sp>
    </p:spTree>
    <p:extLst>
      <p:ext uri="{BB962C8B-B14F-4D97-AF65-F5344CB8AC3E}">
        <p14:creationId xmlns:p14="http://schemas.microsoft.com/office/powerpoint/2010/main" val="1250901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2" cstate="print"/>
          <a:srcRect b="2335"/>
          <a:stretch/>
        </p:blipFill>
        <p:spPr bwMode="auto">
          <a:xfrm>
            <a:off x="246956" y="972964"/>
            <a:ext cx="1379537" cy="1660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3" cstate="print"/>
          <a:srcRect l="1928"/>
          <a:stretch/>
        </p:blipFill>
        <p:spPr bwMode="auto">
          <a:xfrm>
            <a:off x="8726026" y="769764"/>
            <a:ext cx="1314018" cy="1863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Line 11"/>
          <p:cNvSpPr>
            <a:spLocks noChangeShapeType="1"/>
          </p:cNvSpPr>
          <p:nvPr/>
        </p:nvSpPr>
        <p:spPr bwMode="auto">
          <a:xfrm flipV="1">
            <a:off x="1831132" y="2013397"/>
            <a:ext cx="6696744" cy="0"/>
          </a:xfrm>
          <a:prstGeom prst="line">
            <a:avLst/>
          </a:prstGeom>
          <a:noFill/>
          <a:ln w="38100">
            <a:solidFill>
              <a:srgbClr val="3333FF"/>
            </a:solidFill>
            <a:miter lim="800000"/>
            <a:headEnd/>
            <a:tailEnd type="arrow" w="med" len="med"/>
          </a:ln>
        </p:spPr>
        <p:txBody>
          <a:bodyPr lIns="102860" tIns="51429" rIns="102860" bIns="51429"/>
          <a:lstStyle/>
          <a:p>
            <a:endParaRPr lang="en-US"/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174948" y="2705497"/>
            <a:ext cx="98296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600" smtClean="0">
                <a:solidFill>
                  <a:srgbClr val="FFFFFF"/>
                </a:solidFill>
              </a:rPr>
              <a:t>Alice</a:t>
            </a:r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9175948" y="2705497"/>
            <a:ext cx="93610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600" smtClean="0">
                <a:solidFill>
                  <a:srgbClr val="FFFFFF"/>
                </a:solidFill>
              </a:rPr>
              <a:t>Bob</a:t>
            </a:r>
            <a:endParaRPr lang="en-US" sz="260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9"/>
              <p:cNvSpPr txBox="1">
                <a:spLocks noChangeArrowheads="1"/>
              </p:cNvSpPr>
              <p:nvPr/>
            </p:nvSpPr>
            <p:spPr bwMode="auto">
              <a:xfrm>
                <a:off x="792708" y="3684036"/>
                <a:ext cx="9103320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l"/>
                <a:r>
                  <a:rPr lang="nb-NO" sz="2600" smtClean="0">
                    <a:solidFill>
                      <a:srgbClr val="FFFFFF"/>
                    </a:solidFill>
                  </a:rPr>
                  <a:t>Secret key rate  </a:t>
                </a:r>
                <a14:m>
                  <m:oMath xmlns:m="http://schemas.openxmlformats.org/officeDocument/2006/math">
                    <m:r>
                      <a:rPr lang="nb-NO" sz="2600" b="1" i="1" smtClean="0">
                        <a:solidFill>
                          <a:srgbClr val="FFFFFF"/>
                        </a:solidFill>
                        <a:latin typeface="Cambria Math"/>
                      </a:rPr>
                      <m:t>𝑹</m:t>
                    </m:r>
                    <m:r>
                      <a:rPr lang="pt-BR" sz="2600" i="1" smtClean="0">
                        <a:solidFill>
                          <a:srgbClr val="FFFFFF"/>
                        </a:solidFill>
                        <a:latin typeface="Cambria Math"/>
                      </a:rPr>
                      <m:t>=</m:t>
                    </m:r>
                    <m:r>
                      <a:rPr lang="nb-NO" sz="2600" b="1" i="1" smtClean="0">
                        <a:solidFill>
                          <a:srgbClr val="FFFFFF"/>
                        </a:solidFill>
                        <a:latin typeface="Cambria Math"/>
                      </a:rPr>
                      <m:t>𝒇</m:t>
                    </m:r>
                    <m:d>
                      <m:dPr>
                        <m:ctrlPr>
                          <a:rPr lang="nb-NO" sz="26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nb-NO" sz="2600" b="1" i="0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QBER</m:t>
                        </m:r>
                      </m:e>
                    </m:d>
                  </m:oMath>
                </a14:m>
                <a:endParaRPr lang="en-US" sz="260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12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2708" y="3684036"/>
                <a:ext cx="9103320" cy="492443"/>
              </a:xfrm>
              <a:prstGeom prst="rect">
                <a:avLst/>
              </a:prstGeom>
              <a:blipFill rotWithShape="1">
                <a:blip r:embed="rId4"/>
                <a:stretch>
                  <a:fillRect l="-1139" t="-11111" b="-296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5832758" y="3065357"/>
            <a:ext cx="3920090" cy="2272541"/>
            <a:chOff x="5615898" y="3281561"/>
            <a:chExt cx="3920090" cy="2272541"/>
          </a:xfrm>
        </p:grpSpPr>
        <p:sp>
          <p:nvSpPr>
            <p:cNvPr id="14" name="Line 5"/>
            <p:cNvSpPr>
              <a:spLocks noChangeShapeType="1"/>
            </p:cNvSpPr>
            <p:nvPr/>
          </p:nvSpPr>
          <p:spPr bwMode="auto">
            <a:xfrm>
              <a:off x="6057044" y="4867878"/>
              <a:ext cx="2977489" cy="1046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15" name="Line 7"/>
            <p:cNvSpPr>
              <a:spLocks noChangeShapeType="1"/>
            </p:cNvSpPr>
            <p:nvPr/>
          </p:nvSpPr>
          <p:spPr bwMode="auto">
            <a:xfrm flipV="1">
              <a:off x="7453331" y="4868923"/>
              <a:ext cx="0" cy="63187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6045647" y="4924354"/>
              <a:ext cx="1426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7238602" y="4924354"/>
              <a:ext cx="47949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0.11</a:t>
              </a:r>
            </a:p>
          </p:txBody>
        </p:sp>
        <p:sp>
          <p:nvSpPr>
            <p:cNvPr id="18" name="Line 20"/>
            <p:cNvSpPr>
              <a:spLocks noChangeShapeType="1"/>
            </p:cNvSpPr>
            <p:nvPr/>
          </p:nvSpPr>
          <p:spPr bwMode="auto">
            <a:xfrm flipH="1">
              <a:off x="6118533" y="3422504"/>
              <a:ext cx="0" cy="1509606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 flipH="1" flipV="1">
              <a:off x="6057044" y="3418420"/>
              <a:ext cx="61489" cy="0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20" name="Rectangle 23"/>
            <p:cNvSpPr>
              <a:spLocks noChangeArrowheads="1"/>
            </p:cNvSpPr>
            <p:nvPr/>
          </p:nvSpPr>
          <p:spPr bwMode="auto">
            <a:xfrm>
              <a:off x="5871151" y="4727512"/>
              <a:ext cx="1426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21" name="Rectangle 24"/>
            <p:cNvSpPr>
              <a:spLocks noChangeArrowheads="1"/>
            </p:cNvSpPr>
            <p:nvPr/>
          </p:nvSpPr>
          <p:spPr bwMode="auto">
            <a:xfrm>
              <a:off x="5872739" y="3281561"/>
              <a:ext cx="1426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22" name="Line 29"/>
            <p:cNvSpPr>
              <a:spLocks noChangeShapeType="1"/>
            </p:cNvSpPr>
            <p:nvPr/>
          </p:nvSpPr>
          <p:spPr bwMode="auto">
            <a:xfrm>
              <a:off x="7427336" y="4858465"/>
              <a:ext cx="28575" cy="9413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23" name="Freeform 28"/>
            <p:cNvSpPr>
              <a:spLocks/>
            </p:cNvSpPr>
            <p:nvPr/>
          </p:nvSpPr>
          <p:spPr bwMode="auto">
            <a:xfrm>
              <a:off x="6118533" y="3421460"/>
              <a:ext cx="1337377" cy="1447463"/>
            </a:xfrm>
            <a:custGeom>
              <a:avLst/>
              <a:gdLst>
                <a:gd name="T0" fmla="*/ 56 w 5537"/>
                <a:gd name="T1" fmla="*/ 104 h 4122"/>
                <a:gd name="T2" fmla="*/ 168 w 5537"/>
                <a:gd name="T3" fmla="*/ 266 h 4122"/>
                <a:gd name="T4" fmla="*/ 279 w 5537"/>
                <a:gd name="T5" fmla="*/ 409 h 4122"/>
                <a:gd name="T6" fmla="*/ 391 w 5537"/>
                <a:gd name="T7" fmla="*/ 542 h 4122"/>
                <a:gd name="T8" fmla="*/ 503 w 5537"/>
                <a:gd name="T9" fmla="*/ 666 h 4122"/>
                <a:gd name="T10" fmla="*/ 615 w 5537"/>
                <a:gd name="T11" fmla="*/ 784 h 4122"/>
                <a:gd name="T12" fmla="*/ 726 w 5537"/>
                <a:gd name="T13" fmla="*/ 898 h 4122"/>
                <a:gd name="T14" fmla="*/ 839 w 5537"/>
                <a:gd name="T15" fmla="*/ 1008 h 4122"/>
                <a:gd name="T16" fmla="*/ 951 w 5537"/>
                <a:gd name="T17" fmla="*/ 1113 h 4122"/>
                <a:gd name="T18" fmla="*/ 1063 w 5537"/>
                <a:gd name="T19" fmla="*/ 1217 h 4122"/>
                <a:gd name="T20" fmla="*/ 1175 w 5537"/>
                <a:gd name="T21" fmla="*/ 1317 h 4122"/>
                <a:gd name="T22" fmla="*/ 1286 w 5537"/>
                <a:gd name="T23" fmla="*/ 1413 h 4122"/>
                <a:gd name="T24" fmla="*/ 1398 w 5537"/>
                <a:gd name="T25" fmla="*/ 1509 h 4122"/>
                <a:gd name="T26" fmla="*/ 1510 w 5537"/>
                <a:gd name="T27" fmla="*/ 1602 h 4122"/>
                <a:gd name="T28" fmla="*/ 1622 w 5537"/>
                <a:gd name="T29" fmla="*/ 1692 h 4122"/>
                <a:gd name="T30" fmla="*/ 1733 w 5537"/>
                <a:gd name="T31" fmla="*/ 1782 h 4122"/>
                <a:gd name="T32" fmla="*/ 1845 w 5537"/>
                <a:gd name="T33" fmla="*/ 1869 h 4122"/>
                <a:gd name="T34" fmla="*/ 1958 w 5537"/>
                <a:gd name="T35" fmla="*/ 1955 h 4122"/>
                <a:gd name="T36" fmla="*/ 2070 w 5537"/>
                <a:gd name="T37" fmla="*/ 2038 h 4122"/>
                <a:gd name="T38" fmla="*/ 2182 w 5537"/>
                <a:gd name="T39" fmla="*/ 2121 h 4122"/>
                <a:gd name="T40" fmla="*/ 2293 w 5537"/>
                <a:gd name="T41" fmla="*/ 2202 h 4122"/>
                <a:gd name="T42" fmla="*/ 2405 w 5537"/>
                <a:gd name="T43" fmla="*/ 2282 h 4122"/>
                <a:gd name="T44" fmla="*/ 2517 w 5537"/>
                <a:gd name="T45" fmla="*/ 2361 h 4122"/>
                <a:gd name="T46" fmla="*/ 2629 w 5537"/>
                <a:gd name="T47" fmla="*/ 2437 h 4122"/>
                <a:gd name="T48" fmla="*/ 2740 w 5537"/>
                <a:gd name="T49" fmla="*/ 2512 h 4122"/>
                <a:gd name="T50" fmla="*/ 2852 w 5537"/>
                <a:gd name="T51" fmla="*/ 2588 h 4122"/>
                <a:gd name="T52" fmla="*/ 2965 w 5537"/>
                <a:gd name="T53" fmla="*/ 2662 h 4122"/>
                <a:gd name="T54" fmla="*/ 3077 w 5537"/>
                <a:gd name="T55" fmla="*/ 2733 h 4122"/>
                <a:gd name="T56" fmla="*/ 3189 w 5537"/>
                <a:gd name="T57" fmla="*/ 2805 h 4122"/>
                <a:gd name="T58" fmla="*/ 3299 w 5537"/>
                <a:gd name="T59" fmla="*/ 2877 h 4122"/>
                <a:gd name="T60" fmla="*/ 3411 w 5537"/>
                <a:gd name="T61" fmla="*/ 2946 h 4122"/>
                <a:gd name="T62" fmla="*/ 3523 w 5537"/>
                <a:gd name="T63" fmla="*/ 3015 h 4122"/>
                <a:gd name="T64" fmla="*/ 3635 w 5537"/>
                <a:gd name="T65" fmla="*/ 3083 h 4122"/>
                <a:gd name="T66" fmla="*/ 3746 w 5537"/>
                <a:gd name="T67" fmla="*/ 3150 h 4122"/>
                <a:gd name="T68" fmla="*/ 3858 w 5537"/>
                <a:gd name="T69" fmla="*/ 3217 h 4122"/>
                <a:gd name="T70" fmla="*/ 3970 w 5537"/>
                <a:gd name="T71" fmla="*/ 3282 h 4122"/>
                <a:gd name="T72" fmla="*/ 4082 w 5537"/>
                <a:gd name="T73" fmla="*/ 3346 h 4122"/>
                <a:gd name="T74" fmla="*/ 4195 w 5537"/>
                <a:gd name="T75" fmla="*/ 3410 h 4122"/>
                <a:gd name="T76" fmla="*/ 4306 w 5537"/>
                <a:gd name="T77" fmla="*/ 3473 h 4122"/>
                <a:gd name="T78" fmla="*/ 4418 w 5537"/>
                <a:gd name="T79" fmla="*/ 3536 h 4122"/>
                <a:gd name="T80" fmla="*/ 4530 w 5537"/>
                <a:gd name="T81" fmla="*/ 3597 h 4122"/>
                <a:gd name="T82" fmla="*/ 4642 w 5537"/>
                <a:gd name="T83" fmla="*/ 3658 h 4122"/>
                <a:gd name="T84" fmla="*/ 4753 w 5537"/>
                <a:gd name="T85" fmla="*/ 3718 h 4122"/>
                <a:gd name="T86" fmla="*/ 4865 w 5537"/>
                <a:gd name="T87" fmla="*/ 3778 h 4122"/>
                <a:gd name="T88" fmla="*/ 4977 w 5537"/>
                <a:gd name="T89" fmla="*/ 3837 h 4122"/>
                <a:gd name="T90" fmla="*/ 5089 w 5537"/>
                <a:gd name="T91" fmla="*/ 3895 h 4122"/>
                <a:gd name="T92" fmla="*/ 5201 w 5537"/>
                <a:gd name="T93" fmla="*/ 3952 h 4122"/>
                <a:gd name="T94" fmla="*/ 5312 w 5537"/>
                <a:gd name="T95" fmla="*/ 4010 h 4122"/>
                <a:gd name="T96" fmla="*/ 5425 w 5537"/>
                <a:gd name="T97" fmla="*/ 4065 h 4122"/>
                <a:gd name="T98" fmla="*/ 5537 w 5537"/>
                <a:gd name="T99" fmla="*/ 4122 h 4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537" h="4122">
                  <a:moveTo>
                    <a:pt x="0" y="0"/>
                  </a:moveTo>
                  <a:lnTo>
                    <a:pt x="56" y="104"/>
                  </a:lnTo>
                  <a:lnTo>
                    <a:pt x="112" y="189"/>
                  </a:lnTo>
                  <a:lnTo>
                    <a:pt x="168" y="266"/>
                  </a:lnTo>
                  <a:lnTo>
                    <a:pt x="223" y="339"/>
                  </a:lnTo>
                  <a:lnTo>
                    <a:pt x="279" y="409"/>
                  </a:lnTo>
                  <a:lnTo>
                    <a:pt x="335" y="477"/>
                  </a:lnTo>
                  <a:lnTo>
                    <a:pt x="391" y="542"/>
                  </a:lnTo>
                  <a:lnTo>
                    <a:pt x="447" y="604"/>
                  </a:lnTo>
                  <a:lnTo>
                    <a:pt x="503" y="666"/>
                  </a:lnTo>
                  <a:lnTo>
                    <a:pt x="559" y="726"/>
                  </a:lnTo>
                  <a:lnTo>
                    <a:pt x="615" y="784"/>
                  </a:lnTo>
                  <a:lnTo>
                    <a:pt x="672" y="842"/>
                  </a:lnTo>
                  <a:lnTo>
                    <a:pt x="726" y="898"/>
                  </a:lnTo>
                  <a:lnTo>
                    <a:pt x="783" y="953"/>
                  </a:lnTo>
                  <a:lnTo>
                    <a:pt x="839" y="1008"/>
                  </a:lnTo>
                  <a:lnTo>
                    <a:pt x="895" y="1062"/>
                  </a:lnTo>
                  <a:lnTo>
                    <a:pt x="951" y="1113"/>
                  </a:lnTo>
                  <a:lnTo>
                    <a:pt x="1007" y="1165"/>
                  </a:lnTo>
                  <a:lnTo>
                    <a:pt x="1063" y="1217"/>
                  </a:lnTo>
                  <a:lnTo>
                    <a:pt x="1119" y="1266"/>
                  </a:lnTo>
                  <a:lnTo>
                    <a:pt x="1175" y="1317"/>
                  </a:lnTo>
                  <a:lnTo>
                    <a:pt x="1230" y="1365"/>
                  </a:lnTo>
                  <a:lnTo>
                    <a:pt x="1286" y="1413"/>
                  </a:lnTo>
                  <a:lnTo>
                    <a:pt x="1342" y="1462"/>
                  </a:lnTo>
                  <a:lnTo>
                    <a:pt x="1398" y="1509"/>
                  </a:lnTo>
                  <a:lnTo>
                    <a:pt x="1454" y="1556"/>
                  </a:lnTo>
                  <a:lnTo>
                    <a:pt x="1510" y="1602"/>
                  </a:lnTo>
                  <a:lnTo>
                    <a:pt x="1566" y="1648"/>
                  </a:lnTo>
                  <a:lnTo>
                    <a:pt x="1622" y="1692"/>
                  </a:lnTo>
                  <a:lnTo>
                    <a:pt x="1678" y="1737"/>
                  </a:lnTo>
                  <a:lnTo>
                    <a:pt x="1733" y="1782"/>
                  </a:lnTo>
                  <a:lnTo>
                    <a:pt x="1789" y="1825"/>
                  </a:lnTo>
                  <a:lnTo>
                    <a:pt x="1845" y="1869"/>
                  </a:lnTo>
                  <a:lnTo>
                    <a:pt x="1902" y="1912"/>
                  </a:lnTo>
                  <a:lnTo>
                    <a:pt x="1958" y="1955"/>
                  </a:lnTo>
                  <a:lnTo>
                    <a:pt x="2014" y="1997"/>
                  </a:lnTo>
                  <a:lnTo>
                    <a:pt x="2070" y="2038"/>
                  </a:lnTo>
                  <a:lnTo>
                    <a:pt x="2126" y="2079"/>
                  </a:lnTo>
                  <a:lnTo>
                    <a:pt x="2182" y="2121"/>
                  </a:lnTo>
                  <a:lnTo>
                    <a:pt x="2237" y="2162"/>
                  </a:lnTo>
                  <a:lnTo>
                    <a:pt x="2293" y="2202"/>
                  </a:lnTo>
                  <a:lnTo>
                    <a:pt x="2349" y="2242"/>
                  </a:lnTo>
                  <a:lnTo>
                    <a:pt x="2405" y="2282"/>
                  </a:lnTo>
                  <a:lnTo>
                    <a:pt x="2461" y="2322"/>
                  </a:lnTo>
                  <a:lnTo>
                    <a:pt x="2517" y="2361"/>
                  </a:lnTo>
                  <a:lnTo>
                    <a:pt x="2573" y="2399"/>
                  </a:lnTo>
                  <a:lnTo>
                    <a:pt x="2629" y="2437"/>
                  </a:lnTo>
                  <a:lnTo>
                    <a:pt x="2685" y="2475"/>
                  </a:lnTo>
                  <a:lnTo>
                    <a:pt x="2740" y="2512"/>
                  </a:lnTo>
                  <a:lnTo>
                    <a:pt x="2796" y="2550"/>
                  </a:lnTo>
                  <a:lnTo>
                    <a:pt x="2852" y="2588"/>
                  </a:lnTo>
                  <a:lnTo>
                    <a:pt x="2908" y="2624"/>
                  </a:lnTo>
                  <a:lnTo>
                    <a:pt x="2965" y="2662"/>
                  </a:lnTo>
                  <a:lnTo>
                    <a:pt x="3021" y="2698"/>
                  </a:lnTo>
                  <a:lnTo>
                    <a:pt x="3077" y="2733"/>
                  </a:lnTo>
                  <a:lnTo>
                    <a:pt x="3133" y="2770"/>
                  </a:lnTo>
                  <a:lnTo>
                    <a:pt x="3189" y="2805"/>
                  </a:lnTo>
                  <a:lnTo>
                    <a:pt x="3244" y="2842"/>
                  </a:lnTo>
                  <a:lnTo>
                    <a:pt x="3299" y="2877"/>
                  </a:lnTo>
                  <a:lnTo>
                    <a:pt x="3355" y="2911"/>
                  </a:lnTo>
                  <a:lnTo>
                    <a:pt x="3411" y="2946"/>
                  </a:lnTo>
                  <a:lnTo>
                    <a:pt x="3467" y="2981"/>
                  </a:lnTo>
                  <a:lnTo>
                    <a:pt x="3523" y="3015"/>
                  </a:lnTo>
                  <a:lnTo>
                    <a:pt x="3579" y="3049"/>
                  </a:lnTo>
                  <a:lnTo>
                    <a:pt x="3635" y="3083"/>
                  </a:lnTo>
                  <a:lnTo>
                    <a:pt x="3691" y="3117"/>
                  </a:lnTo>
                  <a:lnTo>
                    <a:pt x="3746" y="3150"/>
                  </a:lnTo>
                  <a:lnTo>
                    <a:pt x="3802" y="3183"/>
                  </a:lnTo>
                  <a:lnTo>
                    <a:pt x="3858" y="3217"/>
                  </a:lnTo>
                  <a:lnTo>
                    <a:pt x="3914" y="3249"/>
                  </a:lnTo>
                  <a:lnTo>
                    <a:pt x="3970" y="3282"/>
                  </a:lnTo>
                  <a:lnTo>
                    <a:pt x="4026" y="3315"/>
                  </a:lnTo>
                  <a:lnTo>
                    <a:pt x="4082" y="3346"/>
                  </a:lnTo>
                  <a:lnTo>
                    <a:pt x="4138" y="3378"/>
                  </a:lnTo>
                  <a:lnTo>
                    <a:pt x="4195" y="3410"/>
                  </a:lnTo>
                  <a:lnTo>
                    <a:pt x="4249" y="3442"/>
                  </a:lnTo>
                  <a:lnTo>
                    <a:pt x="4306" y="3473"/>
                  </a:lnTo>
                  <a:lnTo>
                    <a:pt x="4362" y="3505"/>
                  </a:lnTo>
                  <a:lnTo>
                    <a:pt x="4418" y="3536"/>
                  </a:lnTo>
                  <a:lnTo>
                    <a:pt x="4474" y="3566"/>
                  </a:lnTo>
                  <a:lnTo>
                    <a:pt x="4530" y="3597"/>
                  </a:lnTo>
                  <a:lnTo>
                    <a:pt x="4586" y="3628"/>
                  </a:lnTo>
                  <a:lnTo>
                    <a:pt x="4642" y="3658"/>
                  </a:lnTo>
                  <a:lnTo>
                    <a:pt x="4698" y="3689"/>
                  </a:lnTo>
                  <a:lnTo>
                    <a:pt x="4753" y="3718"/>
                  </a:lnTo>
                  <a:lnTo>
                    <a:pt x="4809" y="3749"/>
                  </a:lnTo>
                  <a:lnTo>
                    <a:pt x="4865" y="3778"/>
                  </a:lnTo>
                  <a:lnTo>
                    <a:pt x="4921" y="3808"/>
                  </a:lnTo>
                  <a:lnTo>
                    <a:pt x="4977" y="3837"/>
                  </a:lnTo>
                  <a:lnTo>
                    <a:pt x="5033" y="3866"/>
                  </a:lnTo>
                  <a:lnTo>
                    <a:pt x="5089" y="3895"/>
                  </a:lnTo>
                  <a:lnTo>
                    <a:pt x="5145" y="3924"/>
                  </a:lnTo>
                  <a:lnTo>
                    <a:pt x="5201" y="3952"/>
                  </a:lnTo>
                  <a:lnTo>
                    <a:pt x="5256" y="3981"/>
                  </a:lnTo>
                  <a:lnTo>
                    <a:pt x="5312" y="4010"/>
                  </a:lnTo>
                  <a:lnTo>
                    <a:pt x="5369" y="4038"/>
                  </a:lnTo>
                  <a:lnTo>
                    <a:pt x="5425" y="4065"/>
                  </a:lnTo>
                  <a:lnTo>
                    <a:pt x="5481" y="4094"/>
                  </a:lnTo>
                  <a:lnTo>
                    <a:pt x="5537" y="4122"/>
                  </a:lnTo>
                </a:path>
              </a:pathLst>
            </a:custGeom>
            <a:noFill/>
            <a:ln w="28575" cap="rnd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24" name="Rectangle 12"/>
            <p:cNvSpPr>
              <a:spLocks noChangeArrowheads="1"/>
            </p:cNvSpPr>
            <p:nvPr/>
          </p:nvSpPr>
          <p:spPr bwMode="auto">
            <a:xfrm>
              <a:off x="7560477" y="5246325"/>
              <a:ext cx="74219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QBER</a:t>
              </a:r>
            </a:p>
          </p:txBody>
        </p:sp>
        <p:sp>
          <p:nvSpPr>
            <p:cNvPr id="25" name="Rectangle 12"/>
            <p:cNvSpPr>
              <a:spLocks noChangeArrowheads="1"/>
            </p:cNvSpPr>
            <p:nvPr/>
          </p:nvSpPr>
          <p:spPr bwMode="auto">
            <a:xfrm>
              <a:off x="5615898" y="4022099"/>
              <a:ext cx="18594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1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R</a:t>
              </a:r>
            </a:p>
          </p:txBody>
        </p:sp>
        <p:cxnSp>
          <p:nvCxnSpPr>
            <p:cNvPr id="26" name="Straight Connector 25"/>
            <p:cNvCxnSpPr>
              <a:stCxn id="23" idx="49"/>
            </p:cNvCxnSpPr>
            <p:nvPr/>
          </p:nvCxnSpPr>
          <p:spPr bwMode="auto">
            <a:xfrm>
              <a:off x="7455910" y="4868923"/>
              <a:ext cx="208007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775" y="82387"/>
            <a:ext cx="2379776" cy="25941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>
                <a:solidFill>
                  <a:srgbClr val="FFFFFF"/>
                </a:solidFill>
              </a:rPr>
              <a:t>Security model of QKD</a:t>
            </a: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2047156" y="1481361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3333FF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rot="5400000">
            <a:off x="2407196" y="1481361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CC0099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 rot="13500000">
            <a:off x="2775973" y="1490098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FF99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>
            <a:off x="3127276" y="1481361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3333FF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58" name="Straight Arrow Connector 57"/>
          <p:cNvCxnSpPr/>
          <p:nvPr/>
        </p:nvCxnSpPr>
        <p:spPr bwMode="auto">
          <a:xfrm rot="8100000">
            <a:off x="3496053" y="1481361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00CC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62" name="Straight Arrow Connector 61"/>
          <p:cNvCxnSpPr/>
          <p:nvPr/>
        </p:nvCxnSpPr>
        <p:spPr bwMode="auto">
          <a:xfrm rot="8100000">
            <a:off x="3856093" y="1481361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00CC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67" name="Straight Arrow Connector 66"/>
          <p:cNvCxnSpPr/>
          <p:nvPr/>
        </p:nvCxnSpPr>
        <p:spPr bwMode="auto">
          <a:xfrm rot="13500000">
            <a:off x="4216133" y="1490098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FF99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grpSp>
        <p:nvGrpSpPr>
          <p:cNvPr id="171" name="Group 170"/>
          <p:cNvGrpSpPr/>
          <p:nvPr/>
        </p:nvGrpSpPr>
        <p:grpSpPr>
          <a:xfrm>
            <a:off x="1471092" y="4263805"/>
            <a:ext cx="7344816" cy="3317655"/>
            <a:chOff x="1471092" y="4027469"/>
            <a:chExt cx="7344816" cy="3555468"/>
          </a:xfrm>
        </p:grpSpPr>
        <p:sp>
          <p:nvSpPr>
            <p:cNvPr id="28" name="TextBox 9"/>
            <p:cNvSpPr txBox="1">
              <a:spLocks noChangeArrowheads="1"/>
            </p:cNvSpPr>
            <p:nvPr/>
          </p:nvSpPr>
          <p:spPr bwMode="auto">
            <a:xfrm>
              <a:off x="1471092" y="7088179"/>
              <a:ext cx="7344816" cy="494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000000"/>
                  </a:solidFill>
                </a:rPr>
                <a:t>.</a:t>
              </a:r>
              <a:r>
                <a:rPr lang="nb-NO" smtClean="0">
                  <a:solidFill>
                    <a:srgbClr val="00FF00"/>
                  </a:solidFill>
                </a:rPr>
                <a:t>Laws of physics</a:t>
              </a:r>
              <a:r>
                <a:rPr lang="nb-NO" smtClean="0">
                  <a:solidFill>
                    <a:srgbClr val="FFFFFF"/>
                  </a:solidFill>
                </a:rPr>
                <a:t>   </a:t>
              </a:r>
              <a:r>
                <a:rPr lang="nb-NO" smtClean="0">
                  <a:solidFill>
                    <a:srgbClr val="C0C0C0"/>
                  </a:solidFill>
                </a:rPr>
                <a:t>&amp;</a:t>
              </a:r>
              <a:r>
                <a:rPr lang="nb-NO" smtClean="0">
                  <a:solidFill>
                    <a:srgbClr val="FFFFFF"/>
                  </a:solidFill>
                </a:rPr>
                <a:t>   </a:t>
              </a:r>
              <a:r>
                <a:rPr lang="nb-NO" smtClean="0">
                  <a:solidFill>
                    <a:srgbClr val="FF00FF"/>
                  </a:solidFill>
                </a:rPr>
                <a:t>Model of equipment</a:t>
              </a:r>
            </a:p>
          </p:txBody>
        </p:sp>
        <p:sp>
          <p:nvSpPr>
            <p:cNvPr id="56" name="TextBox 9"/>
            <p:cNvSpPr txBox="1">
              <a:spLocks noChangeArrowheads="1"/>
            </p:cNvSpPr>
            <p:nvPr/>
          </p:nvSpPr>
          <p:spPr bwMode="auto">
            <a:xfrm>
              <a:off x="3559324" y="6181693"/>
              <a:ext cx="3168352" cy="494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00FF00"/>
                  </a:solidFill>
                </a:rPr>
                <a:t>Security proof</a:t>
              </a:r>
            </a:p>
          </p:txBody>
        </p:sp>
        <p:cxnSp>
          <p:nvCxnSpPr>
            <p:cNvPr id="33" name="Straight Connector 32"/>
            <p:cNvCxnSpPr/>
            <p:nvPr/>
          </p:nvCxnSpPr>
          <p:spPr bwMode="auto">
            <a:xfrm>
              <a:off x="1471092" y="7560855"/>
              <a:ext cx="7344816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6" name="Group 45"/>
            <p:cNvGrpSpPr/>
            <p:nvPr/>
          </p:nvGrpSpPr>
          <p:grpSpPr>
            <a:xfrm>
              <a:off x="3829005" y="4536517"/>
              <a:ext cx="2628991" cy="1080122"/>
              <a:chOff x="1471092" y="4511487"/>
              <a:chExt cx="7344816" cy="3018546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1471092" y="4511487"/>
                <a:ext cx="7344816" cy="3018545"/>
                <a:chOff x="1471092" y="257225"/>
                <a:chExt cx="7344816" cy="7272808"/>
              </a:xfrm>
            </p:grpSpPr>
            <p:cxnSp>
              <p:nvCxnSpPr>
                <p:cNvPr id="49" name="Straight Connector 48"/>
                <p:cNvCxnSpPr/>
                <p:nvPr/>
              </p:nvCxnSpPr>
              <p:spPr bwMode="auto">
                <a:xfrm flipH="1">
                  <a:off x="1471092" y="257225"/>
                  <a:ext cx="3672408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0" name="Straight Connector 49"/>
                <p:cNvCxnSpPr/>
                <p:nvPr/>
              </p:nvCxnSpPr>
              <p:spPr bwMode="auto">
                <a:xfrm>
                  <a:off x="5143500" y="257225"/>
                  <a:ext cx="3672408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48" name="Straight Connector 47"/>
              <p:cNvCxnSpPr/>
              <p:nvPr/>
            </p:nvCxnSpPr>
            <p:spPr bwMode="auto">
              <a:xfrm>
                <a:off x="1471092" y="7530033"/>
                <a:ext cx="7344816" cy="0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40" name="Straight Connector 39"/>
            <p:cNvCxnSpPr/>
            <p:nvPr/>
          </p:nvCxnSpPr>
          <p:spPr bwMode="auto">
            <a:xfrm flipV="1">
              <a:off x="1471092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 flipH="1" flipV="1">
              <a:off x="6727676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 bwMode="auto">
            <a:xfrm>
              <a:off x="3559324" y="5832663"/>
              <a:ext cx="3168352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>
              <a:off x="2047156" y="7088916"/>
              <a:ext cx="619268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>
              <a:off x="2589064" y="6644079"/>
              <a:ext cx="511355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 flipV="1">
              <a:off x="3127276" y="6202729"/>
              <a:ext cx="4029662" cy="140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 bwMode="auto">
            <a:xfrm flipV="1">
              <a:off x="517950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 bwMode="auto">
            <a:xfrm flipV="1">
              <a:off x="5994358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 bwMode="auto">
            <a:xfrm flipV="1">
              <a:off x="6727676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 bwMode="auto">
            <a:xfrm flipV="1">
              <a:off x="4378568" y="5832663"/>
              <a:ext cx="0" cy="36004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Straight Connector 74"/>
            <p:cNvCxnSpPr/>
            <p:nvPr/>
          </p:nvCxnSpPr>
          <p:spPr bwMode="auto">
            <a:xfrm flipV="1">
              <a:off x="355932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Straight Connector 76"/>
            <p:cNvCxnSpPr/>
            <p:nvPr/>
          </p:nvCxnSpPr>
          <p:spPr bwMode="auto">
            <a:xfrm flipV="1">
              <a:off x="3919364" y="6207511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Straight Connector 77"/>
            <p:cNvCxnSpPr/>
            <p:nvPr/>
          </p:nvCxnSpPr>
          <p:spPr bwMode="auto">
            <a:xfrm flipV="1">
              <a:off x="3144859" y="619129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 bwMode="auto">
            <a:xfrm flipV="1">
              <a:off x="6334183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/>
            <p:nvPr/>
          </p:nvCxnSpPr>
          <p:spPr bwMode="auto">
            <a:xfrm flipV="1">
              <a:off x="7087716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 bwMode="auto">
            <a:xfrm flipV="1">
              <a:off x="3496053" y="6660755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 bwMode="auto">
            <a:xfrm flipV="1">
              <a:off x="276723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 bwMode="auto">
            <a:xfrm flipV="1">
              <a:off x="4216133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 bwMode="auto">
            <a:xfrm flipV="1">
              <a:off x="492747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/>
            <p:cNvCxnSpPr/>
            <p:nvPr/>
          </p:nvCxnSpPr>
          <p:spPr bwMode="auto">
            <a:xfrm flipV="1">
              <a:off x="5719564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/>
            <p:cNvCxnSpPr/>
            <p:nvPr/>
          </p:nvCxnSpPr>
          <p:spPr bwMode="auto">
            <a:xfrm flipV="1">
              <a:off x="6516091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/>
            <p:cNvCxnSpPr/>
            <p:nvPr/>
          </p:nvCxnSpPr>
          <p:spPr bwMode="auto">
            <a:xfrm flipV="1">
              <a:off x="7303740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Straight Connector 87"/>
            <p:cNvCxnSpPr/>
            <p:nvPr/>
          </p:nvCxnSpPr>
          <p:spPr bwMode="auto">
            <a:xfrm flipV="1">
              <a:off x="8023820" y="6906407"/>
              <a:ext cx="626" cy="18000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6" name="Freeform 95"/>
            <p:cNvSpPr/>
            <p:nvPr/>
          </p:nvSpPr>
          <p:spPr>
            <a:xfrm>
              <a:off x="4354830" y="4968567"/>
              <a:ext cx="1581150" cy="232634"/>
            </a:xfrm>
            <a:custGeom>
              <a:avLst/>
              <a:gdLst>
                <a:gd name="connsiteX0" fmla="*/ 0 w 1581150"/>
                <a:gd name="connsiteY0" fmla="*/ 215265 h 215474"/>
                <a:gd name="connsiteX1" fmla="*/ 9525 w 1581150"/>
                <a:gd name="connsiteY1" fmla="*/ 209550 h 215474"/>
                <a:gd name="connsiteX2" fmla="*/ 19050 w 1581150"/>
                <a:gd name="connsiteY2" fmla="*/ 198120 h 215474"/>
                <a:gd name="connsiteX3" fmla="*/ 24765 w 1581150"/>
                <a:gd name="connsiteY3" fmla="*/ 196215 h 215474"/>
                <a:gd name="connsiteX4" fmla="*/ 36195 w 1581150"/>
                <a:gd name="connsiteY4" fmla="*/ 188595 h 215474"/>
                <a:gd name="connsiteX5" fmla="*/ 40005 w 1581150"/>
                <a:gd name="connsiteY5" fmla="*/ 182880 h 215474"/>
                <a:gd name="connsiteX6" fmla="*/ 47625 w 1581150"/>
                <a:gd name="connsiteY6" fmla="*/ 177165 h 215474"/>
                <a:gd name="connsiteX7" fmla="*/ 59055 w 1581150"/>
                <a:gd name="connsiteY7" fmla="*/ 169545 h 215474"/>
                <a:gd name="connsiteX8" fmla="*/ 70485 w 1581150"/>
                <a:gd name="connsiteY8" fmla="*/ 160020 h 215474"/>
                <a:gd name="connsiteX9" fmla="*/ 76200 w 1581150"/>
                <a:gd name="connsiteY9" fmla="*/ 154305 h 215474"/>
                <a:gd name="connsiteX10" fmla="*/ 81915 w 1581150"/>
                <a:gd name="connsiteY10" fmla="*/ 152400 h 215474"/>
                <a:gd name="connsiteX11" fmla="*/ 87630 w 1581150"/>
                <a:gd name="connsiteY11" fmla="*/ 148590 h 215474"/>
                <a:gd name="connsiteX12" fmla="*/ 91440 w 1581150"/>
                <a:gd name="connsiteY12" fmla="*/ 142875 h 215474"/>
                <a:gd name="connsiteX13" fmla="*/ 108585 w 1581150"/>
                <a:gd name="connsiteY13" fmla="*/ 139065 h 215474"/>
                <a:gd name="connsiteX14" fmla="*/ 127635 w 1581150"/>
                <a:gd name="connsiteY14" fmla="*/ 131445 h 215474"/>
                <a:gd name="connsiteX15" fmla="*/ 133350 w 1581150"/>
                <a:gd name="connsiteY15" fmla="*/ 125730 h 215474"/>
                <a:gd name="connsiteX16" fmla="*/ 139065 w 1581150"/>
                <a:gd name="connsiteY16" fmla="*/ 123825 h 215474"/>
                <a:gd name="connsiteX17" fmla="*/ 146685 w 1581150"/>
                <a:gd name="connsiteY17" fmla="*/ 112395 h 215474"/>
                <a:gd name="connsiteX18" fmla="*/ 156210 w 1581150"/>
                <a:gd name="connsiteY18" fmla="*/ 108585 h 215474"/>
                <a:gd name="connsiteX19" fmla="*/ 169545 w 1581150"/>
                <a:gd name="connsiteY19" fmla="*/ 100965 h 215474"/>
                <a:gd name="connsiteX20" fmla="*/ 188595 w 1581150"/>
                <a:gd name="connsiteY20" fmla="*/ 97155 h 215474"/>
                <a:gd name="connsiteX21" fmla="*/ 194310 w 1581150"/>
                <a:gd name="connsiteY21" fmla="*/ 95250 h 215474"/>
                <a:gd name="connsiteX22" fmla="*/ 207645 w 1581150"/>
                <a:gd name="connsiteY22" fmla="*/ 85725 h 215474"/>
                <a:gd name="connsiteX23" fmla="*/ 219075 w 1581150"/>
                <a:gd name="connsiteY23" fmla="*/ 81915 h 215474"/>
                <a:gd name="connsiteX24" fmla="*/ 230505 w 1581150"/>
                <a:gd name="connsiteY24" fmla="*/ 74295 h 215474"/>
                <a:gd name="connsiteX25" fmla="*/ 236220 w 1581150"/>
                <a:gd name="connsiteY25" fmla="*/ 72390 h 215474"/>
                <a:gd name="connsiteX26" fmla="*/ 253365 w 1581150"/>
                <a:gd name="connsiteY26" fmla="*/ 68580 h 215474"/>
                <a:gd name="connsiteX27" fmla="*/ 264795 w 1581150"/>
                <a:gd name="connsiteY27" fmla="*/ 66675 h 215474"/>
                <a:gd name="connsiteX28" fmla="*/ 272415 w 1581150"/>
                <a:gd name="connsiteY28" fmla="*/ 64770 h 215474"/>
                <a:gd name="connsiteX29" fmla="*/ 297180 w 1581150"/>
                <a:gd name="connsiteY29" fmla="*/ 62865 h 215474"/>
                <a:gd name="connsiteX30" fmla="*/ 314325 w 1581150"/>
                <a:gd name="connsiteY30" fmla="*/ 57150 h 215474"/>
                <a:gd name="connsiteX31" fmla="*/ 320040 w 1581150"/>
                <a:gd name="connsiteY31" fmla="*/ 55245 h 215474"/>
                <a:gd name="connsiteX32" fmla="*/ 325755 w 1581150"/>
                <a:gd name="connsiteY32" fmla="*/ 53340 h 215474"/>
                <a:gd name="connsiteX33" fmla="*/ 333375 w 1581150"/>
                <a:gd name="connsiteY33" fmla="*/ 51435 h 215474"/>
                <a:gd name="connsiteX34" fmla="*/ 346710 w 1581150"/>
                <a:gd name="connsiteY34" fmla="*/ 47625 h 215474"/>
                <a:gd name="connsiteX35" fmla="*/ 371475 w 1581150"/>
                <a:gd name="connsiteY35" fmla="*/ 43815 h 215474"/>
                <a:gd name="connsiteX36" fmla="*/ 392430 w 1581150"/>
                <a:gd name="connsiteY36" fmla="*/ 38100 h 215474"/>
                <a:gd name="connsiteX37" fmla="*/ 411480 w 1581150"/>
                <a:gd name="connsiteY37" fmla="*/ 36195 h 215474"/>
                <a:gd name="connsiteX38" fmla="*/ 432435 w 1581150"/>
                <a:gd name="connsiteY38" fmla="*/ 32385 h 215474"/>
                <a:gd name="connsiteX39" fmla="*/ 438150 w 1581150"/>
                <a:gd name="connsiteY39" fmla="*/ 30480 h 215474"/>
                <a:gd name="connsiteX40" fmla="*/ 445770 w 1581150"/>
                <a:gd name="connsiteY40" fmla="*/ 28575 h 215474"/>
                <a:gd name="connsiteX41" fmla="*/ 466725 w 1581150"/>
                <a:gd name="connsiteY41" fmla="*/ 24765 h 215474"/>
                <a:gd name="connsiteX42" fmla="*/ 472440 w 1581150"/>
                <a:gd name="connsiteY42" fmla="*/ 22860 h 215474"/>
                <a:gd name="connsiteX43" fmla="*/ 487680 w 1581150"/>
                <a:gd name="connsiteY43" fmla="*/ 20955 h 215474"/>
                <a:gd name="connsiteX44" fmla="*/ 510540 w 1581150"/>
                <a:gd name="connsiteY44" fmla="*/ 17145 h 215474"/>
                <a:gd name="connsiteX45" fmla="*/ 594360 w 1581150"/>
                <a:gd name="connsiteY45" fmla="*/ 11430 h 215474"/>
                <a:gd name="connsiteX46" fmla="*/ 621030 w 1581150"/>
                <a:gd name="connsiteY46" fmla="*/ 9525 h 215474"/>
                <a:gd name="connsiteX47" fmla="*/ 649605 w 1581150"/>
                <a:gd name="connsiteY47" fmla="*/ 3810 h 215474"/>
                <a:gd name="connsiteX48" fmla="*/ 760095 w 1581150"/>
                <a:gd name="connsiteY48" fmla="*/ 0 h 215474"/>
                <a:gd name="connsiteX49" fmla="*/ 866775 w 1581150"/>
                <a:gd name="connsiteY49" fmla="*/ 1905 h 215474"/>
                <a:gd name="connsiteX50" fmla="*/ 946785 w 1581150"/>
                <a:gd name="connsiteY50" fmla="*/ 5715 h 215474"/>
                <a:gd name="connsiteX51" fmla="*/ 1089660 w 1581150"/>
                <a:gd name="connsiteY51" fmla="*/ 7620 h 215474"/>
                <a:gd name="connsiteX52" fmla="*/ 1099185 w 1581150"/>
                <a:gd name="connsiteY52" fmla="*/ 9525 h 215474"/>
                <a:gd name="connsiteX53" fmla="*/ 1143000 w 1581150"/>
                <a:gd name="connsiteY53" fmla="*/ 13335 h 215474"/>
                <a:gd name="connsiteX54" fmla="*/ 1154430 w 1581150"/>
                <a:gd name="connsiteY54" fmla="*/ 19050 h 215474"/>
                <a:gd name="connsiteX55" fmla="*/ 1173480 w 1581150"/>
                <a:gd name="connsiteY55" fmla="*/ 22860 h 215474"/>
                <a:gd name="connsiteX56" fmla="*/ 1198245 w 1581150"/>
                <a:gd name="connsiteY56" fmla="*/ 26670 h 215474"/>
                <a:gd name="connsiteX57" fmla="*/ 1217295 w 1581150"/>
                <a:gd name="connsiteY57" fmla="*/ 32385 h 215474"/>
                <a:gd name="connsiteX58" fmla="*/ 1224915 w 1581150"/>
                <a:gd name="connsiteY58" fmla="*/ 36195 h 215474"/>
                <a:gd name="connsiteX59" fmla="*/ 1230630 w 1581150"/>
                <a:gd name="connsiteY59" fmla="*/ 38100 h 215474"/>
                <a:gd name="connsiteX60" fmla="*/ 1236345 w 1581150"/>
                <a:gd name="connsiteY60" fmla="*/ 41910 h 215474"/>
                <a:gd name="connsiteX61" fmla="*/ 1243965 w 1581150"/>
                <a:gd name="connsiteY61" fmla="*/ 47625 h 215474"/>
                <a:gd name="connsiteX62" fmla="*/ 1253490 w 1581150"/>
                <a:gd name="connsiteY62" fmla="*/ 49530 h 215474"/>
                <a:gd name="connsiteX63" fmla="*/ 1263015 w 1581150"/>
                <a:gd name="connsiteY63" fmla="*/ 53340 h 215474"/>
                <a:gd name="connsiteX64" fmla="*/ 1268730 w 1581150"/>
                <a:gd name="connsiteY64" fmla="*/ 57150 h 215474"/>
                <a:gd name="connsiteX65" fmla="*/ 1278255 w 1581150"/>
                <a:gd name="connsiteY65" fmla="*/ 59055 h 215474"/>
                <a:gd name="connsiteX66" fmla="*/ 1285875 w 1581150"/>
                <a:gd name="connsiteY66" fmla="*/ 62865 h 215474"/>
                <a:gd name="connsiteX67" fmla="*/ 1291590 w 1581150"/>
                <a:gd name="connsiteY67" fmla="*/ 66675 h 215474"/>
                <a:gd name="connsiteX68" fmla="*/ 1303020 w 1581150"/>
                <a:gd name="connsiteY68" fmla="*/ 70485 h 215474"/>
                <a:gd name="connsiteX69" fmla="*/ 1314450 w 1581150"/>
                <a:gd name="connsiteY69" fmla="*/ 76200 h 215474"/>
                <a:gd name="connsiteX70" fmla="*/ 1322070 w 1581150"/>
                <a:gd name="connsiteY70" fmla="*/ 80010 h 215474"/>
                <a:gd name="connsiteX71" fmla="*/ 1327785 w 1581150"/>
                <a:gd name="connsiteY71" fmla="*/ 83820 h 215474"/>
                <a:gd name="connsiteX72" fmla="*/ 1346835 w 1581150"/>
                <a:gd name="connsiteY72" fmla="*/ 89535 h 215474"/>
                <a:gd name="connsiteX73" fmla="*/ 1358265 w 1581150"/>
                <a:gd name="connsiteY73" fmla="*/ 93345 h 215474"/>
                <a:gd name="connsiteX74" fmla="*/ 1365885 w 1581150"/>
                <a:gd name="connsiteY74" fmla="*/ 95250 h 215474"/>
                <a:gd name="connsiteX75" fmla="*/ 1373505 w 1581150"/>
                <a:gd name="connsiteY75" fmla="*/ 99060 h 215474"/>
                <a:gd name="connsiteX76" fmla="*/ 1392555 w 1581150"/>
                <a:gd name="connsiteY76" fmla="*/ 104775 h 215474"/>
                <a:gd name="connsiteX77" fmla="*/ 1405890 w 1581150"/>
                <a:gd name="connsiteY77" fmla="*/ 108585 h 215474"/>
                <a:gd name="connsiteX78" fmla="*/ 1411605 w 1581150"/>
                <a:gd name="connsiteY78" fmla="*/ 112395 h 215474"/>
                <a:gd name="connsiteX79" fmla="*/ 1424940 w 1581150"/>
                <a:gd name="connsiteY79" fmla="*/ 118110 h 215474"/>
                <a:gd name="connsiteX80" fmla="*/ 1430655 w 1581150"/>
                <a:gd name="connsiteY80" fmla="*/ 123825 h 215474"/>
                <a:gd name="connsiteX81" fmla="*/ 1442085 w 1581150"/>
                <a:gd name="connsiteY81" fmla="*/ 129540 h 215474"/>
                <a:gd name="connsiteX82" fmla="*/ 1447800 w 1581150"/>
                <a:gd name="connsiteY82" fmla="*/ 135255 h 215474"/>
                <a:gd name="connsiteX83" fmla="*/ 1466850 w 1581150"/>
                <a:gd name="connsiteY83" fmla="*/ 144780 h 215474"/>
                <a:gd name="connsiteX84" fmla="*/ 1483995 w 1581150"/>
                <a:gd name="connsiteY84" fmla="*/ 154305 h 215474"/>
                <a:gd name="connsiteX85" fmla="*/ 1489710 w 1581150"/>
                <a:gd name="connsiteY85" fmla="*/ 158115 h 215474"/>
                <a:gd name="connsiteX86" fmla="*/ 1497330 w 1581150"/>
                <a:gd name="connsiteY86" fmla="*/ 165735 h 215474"/>
                <a:gd name="connsiteX87" fmla="*/ 1510665 w 1581150"/>
                <a:gd name="connsiteY87" fmla="*/ 171450 h 215474"/>
                <a:gd name="connsiteX88" fmla="*/ 1520190 w 1581150"/>
                <a:gd name="connsiteY88" fmla="*/ 175260 h 215474"/>
                <a:gd name="connsiteX89" fmla="*/ 1525905 w 1581150"/>
                <a:gd name="connsiteY89" fmla="*/ 177165 h 215474"/>
                <a:gd name="connsiteX90" fmla="*/ 1537335 w 1581150"/>
                <a:gd name="connsiteY90" fmla="*/ 184785 h 215474"/>
                <a:gd name="connsiteX91" fmla="*/ 1552575 w 1581150"/>
                <a:gd name="connsiteY91" fmla="*/ 192405 h 215474"/>
                <a:gd name="connsiteX92" fmla="*/ 1562100 w 1581150"/>
                <a:gd name="connsiteY92" fmla="*/ 200025 h 215474"/>
                <a:gd name="connsiteX93" fmla="*/ 1571625 w 1581150"/>
                <a:gd name="connsiteY93" fmla="*/ 211455 h 215474"/>
                <a:gd name="connsiteX94" fmla="*/ 1577340 w 1581150"/>
                <a:gd name="connsiteY94" fmla="*/ 215265 h 215474"/>
                <a:gd name="connsiteX95" fmla="*/ 1581150 w 1581150"/>
                <a:gd name="connsiteY95" fmla="*/ 215265 h 2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581150" h="215474">
                  <a:moveTo>
                    <a:pt x="0" y="215265"/>
                  </a:moveTo>
                  <a:cubicBezTo>
                    <a:pt x="3175" y="213360"/>
                    <a:pt x="6714" y="211960"/>
                    <a:pt x="9525" y="209550"/>
                  </a:cubicBezTo>
                  <a:cubicBezTo>
                    <a:pt x="21825" y="199007"/>
                    <a:pt x="3485" y="208497"/>
                    <a:pt x="19050" y="198120"/>
                  </a:cubicBezTo>
                  <a:cubicBezTo>
                    <a:pt x="20721" y="197006"/>
                    <a:pt x="23010" y="197190"/>
                    <a:pt x="24765" y="196215"/>
                  </a:cubicBezTo>
                  <a:cubicBezTo>
                    <a:pt x="28768" y="193991"/>
                    <a:pt x="36195" y="188595"/>
                    <a:pt x="36195" y="188595"/>
                  </a:cubicBezTo>
                  <a:cubicBezTo>
                    <a:pt x="37465" y="186690"/>
                    <a:pt x="38386" y="184499"/>
                    <a:pt x="40005" y="182880"/>
                  </a:cubicBezTo>
                  <a:cubicBezTo>
                    <a:pt x="42250" y="180635"/>
                    <a:pt x="45024" y="178986"/>
                    <a:pt x="47625" y="177165"/>
                  </a:cubicBezTo>
                  <a:cubicBezTo>
                    <a:pt x="51376" y="174539"/>
                    <a:pt x="55817" y="172783"/>
                    <a:pt x="59055" y="169545"/>
                  </a:cubicBezTo>
                  <a:cubicBezTo>
                    <a:pt x="75751" y="152849"/>
                    <a:pt x="54572" y="173281"/>
                    <a:pt x="70485" y="160020"/>
                  </a:cubicBezTo>
                  <a:cubicBezTo>
                    <a:pt x="72555" y="158295"/>
                    <a:pt x="73958" y="155799"/>
                    <a:pt x="76200" y="154305"/>
                  </a:cubicBezTo>
                  <a:cubicBezTo>
                    <a:pt x="77871" y="153191"/>
                    <a:pt x="80119" y="153298"/>
                    <a:pt x="81915" y="152400"/>
                  </a:cubicBezTo>
                  <a:cubicBezTo>
                    <a:pt x="83963" y="151376"/>
                    <a:pt x="85725" y="149860"/>
                    <a:pt x="87630" y="148590"/>
                  </a:cubicBezTo>
                  <a:cubicBezTo>
                    <a:pt x="88900" y="146685"/>
                    <a:pt x="89535" y="144145"/>
                    <a:pt x="91440" y="142875"/>
                  </a:cubicBezTo>
                  <a:cubicBezTo>
                    <a:pt x="92593" y="142106"/>
                    <a:pt x="108375" y="139107"/>
                    <a:pt x="108585" y="139065"/>
                  </a:cubicBezTo>
                  <a:cubicBezTo>
                    <a:pt x="130177" y="122871"/>
                    <a:pt x="99835" y="143800"/>
                    <a:pt x="127635" y="131445"/>
                  </a:cubicBezTo>
                  <a:cubicBezTo>
                    <a:pt x="130097" y="130351"/>
                    <a:pt x="131108" y="127224"/>
                    <a:pt x="133350" y="125730"/>
                  </a:cubicBezTo>
                  <a:cubicBezTo>
                    <a:pt x="135021" y="124616"/>
                    <a:pt x="137160" y="124460"/>
                    <a:pt x="139065" y="123825"/>
                  </a:cubicBezTo>
                  <a:cubicBezTo>
                    <a:pt x="141605" y="120015"/>
                    <a:pt x="142433" y="114096"/>
                    <a:pt x="146685" y="112395"/>
                  </a:cubicBezTo>
                  <a:cubicBezTo>
                    <a:pt x="149860" y="111125"/>
                    <a:pt x="153151" y="110114"/>
                    <a:pt x="156210" y="108585"/>
                  </a:cubicBezTo>
                  <a:cubicBezTo>
                    <a:pt x="175342" y="99019"/>
                    <a:pt x="146167" y="110984"/>
                    <a:pt x="169545" y="100965"/>
                  </a:cubicBezTo>
                  <a:cubicBezTo>
                    <a:pt x="176195" y="98115"/>
                    <a:pt x="180707" y="98282"/>
                    <a:pt x="188595" y="97155"/>
                  </a:cubicBezTo>
                  <a:cubicBezTo>
                    <a:pt x="190500" y="96520"/>
                    <a:pt x="192567" y="96246"/>
                    <a:pt x="194310" y="95250"/>
                  </a:cubicBezTo>
                  <a:cubicBezTo>
                    <a:pt x="196773" y="93843"/>
                    <a:pt x="204328" y="87199"/>
                    <a:pt x="207645" y="85725"/>
                  </a:cubicBezTo>
                  <a:cubicBezTo>
                    <a:pt x="211315" y="84094"/>
                    <a:pt x="215733" y="84143"/>
                    <a:pt x="219075" y="81915"/>
                  </a:cubicBezTo>
                  <a:cubicBezTo>
                    <a:pt x="222885" y="79375"/>
                    <a:pt x="226161" y="75743"/>
                    <a:pt x="230505" y="74295"/>
                  </a:cubicBezTo>
                  <a:cubicBezTo>
                    <a:pt x="232410" y="73660"/>
                    <a:pt x="234289" y="72942"/>
                    <a:pt x="236220" y="72390"/>
                  </a:cubicBezTo>
                  <a:cubicBezTo>
                    <a:pt x="241571" y="70861"/>
                    <a:pt x="247964" y="69562"/>
                    <a:pt x="253365" y="68580"/>
                  </a:cubicBezTo>
                  <a:cubicBezTo>
                    <a:pt x="257165" y="67889"/>
                    <a:pt x="261007" y="67433"/>
                    <a:pt x="264795" y="66675"/>
                  </a:cubicBezTo>
                  <a:cubicBezTo>
                    <a:pt x="267362" y="66162"/>
                    <a:pt x="269815" y="65076"/>
                    <a:pt x="272415" y="64770"/>
                  </a:cubicBezTo>
                  <a:cubicBezTo>
                    <a:pt x="280638" y="63803"/>
                    <a:pt x="288925" y="63500"/>
                    <a:pt x="297180" y="62865"/>
                  </a:cubicBezTo>
                  <a:lnTo>
                    <a:pt x="314325" y="57150"/>
                  </a:lnTo>
                  <a:lnTo>
                    <a:pt x="320040" y="55245"/>
                  </a:lnTo>
                  <a:cubicBezTo>
                    <a:pt x="321945" y="54610"/>
                    <a:pt x="323807" y="53827"/>
                    <a:pt x="325755" y="53340"/>
                  </a:cubicBezTo>
                  <a:cubicBezTo>
                    <a:pt x="328295" y="52705"/>
                    <a:pt x="330858" y="52154"/>
                    <a:pt x="333375" y="51435"/>
                  </a:cubicBezTo>
                  <a:cubicBezTo>
                    <a:pt x="344512" y="48253"/>
                    <a:pt x="333310" y="50603"/>
                    <a:pt x="346710" y="47625"/>
                  </a:cubicBezTo>
                  <a:cubicBezTo>
                    <a:pt x="364190" y="43741"/>
                    <a:pt x="348382" y="47664"/>
                    <a:pt x="371475" y="43815"/>
                  </a:cubicBezTo>
                  <a:cubicBezTo>
                    <a:pt x="378670" y="42616"/>
                    <a:pt x="385209" y="39132"/>
                    <a:pt x="392430" y="38100"/>
                  </a:cubicBezTo>
                  <a:cubicBezTo>
                    <a:pt x="398748" y="37197"/>
                    <a:pt x="405130" y="36830"/>
                    <a:pt x="411480" y="36195"/>
                  </a:cubicBezTo>
                  <a:cubicBezTo>
                    <a:pt x="434070" y="30548"/>
                    <a:pt x="398306" y="39211"/>
                    <a:pt x="432435" y="32385"/>
                  </a:cubicBezTo>
                  <a:cubicBezTo>
                    <a:pt x="434404" y="31991"/>
                    <a:pt x="436219" y="31032"/>
                    <a:pt x="438150" y="30480"/>
                  </a:cubicBezTo>
                  <a:cubicBezTo>
                    <a:pt x="440667" y="29761"/>
                    <a:pt x="443203" y="29088"/>
                    <a:pt x="445770" y="28575"/>
                  </a:cubicBezTo>
                  <a:cubicBezTo>
                    <a:pt x="454262" y="26877"/>
                    <a:pt x="458552" y="26808"/>
                    <a:pt x="466725" y="24765"/>
                  </a:cubicBezTo>
                  <a:cubicBezTo>
                    <a:pt x="468673" y="24278"/>
                    <a:pt x="470464" y="23219"/>
                    <a:pt x="472440" y="22860"/>
                  </a:cubicBezTo>
                  <a:cubicBezTo>
                    <a:pt x="477477" y="21944"/>
                    <a:pt x="482620" y="21733"/>
                    <a:pt x="487680" y="20955"/>
                  </a:cubicBezTo>
                  <a:cubicBezTo>
                    <a:pt x="501977" y="18755"/>
                    <a:pt x="493488" y="18695"/>
                    <a:pt x="510540" y="17145"/>
                  </a:cubicBezTo>
                  <a:cubicBezTo>
                    <a:pt x="559451" y="12699"/>
                    <a:pt x="551855" y="14087"/>
                    <a:pt x="594360" y="11430"/>
                  </a:cubicBezTo>
                  <a:lnTo>
                    <a:pt x="621030" y="9525"/>
                  </a:lnTo>
                  <a:cubicBezTo>
                    <a:pt x="632782" y="5608"/>
                    <a:pt x="629732" y="6294"/>
                    <a:pt x="649605" y="3810"/>
                  </a:cubicBezTo>
                  <a:cubicBezTo>
                    <a:pt x="696356" y="-2034"/>
                    <a:pt x="659726" y="2007"/>
                    <a:pt x="760095" y="0"/>
                  </a:cubicBezTo>
                  <a:lnTo>
                    <a:pt x="866775" y="1905"/>
                  </a:lnTo>
                  <a:cubicBezTo>
                    <a:pt x="893463" y="2722"/>
                    <a:pt x="920094" y="5031"/>
                    <a:pt x="946785" y="5715"/>
                  </a:cubicBezTo>
                  <a:cubicBezTo>
                    <a:pt x="994399" y="6936"/>
                    <a:pt x="1042035" y="6985"/>
                    <a:pt x="1089660" y="7620"/>
                  </a:cubicBezTo>
                  <a:cubicBezTo>
                    <a:pt x="1092835" y="8255"/>
                    <a:pt x="1095960" y="9232"/>
                    <a:pt x="1099185" y="9525"/>
                  </a:cubicBezTo>
                  <a:cubicBezTo>
                    <a:pt x="1118109" y="11245"/>
                    <a:pt x="1127089" y="9799"/>
                    <a:pt x="1143000" y="13335"/>
                  </a:cubicBezTo>
                  <a:cubicBezTo>
                    <a:pt x="1154115" y="15805"/>
                    <a:pt x="1143364" y="14308"/>
                    <a:pt x="1154430" y="19050"/>
                  </a:cubicBezTo>
                  <a:cubicBezTo>
                    <a:pt x="1158302" y="20709"/>
                    <a:pt x="1170525" y="22269"/>
                    <a:pt x="1173480" y="22860"/>
                  </a:cubicBezTo>
                  <a:cubicBezTo>
                    <a:pt x="1194103" y="26985"/>
                    <a:pt x="1162193" y="22664"/>
                    <a:pt x="1198245" y="26670"/>
                  </a:cubicBezTo>
                  <a:cubicBezTo>
                    <a:pt x="1205730" y="28541"/>
                    <a:pt x="1209565" y="29293"/>
                    <a:pt x="1217295" y="32385"/>
                  </a:cubicBezTo>
                  <a:cubicBezTo>
                    <a:pt x="1219932" y="33440"/>
                    <a:pt x="1222305" y="35076"/>
                    <a:pt x="1224915" y="36195"/>
                  </a:cubicBezTo>
                  <a:cubicBezTo>
                    <a:pt x="1226761" y="36986"/>
                    <a:pt x="1228834" y="37202"/>
                    <a:pt x="1230630" y="38100"/>
                  </a:cubicBezTo>
                  <a:cubicBezTo>
                    <a:pt x="1232678" y="39124"/>
                    <a:pt x="1234482" y="40579"/>
                    <a:pt x="1236345" y="41910"/>
                  </a:cubicBezTo>
                  <a:cubicBezTo>
                    <a:pt x="1238929" y="43755"/>
                    <a:pt x="1241064" y="46336"/>
                    <a:pt x="1243965" y="47625"/>
                  </a:cubicBezTo>
                  <a:cubicBezTo>
                    <a:pt x="1246924" y="48940"/>
                    <a:pt x="1250389" y="48600"/>
                    <a:pt x="1253490" y="49530"/>
                  </a:cubicBezTo>
                  <a:cubicBezTo>
                    <a:pt x="1256765" y="50513"/>
                    <a:pt x="1259956" y="51811"/>
                    <a:pt x="1263015" y="53340"/>
                  </a:cubicBezTo>
                  <a:cubicBezTo>
                    <a:pt x="1265063" y="54364"/>
                    <a:pt x="1266586" y="56346"/>
                    <a:pt x="1268730" y="57150"/>
                  </a:cubicBezTo>
                  <a:cubicBezTo>
                    <a:pt x="1271762" y="58287"/>
                    <a:pt x="1275080" y="58420"/>
                    <a:pt x="1278255" y="59055"/>
                  </a:cubicBezTo>
                  <a:cubicBezTo>
                    <a:pt x="1280795" y="60325"/>
                    <a:pt x="1283409" y="61456"/>
                    <a:pt x="1285875" y="62865"/>
                  </a:cubicBezTo>
                  <a:cubicBezTo>
                    <a:pt x="1287863" y="64001"/>
                    <a:pt x="1289498" y="65745"/>
                    <a:pt x="1291590" y="66675"/>
                  </a:cubicBezTo>
                  <a:cubicBezTo>
                    <a:pt x="1295260" y="68306"/>
                    <a:pt x="1299678" y="68257"/>
                    <a:pt x="1303020" y="70485"/>
                  </a:cubicBezTo>
                  <a:cubicBezTo>
                    <a:pt x="1314003" y="77807"/>
                    <a:pt x="1303408" y="71468"/>
                    <a:pt x="1314450" y="76200"/>
                  </a:cubicBezTo>
                  <a:cubicBezTo>
                    <a:pt x="1317060" y="77319"/>
                    <a:pt x="1319604" y="78601"/>
                    <a:pt x="1322070" y="80010"/>
                  </a:cubicBezTo>
                  <a:cubicBezTo>
                    <a:pt x="1324058" y="81146"/>
                    <a:pt x="1325693" y="82890"/>
                    <a:pt x="1327785" y="83820"/>
                  </a:cubicBezTo>
                  <a:cubicBezTo>
                    <a:pt x="1337111" y="87965"/>
                    <a:pt x="1338310" y="86977"/>
                    <a:pt x="1346835" y="89535"/>
                  </a:cubicBezTo>
                  <a:cubicBezTo>
                    <a:pt x="1350682" y="90689"/>
                    <a:pt x="1354369" y="92371"/>
                    <a:pt x="1358265" y="93345"/>
                  </a:cubicBezTo>
                  <a:cubicBezTo>
                    <a:pt x="1360805" y="93980"/>
                    <a:pt x="1363434" y="94331"/>
                    <a:pt x="1365885" y="95250"/>
                  </a:cubicBezTo>
                  <a:cubicBezTo>
                    <a:pt x="1368544" y="96247"/>
                    <a:pt x="1370868" y="98005"/>
                    <a:pt x="1373505" y="99060"/>
                  </a:cubicBezTo>
                  <a:cubicBezTo>
                    <a:pt x="1384823" y="103587"/>
                    <a:pt x="1382731" y="101968"/>
                    <a:pt x="1392555" y="104775"/>
                  </a:cubicBezTo>
                  <a:cubicBezTo>
                    <a:pt x="1411686" y="110241"/>
                    <a:pt x="1382069" y="102630"/>
                    <a:pt x="1405890" y="108585"/>
                  </a:cubicBezTo>
                  <a:cubicBezTo>
                    <a:pt x="1407795" y="109855"/>
                    <a:pt x="1409501" y="111493"/>
                    <a:pt x="1411605" y="112395"/>
                  </a:cubicBezTo>
                  <a:cubicBezTo>
                    <a:pt x="1422071" y="116880"/>
                    <a:pt x="1416500" y="111077"/>
                    <a:pt x="1424940" y="118110"/>
                  </a:cubicBezTo>
                  <a:cubicBezTo>
                    <a:pt x="1427010" y="119835"/>
                    <a:pt x="1428413" y="122331"/>
                    <a:pt x="1430655" y="123825"/>
                  </a:cubicBezTo>
                  <a:cubicBezTo>
                    <a:pt x="1447838" y="135281"/>
                    <a:pt x="1424100" y="114552"/>
                    <a:pt x="1442085" y="129540"/>
                  </a:cubicBezTo>
                  <a:cubicBezTo>
                    <a:pt x="1444155" y="131265"/>
                    <a:pt x="1445645" y="133639"/>
                    <a:pt x="1447800" y="135255"/>
                  </a:cubicBezTo>
                  <a:cubicBezTo>
                    <a:pt x="1454918" y="140594"/>
                    <a:pt x="1458818" y="141567"/>
                    <a:pt x="1466850" y="144780"/>
                  </a:cubicBezTo>
                  <a:cubicBezTo>
                    <a:pt x="1484787" y="162717"/>
                    <a:pt x="1456023" y="135657"/>
                    <a:pt x="1483995" y="154305"/>
                  </a:cubicBezTo>
                  <a:cubicBezTo>
                    <a:pt x="1485900" y="155575"/>
                    <a:pt x="1487972" y="156625"/>
                    <a:pt x="1489710" y="158115"/>
                  </a:cubicBezTo>
                  <a:cubicBezTo>
                    <a:pt x="1492437" y="160453"/>
                    <a:pt x="1494456" y="163580"/>
                    <a:pt x="1497330" y="165735"/>
                  </a:cubicBezTo>
                  <a:cubicBezTo>
                    <a:pt x="1501790" y="169080"/>
                    <a:pt x="1505760" y="169611"/>
                    <a:pt x="1510665" y="171450"/>
                  </a:cubicBezTo>
                  <a:cubicBezTo>
                    <a:pt x="1513867" y="172651"/>
                    <a:pt x="1516988" y="174059"/>
                    <a:pt x="1520190" y="175260"/>
                  </a:cubicBezTo>
                  <a:cubicBezTo>
                    <a:pt x="1522070" y="175965"/>
                    <a:pt x="1524150" y="176190"/>
                    <a:pt x="1525905" y="177165"/>
                  </a:cubicBezTo>
                  <a:cubicBezTo>
                    <a:pt x="1529908" y="179389"/>
                    <a:pt x="1533083" y="183084"/>
                    <a:pt x="1537335" y="184785"/>
                  </a:cubicBezTo>
                  <a:cubicBezTo>
                    <a:pt x="1548986" y="189445"/>
                    <a:pt x="1544015" y="186698"/>
                    <a:pt x="1552575" y="192405"/>
                  </a:cubicBezTo>
                  <a:cubicBezTo>
                    <a:pt x="1561096" y="205186"/>
                    <a:pt x="1551058" y="192664"/>
                    <a:pt x="1562100" y="200025"/>
                  </a:cubicBezTo>
                  <a:cubicBezTo>
                    <a:pt x="1571463" y="206267"/>
                    <a:pt x="1564597" y="204427"/>
                    <a:pt x="1571625" y="211455"/>
                  </a:cubicBezTo>
                  <a:cubicBezTo>
                    <a:pt x="1573244" y="213074"/>
                    <a:pt x="1575214" y="214415"/>
                    <a:pt x="1577340" y="215265"/>
                  </a:cubicBezTo>
                  <a:cubicBezTo>
                    <a:pt x="1578519" y="215737"/>
                    <a:pt x="1579880" y="215265"/>
                    <a:pt x="1581150" y="215265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4335780" y="5204801"/>
              <a:ext cx="1602316" cy="339829"/>
            </a:xfrm>
            <a:custGeom>
              <a:avLst/>
              <a:gdLst>
                <a:gd name="connsiteX0" fmla="*/ 0 w 1602316"/>
                <a:gd name="connsiteY0" fmla="*/ 13335 h 211455"/>
                <a:gd name="connsiteX1" fmla="*/ 1905 w 1602316"/>
                <a:gd name="connsiteY1" fmla="*/ 22860 h 211455"/>
                <a:gd name="connsiteX2" fmla="*/ 9525 w 1602316"/>
                <a:gd name="connsiteY2" fmla="*/ 34290 h 211455"/>
                <a:gd name="connsiteX3" fmla="*/ 13335 w 1602316"/>
                <a:gd name="connsiteY3" fmla="*/ 40005 h 211455"/>
                <a:gd name="connsiteX4" fmla="*/ 19050 w 1602316"/>
                <a:gd name="connsiteY4" fmla="*/ 45720 h 211455"/>
                <a:gd name="connsiteX5" fmla="*/ 30480 w 1602316"/>
                <a:gd name="connsiteY5" fmla="*/ 57150 h 211455"/>
                <a:gd name="connsiteX6" fmla="*/ 40005 w 1602316"/>
                <a:gd name="connsiteY6" fmla="*/ 66675 h 211455"/>
                <a:gd name="connsiteX7" fmla="*/ 51435 w 1602316"/>
                <a:gd name="connsiteY7" fmla="*/ 78105 h 211455"/>
                <a:gd name="connsiteX8" fmla="*/ 57150 w 1602316"/>
                <a:gd name="connsiteY8" fmla="*/ 83820 h 211455"/>
                <a:gd name="connsiteX9" fmla="*/ 62865 w 1602316"/>
                <a:gd name="connsiteY9" fmla="*/ 87630 h 211455"/>
                <a:gd name="connsiteX10" fmla="*/ 74295 w 1602316"/>
                <a:gd name="connsiteY10" fmla="*/ 99060 h 211455"/>
                <a:gd name="connsiteX11" fmla="*/ 80010 w 1602316"/>
                <a:gd name="connsiteY11" fmla="*/ 106680 h 211455"/>
                <a:gd name="connsiteX12" fmla="*/ 87630 w 1602316"/>
                <a:gd name="connsiteY12" fmla="*/ 108585 h 211455"/>
                <a:gd name="connsiteX13" fmla="*/ 93345 w 1602316"/>
                <a:gd name="connsiteY13" fmla="*/ 110490 h 211455"/>
                <a:gd name="connsiteX14" fmla="*/ 104775 w 1602316"/>
                <a:gd name="connsiteY14" fmla="*/ 118110 h 211455"/>
                <a:gd name="connsiteX15" fmla="*/ 112395 w 1602316"/>
                <a:gd name="connsiteY15" fmla="*/ 123825 h 211455"/>
                <a:gd name="connsiteX16" fmla="*/ 123825 w 1602316"/>
                <a:gd name="connsiteY16" fmla="*/ 131445 h 211455"/>
                <a:gd name="connsiteX17" fmla="*/ 129540 w 1602316"/>
                <a:gd name="connsiteY17" fmla="*/ 137160 h 211455"/>
                <a:gd name="connsiteX18" fmla="*/ 135255 w 1602316"/>
                <a:gd name="connsiteY18" fmla="*/ 139065 h 211455"/>
                <a:gd name="connsiteX19" fmla="*/ 150495 w 1602316"/>
                <a:gd name="connsiteY19" fmla="*/ 142875 h 211455"/>
                <a:gd name="connsiteX20" fmla="*/ 165735 w 1602316"/>
                <a:gd name="connsiteY20" fmla="*/ 146685 h 211455"/>
                <a:gd name="connsiteX21" fmla="*/ 171450 w 1602316"/>
                <a:gd name="connsiteY21" fmla="*/ 152400 h 211455"/>
                <a:gd name="connsiteX22" fmla="*/ 180975 w 1602316"/>
                <a:gd name="connsiteY22" fmla="*/ 154305 h 211455"/>
                <a:gd name="connsiteX23" fmla="*/ 188595 w 1602316"/>
                <a:gd name="connsiteY23" fmla="*/ 158115 h 211455"/>
                <a:gd name="connsiteX24" fmla="*/ 200025 w 1602316"/>
                <a:gd name="connsiteY24" fmla="*/ 161925 h 211455"/>
                <a:gd name="connsiteX25" fmla="*/ 207645 w 1602316"/>
                <a:gd name="connsiteY25" fmla="*/ 165735 h 211455"/>
                <a:gd name="connsiteX26" fmla="*/ 215265 w 1602316"/>
                <a:gd name="connsiteY26" fmla="*/ 167640 h 211455"/>
                <a:gd name="connsiteX27" fmla="*/ 220980 w 1602316"/>
                <a:gd name="connsiteY27" fmla="*/ 169545 h 211455"/>
                <a:gd name="connsiteX28" fmla="*/ 230505 w 1602316"/>
                <a:gd name="connsiteY28" fmla="*/ 171450 h 211455"/>
                <a:gd name="connsiteX29" fmla="*/ 236220 w 1602316"/>
                <a:gd name="connsiteY29" fmla="*/ 173355 h 211455"/>
                <a:gd name="connsiteX30" fmla="*/ 264795 w 1602316"/>
                <a:gd name="connsiteY30" fmla="*/ 175260 h 211455"/>
                <a:gd name="connsiteX31" fmla="*/ 278130 w 1602316"/>
                <a:gd name="connsiteY31" fmla="*/ 177165 h 211455"/>
                <a:gd name="connsiteX32" fmla="*/ 297180 w 1602316"/>
                <a:gd name="connsiteY32" fmla="*/ 179070 h 211455"/>
                <a:gd name="connsiteX33" fmla="*/ 304800 w 1602316"/>
                <a:gd name="connsiteY33" fmla="*/ 180975 h 211455"/>
                <a:gd name="connsiteX34" fmla="*/ 314325 w 1602316"/>
                <a:gd name="connsiteY34" fmla="*/ 182880 h 211455"/>
                <a:gd name="connsiteX35" fmla="*/ 325755 w 1602316"/>
                <a:gd name="connsiteY35" fmla="*/ 186690 h 211455"/>
                <a:gd name="connsiteX36" fmla="*/ 340995 w 1602316"/>
                <a:gd name="connsiteY36" fmla="*/ 192405 h 211455"/>
                <a:gd name="connsiteX37" fmla="*/ 375285 w 1602316"/>
                <a:gd name="connsiteY37" fmla="*/ 194310 h 211455"/>
                <a:gd name="connsiteX38" fmla="*/ 392430 w 1602316"/>
                <a:gd name="connsiteY38" fmla="*/ 198120 h 211455"/>
                <a:gd name="connsiteX39" fmla="*/ 462915 w 1602316"/>
                <a:gd name="connsiteY39" fmla="*/ 200025 h 211455"/>
                <a:gd name="connsiteX40" fmla="*/ 493395 w 1602316"/>
                <a:gd name="connsiteY40" fmla="*/ 203835 h 211455"/>
                <a:gd name="connsiteX41" fmla="*/ 554355 w 1602316"/>
                <a:gd name="connsiteY41" fmla="*/ 205740 h 211455"/>
                <a:gd name="connsiteX42" fmla="*/ 647700 w 1602316"/>
                <a:gd name="connsiteY42" fmla="*/ 209550 h 211455"/>
                <a:gd name="connsiteX43" fmla="*/ 790575 w 1602316"/>
                <a:gd name="connsiteY43" fmla="*/ 211455 h 211455"/>
                <a:gd name="connsiteX44" fmla="*/ 914400 w 1602316"/>
                <a:gd name="connsiteY44" fmla="*/ 209550 h 211455"/>
                <a:gd name="connsiteX45" fmla="*/ 1072515 w 1602316"/>
                <a:gd name="connsiteY45" fmla="*/ 207645 h 211455"/>
                <a:gd name="connsiteX46" fmla="*/ 1080135 w 1602316"/>
                <a:gd name="connsiteY46" fmla="*/ 205740 h 211455"/>
                <a:gd name="connsiteX47" fmla="*/ 1125855 w 1602316"/>
                <a:gd name="connsiteY47" fmla="*/ 201930 h 211455"/>
                <a:gd name="connsiteX48" fmla="*/ 1137285 w 1602316"/>
                <a:gd name="connsiteY48" fmla="*/ 198120 h 211455"/>
                <a:gd name="connsiteX49" fmla="*/ 1143000 w 1602316"/>
                <a:gd name="connsiteY49" fmla="*/ 196215 h 211455"/>
                <a:gd name="connsiteX50" fmla="*/ 1154430 w 1602316"/>
                <a:gd name="connsiteY50" fmla="*/ 194310 h 211455"/>
                <a:gd name="connsiteX51" fmla="*/ 1162050 w 1602316"/>
                <a:gd name="connsiteY51" fmla="*/ 192405 h 211455"/>
                <a:gd name="connsiteX52" fmla="*/ 1179195 w 1602316"/>
                <a:gd name="connsiteY52" fmla="*/ 190500 h 211455"/>
                <a:gd name="connsiteX53" fmla="*/ 1198245 w 1602316"/>
                <a:gd name="connsiteY53" fmla="*/ 186690 h 211455"/>
                <a:gd name="connsiteX54" fmla="*/ 1217295 w 1602316"/>
                <a:gd name="connsiteY54" fmla="*/ 182880 h 211455"/>
                <a:gd name="connsiteX55" fmla="*/ 1240155 w 1602316"/>
                <a:gd name="connsiteY55" fmla="*/ 180975 h 211455"/>
                <a:gd name="connsiteX56" fmla="*/ 1251585 w 1602316"/>
                <a:gd name="connsiteY56" fmla="*/ 177165 h 211455"/>
                <a:gd name="connsiteX57" fmla="*/ 1266825 w 1602316"/>
                <a:gd name="connsiteY57" fmla="*/ 173355 h 211455"/>
                <a:gd name="connsiteX58" fmla="*/ 1274445 w 1602316"/>
                <a:gd name="connsiteY58" fmla="*/ 171450 h 211455"/>
                <a:gd name="connsiteX59" fmla="*/ 1306830 w 1602316"/>
                <a:gd name="connsiteY59" fmla="*/ 163830 h 211455"/>
                <a:gd name="connsiteX60" fmla="*/ 1312545 w 1602316"/>
                <a:gd name="connsiteY60" fmla="*/ 161925 h 211455"/>
                <a:gd name="connsiteX61" fmla="*/ 1323975 w 1602316"/>
                <a:gd name="connsiteY61" fmla="*/ 160020 h 211455"/>
                <a:gd name="connsiteX62" fmla="*/ 1348740 w 1602316"/>
                <a:gd name="connsiteY62" fmla="*/ 154305 h 211455"/>
                <a:gd name="connsiteX63" fmla="*/ 1362075 w 1602316"/>
                <a:gd name="connsiteY63" fmla="*/ 152400 h 211455"/>
                <a:gd name="connsiteX64" fmla="*/ 1369695 w 1602316"/>
                <a:gd name="connsiteY64" fmla="*/ 150495 h 211455"/>
                <a:gd name="connsiteX65" fmla="*/ 1392555 w 1602316"/>
                <a:gd name="connsiteY65" fmla="*/ 148590 h 211455"/>
                <a:gd name="connsiteX66" fmla="*/ 1398270 w 1602316"/>
                <a:gd name="connsiteY66" fmla="*/ 146685 h 211455"/>
                <a:gd name="connsiteX67" fmla="*/ 1405890 w 1602316"/>
                <a:gd name="connsiteY67" fmla="*/ 144780 h 211455"/>
                <a:gd name="connsiteX68" fmla="*/ 1419225 w 1602316"/>
                <a:gd name="connsiteY68" fmla="*/ 139065 h 211455"/>
                <a:gd name="connsiteX69" fmla="*/ 1424940 w 1602316"/>
                <a:gd name="connsiteY69" fmla="*/ 135255 h 211455"/>
                <a:gd name="connsiteX70" fmla="*/ 1430655 w 1602316"/>
                <a:gd name="connsiteY70" fmla="*/ 133350 h 211455"/>
                <a:gd name="connsiteX71" fmla="*/ 1438275 w 1602316"/>
                <a:gd name="connsiteY71" fmla="*/ 127635 h 211455"/>
                <a:gd name="connsiteX72" fmla="*/ 1449705 w 1602316"/>
                <a:gd name="connsiteY72" fmla="*/ 125730 h 211455"/>
                <a:gd name="connsiteX73" fmla="*/ 1457325 w 1602316"/>
                <a:gd name="connsiteY73" fmla="*/ 120015 h 211455"/>
                <a:gd name="connsiteX74" fmla="*/ 1464945 w 1602316"/>
                <a:gd name="connsiteY74" fmla="*/ 118110 h 211455"/>
                <a:gd name="connsiteX75" fmla="*/ 1482090 w 1602316"/>
                <a:gd name="connsiteY75" fmla="*/ 114300 h 211455"/>
                <a:gd name="connsiteX76" fmla="*/ 1497330 w 1602316"/>
                <a:gd name="connsiteY76" fmla="*/ 106680 h 211455"/>
                <a:gd name="connsiteX77" fmla="*/ 1518285 w 1602316"/>
                <a:gd name="connsiteY77" fmla="*/ 100965 h 211455"/>
                <a:gd name="connsiteX78" fmla="*/ 1529715 w 1602316"/>
                <a:gd name="connsiteY78" fmla="*/ 89535 h 211455"/>
                <a:gd name="connsiteX79" fmla="*/ 1535430 w 1602316"/>
                <a:gd name="connsiteY79" fmla="*/ 85725 h 211455"/>
                <a:gd name="connsiteX80" fmla="*/ 1541145 w 1602316"/>
                <a:gd name="connsiteY80" fmla="*/ 80010 h 211455"/>
                <a:gd name="connsiteX81" fmla="*/ 1548765 w 1602316"/>
                <a:gd name="connsiteY81" fmla="*/ 76200 h 211455"/>
                <a:gd name="connsiteX82" fmla="*/ 1554480 w 1602316"/>
                <a:gd name="connsiteY82" fmla="*/ 70485 h 211455"/>
                <a:gd name="connsiteX83" fmla="*/ 1564005 w 1602316"/>
                <a:gd name="connsiteY83" fmla="*/ 62865 h 211455"/>
                <a:gd name="connsiteX84" fmla="*/ 1575435 w 1602316"/>
                <a:gd name="connsiteY84" fmla="*/ 51435 h 211455"/>
                <a:gd name="connsiteX85" fmla="*/ 1581150 w 1602316"/>
                <a:gd name="connsiteY85" fmla="*/ 45720 h 211455"/>
                <a:gd name="connsiteX86" fmla="*/ 1594485 w 1602316"/>
                <a:gd name="connsiteY86" fmla="*/ 36195 h 211455"/>
                <a:gd name="connsiteX87" fmla="*/ 1596390 w 1602316"/>
                <a:gd name="connsiteY87" fmla="*/ 28575 h 211455"/>
                <a:gd name="connsiteX88" fmla="*/ 1602105 w 1602316"/>
                <a:gd name="connsiteY88" fmla="*/ 17145 h 211455"/>
                <a:gd name="connsiteX89" fmla="*/ 1602105 w 1602316"/>
                <a:gd name="connsiteY89" fmla="*/ 0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602316" h="211455">
                  <a:moveTo>
                    <a:pt x="0" y="13335"/>
                  </a:moveTo>
                  <a:cubicBezTo>
                    <a:pt x="635" y="16510"/>
                    <a:pt x="565" y="19912"/>
                    <a:pt x="1905" y="22860"/>
                  </a:cubicBezTo>
                  <a:cubicBezTo>
                    <a:pt x="3800" y="27029"/>
                    <a:pt x="6985" y="30480"/>
                    <a:pt x="9525" y="34290"/>
                  </a:cubicBezTo>
                  <a:cubicBezTo>
                    <a:pt x="10795" y="36195"/>
                    <a:pt x="11716" y="38386"/>
                    <a:pt x="13335" y="40005"/>
                  </a:cubicBezTo>
                  <a:cubicBezTo>
                    <a:pt x="15240" y="41910"/>
                    <a:pt x="17297" y="43675"/>
                    <a:pt x="19050" y="45720"/>
                  </a:cubicBezTo>
                  <a:cubicBezTo>
                    <a:pt x="28502" y="56747"/>
                    <a:pt x="20419" y="50443"/>
                    <a:pt x="30480" y="57150"/>
                  </a:cubicBezTo>
                  <a:cubicBezTo>
                    <a:pt x="38331" y="68926"/>
                    <a:pt x="29614" y="57439"/>
                    <a:pt x="40005" y="66675"/>
                  </a:cubicBezTo>
                  <a:cubicBezTo>
                    <a:pt x="44032" y="70255"/>
                    <a:pt x="47625" y="74295"/>
                    <a:pt x="51435" y="78105"/>
                  </a:cubicBezTo>
                  <a:cubicBezTo>
                    <a:pt x="53340" y="80010"/>
                    <a:pt x="54908" y="82326"/>
                    <a:pt x="57150" y="83820"/>
                  </a:cubicBezTo>
                  <a:cubicBezTo>
                    <a:pt x="59055" y="85090"/>
                    <a:pt x="61154" y="86109"/>
                    <a:pt x="62865" y="87630"/>
                  </a:cubicBezTo>
                  <a:cubicBezTo>
                    <a:pt x="66892" y="91210"/>
                    <a:pt x="71062" y="94749"/>
                    <a:pt x="74295" y="99060"/>
                  </a:cubicBezTo>
                  <a:cubicBezTo>
                    <a:pt x="76200" y="101600"/>
                    <a:pt x="77426" y="104835"/>
                    <a:pt x="80010" y="106680"/>
                  </a:cubicBezTo>
                  <a:cubicBezTo>
                    <a:pt x="82140" y="108202"/>
                    <a:pt x="85113" y="107866"/>
                    <a:pt x="87630" y="108585"/>
                  </a:cubicBezTo>
                  <a:cubicBezTo>
                    <a:pt x="89561" y="109137"/>
                    <a:pt x="91440" y="109855"/>
                    <a:pt x="93345" y="110490"/>
                  </a:cubicBezTo>
                  <a:cubicBezTo>
                    <a:pt x="106645" y="123790"/>
                    <a:pt x="91909" y="110758"/>
                    <a:pt x="104775" y="118110"/>
                  </a:cubicBezTo>
                  <a:cubicBezTo>
                    <a:pt x="107532" y="119685"/>
                    <a:pt x="109794" y="122004"/>
                    <a:pt x="112395" y="123825"/>
                  </a:cubicBezTo>
                  <a:cubicBezTo>
                    <a:pt x="116146" y="126451"/>
                    <a:pt x="120587" y="128207"/>
                    <a:pt x="123825" y="131445"/>
                  </a:cubicBezTo>
                  <a:cubicBezTo>
                    <a:pt x="125730" y="133350"/>
                    <a:pt x="127298" y="135666"/>
                    <a:pt x="129540" y="137160"/>
                  </a:cubicBezTo>
                  <a:cubicBezTo>
                    <a:pt x="131211" y="138274"/>
                    <a:pt x="133318" y="138537"/>
                    <a:pt x="135255" y="139065"/>
                  </a:cubicBezTo>
                  <a:cubicBezTo>
                    <a:pt x="140307" y="140443"/>
                    <a:pt x="145527" y="141219"/>
                    <a:pt x="150495" y="142875"/>
                  </a:cubicBezTo>
                  <a:cubicBezTo>
                    <a:pt x="159282" y="145804"/>
                    <a:pt x="154241" y="144386"/>
                    <a:pt x="165735" y="146685"/>
                  </a:cubicBezTo>
                  <a:cubicBezTo>
                    <a:pt x="167640" y="148590"/>
                    <a:pt x="169040" y="151195"/>
                    <a:pt x="171450" y="152400"/>
                  </a:cubicBezTo>
                  <a:cubicBezTo>
                    <a:pt x="174346" y="153848"/>
                    <a:pt x="177903" y="153281"/>
                    <a:pt x="180975" y="154305"/>
                  </a:cubicBezTo>
                  <a:cubicBezTo>
                    <a:pt x="183669" y="155203"/>
                    <a:pt x="185958" y="157060"/>
                    <a:pt x="188595" y="158115"/>
                  </a:cubicBezTo>
                  <a:cubicBezTo>
                    <a:pt x="192324" y="159607"/>
                    <a:pt x="196433" y="160129"/>
                    <a:pt x="200025" y="161925"/>
                  </a:cubicBezTo>
                  <a:cubicBezTo>
                    <a:pt x="202565" y="163195"/>
                    <a:pt x="204986" y="164738"/>
                    <a:pt x="207645" y="165735"/>
                  </a:cubicBezTo>
                  <a:cubicBezTo>
                    <a:pt x="210096" y="166654"/>
                    <a:pt x="212748" y="166921"/>
                    <a:pt x="215265" y="167640"/>
                  </a:cubicBezTo>
                  <a:cubicBezTo>
                    <a:pt x="217196" y="168192"/>
                    <a:pt x="219032" y="169058"/>
                    <a:pt x="220980" y="169545"/>
                  </a:cubicBezTo>
                  <a:cubicBezTo>
                    <a:pt x="224121" y="170330"/>
                    <a:pt x="227364" y="170665"/>
                    <a:pt x="230505" y="171450"/>
                  </a:cubicBezTo>
                  <a:cubicBezTo>
                    <a:pt x="232453" y="171937"/>
                    <a:pt x="234224" y="173133"/>
                    <a:pt x="236220" y="173355"/>
                  </a:cubicBezTo>
                  <a:cubicBezTo>
                    <a:pt x="245708" y="174409"/>
                    <a:pt x="255270" y="174625"/>
                    <a:pt x="264795" y="175260"/>
                  </a:cubicBezTo>
                  <a:cubicBezTo>
                    <a:pt x="269240" y="175895"/>
                    <a:pt x="273671" y="176640"/>
                    <a:pt x="278130" y="177165"/>
                  </a:cubicBezTo>
                  <a:cubicBezTo>
                    <a:pt x="284468" y="177911"/>
                    <a:pt x="290862" y="178167"/>
                    <a:pt x="297180" y="179070"/>
                  </a:cubicBezTo>
                  <a:cubicBezTo>
                    <a:pt x="299772" y="179440"/>
                    <a:pt x="302244" y="180407"/>
                    <a:pt x="304800" y="180975"/>
                  </a:cubicBezTo>
                  <a:cubicBezTo>
                    <a:pt x="307961" y="181677"/>
                    <a:pt x="311201" y="182028"/>
                    <a:pt x="314325" y="182880"/>
                  </a:cubicBezTo>
                  <a:cubicBezTo>
                    <a:pt x="318200" y="183937"/>
                    <a:pt x="321995" y="185280"/>
                    <a:pt x="325755" y="186690"/>
                  </a:cubicBezTo>
                  <a:cubicBezTo>
                    <a:pt x="330835" y="188595"/>
                    <a:pt x="335633" y="191580"/>
                    <a:pt x="340995" y="192405"/>
                  </a:cubicBezTo>
                  <a:cubicBezTo>
                    <a:pt x="352310" y="194146"/>
                    <a:pt x="363855" y="193675"/>
                    <a:pt x="375285" y="194310"/>
                  </a:cubicBezTo>
                  <a:cubicBezTo>
                    <a:pt x="378684" y="195160"/>
                    <a:pt x="389442" y="197978"/>
                    <a:pt x="392430" y="198120"/>
                  </a:cubicBezTo>
                  <a:cubicBezTo>
                    <a:pt x="415907" y="199238"/>
                    <a:pt x="439420" y="199390"/>
                    <a:pt x="462915" y="200025"/>
                  </a:cubicBezTo>
                  <a:cubicBezTo>
                    <a:pt x="475755" y="204305"/>
                    <a:pt x="469637" y="202779"/>
                    <a:pt x="493395" y="203835"/>
                  </a:cubicBezTo>
                  <a:cubicBezTo>
                    <a:pt x="513705" y="204738"/>
                    <a:pt x="534035" y="205105"/>
                    <a:pt x="554355" y="205740"/>
                  </a:cubicBezTo>
                  <a:cubicBezTo>
                    <a:pt x="596634" y="209584"/>
                    <a:pt x="577644" y="208310"/>
                    <a:pt x="647700" y="209550"/>
                  </a:cubicBezTo>
                  <a:lnTo>
                    <a:pt x="790575" y="211455"/>
                  </a:lnTo>
                  <a:lnTo>
                    <a:pt x="914400" y="209550"/>
                  </a:lnTo>
                  <a:lnTo>
                    <a:pt x="1072515" y="207645"/>
                  </a:lnTo>
                  <a:cubicBezTo>
                    <a:pt x="1075132" y="207585"/>
                    <a:pt x="1077543" y="206110"/>
                    <a:pt x="1080135" y="205740"/>
                  </a:cubicBezTo>
                  <a:cubicBezTo>
                    <a:pt x="1091302" y="204145"/>
                    <a:pt x="1116214" y="202619"/>
                    <a:pt x="1125855" y="201930"/>
                  </a:cubicBezTo>
                  <a:lnTo>
                    <a:pt x="1137285" y="198120"/>
                  </a:lnTo>
                  <a:cubicBezTo>
                    <a:pt x="1139190" y="197485"/>
                    <a:pt x="1141019" y="196545"/>
                    <a:pt x="1143000" y="196215"/>
                  </a:cubicBezTo>
                  <a:cubicBezTo>
                    <a:pt x="1146810" y="195580"/>
                    <a:pt x="1150642" y="195068"/>
                    <a:pt x="1154430" y="194310"/>
                  </a:cubicBezTo>
                  <a:cubicBezTo>
                    <a:pt x="1156997" y="193797"/>
                    <a:pt x="1159462" y="192803"/>
                    <a:pt x="1162050" y="192405"/>
                  </a:cubicBezTo>
                  <a:cubicBezTo>
                    <a:pt x="1167733" y="191531"/>
                    <a:pt x="1173480" y="191135"/>
                    <a:pt x="1179195" y="190500"/>
                  </a:cubicBezTo>
                  <a:cubicBezTo>
                    <a:pt x="1190932" y="186588"/>
                    <a:pt x="1178982" y="190192"/>
                    <a:pt x="1198245" y="186690"/>
                  </a:cubicBezTo>
                  <a:cubicBezTo>
                    <a:pt x="1213111" y="183987"/>
                    <a:pt x="1198121" y="185010"/>
                    <a:pt x="1217295" y="182880"/>
                  </a:cubicBezTo>
                  <a:cubicBezTo>
                    <a:pt x="1224895" y="182036"/>
                    <a:pt x="1232535" y="181610"/>
                    <a:pt x="1240155" y="180975"/>
                  </a:cubicBezTo>
                  <a:cubicBezTo>
                    <a:pt x="1243965" y="179705"/>
                    <a:pt x="1247723" y="178268"/>
                    <a:pt x="1251585" y="177165"/>
                  </a:cubicBezTo>
                  <a:cubicBezTo>
                    <a:pt x="1256620" y="175726"/>
                    <a:pt x="1261745" y="174625"/>
                    <a:pt x="1266825" y="173355"/>
                  </a:cubicBezTo>
                  <a:cubicBezTo>
                    <a:pt x="1269365" y="172720"/>
                    <a:pt x="1271961" y="172278"/>
                    <a:pt x="1274445" y="171450"/>
                  </a:cubicBezTo>
                  <a:cubicBezTo>
                    <a:pt x="1296453" y="164114"/>
                    <a:pt x="1275131" y="170623"/>
                    <a:pt x="1306830" y="163830"/>
                  </a:cubicBezTo>
                  <a:cubicBezTo>
                    <a:pt x="1308793" y="163409"/>
                    <a:pt x="1310585" y="162361"/>
                    <a:pt x="1312545" y="161925"/>
                  </a:cubicBezTo>
                  <a:cubicBezTo>
                    <a:pt x="1316316" y="161087"/>
                    <a:pt x="1320165" y="160655"/>
                    <a:pt x="1323975" y="160020"/>
                  </a:cubicBezTo>
                  <a:cubicBezTo>
                    <a:pt x="1337103" y="153456"/>
                    <a:pt x="1328033" y="156893"/>
                    <a:pt x="1348740" y="154305"/>
                  </a:cubicBezTo>
                  <a:cubicBezTo>
                    <a:pt x="1353195" y="153748"/>
                    <a:pt x="1357657" y="153203"/>
                    <a:pt x="1362075" y="152400"/>
                  </a:cubicBezTo>
                  <a:cubicBezTo>
                    <a:pt x="1364651" y="151932"/>
                    <a:pt x="1367097" y="150820"/>
                    <a:pt x="1369695" y="150495"/>
                  </a:cubicBezTo>
                  <a:cubicBezTo>
                    <a:pt x="1377282" y="149547"/>
                    <a:pt x="1384935" y="149225"/>
                    <a:pt x="1392555" y="148590"/>
                  </a:cubicBezTo>
                  <a:cubicBezTo>
                    <a:pt x="1394460" y="147955"/>
                    <a:pt x="1396339" y="147237"/>
                    <a:pt x="1398270" y="146685"/>
                  </a:cubicBezTo>
                  <a:cubicBezTo>
                    <a:pt x="1400787" y="145966"/>
                    <a:pt x="1403484" y="145811"/>
                    <a:pt x="1405890" y="144780"/>
                  </a:cubicBezTo>
                  <a:cubicBezTo>
                    <a:pt x="1424308" y="136887"/>
                    <a:pt x="1397348" y="144534"/>
                    <a:pt x="1419225" y="139065"/>
                  </a:cubicBezTo>
                  <a:cubicBezTo>
                    <a:pt x="1421130" y="137795"/>
                    <a:pt x="1422892" y="136279"/>
                    <a:pt x="1424940" y="135255"/>
                  </a:cubicBezTo>
                  <a:cubicBezTo>
                    <a:pt x="1426736" y="134357"/>
                    <a:pt x="1428912" y="134346"/>
                    <a:pt x="1430655" y="133350"/>
                  </a:cubicBezTo>
                  <a:cubicBezTo>
                    <a:pt x="1433412" y="131775"/>
                    <a:pt x="1435327" y="128814"/>
                    <a:pt x="1438275" y="127635"/>
                  </a:cubicBezTo>
                  <a:cubicBezTo>
                    <a:pt x="1441861" y="126200"/>
                    <a:pt x="1445895" y="126365"/>
                    <a:pt x="1449705" y="125730"/>
                  </a:cubicBezTo>
                  <a:cubicBezTo>
                    <a:pt x="1452245" y="123825"/>
                    <a:pt x="1454485" y="121435"/>
                    <a:pt x="1457325" y="120015"/>
                  </a:cubicBezTo>
                  <a:cubicBezTo>
                    <a:pt x="1459667" y="118844"/>
                    <a:pt x="1462389" y="118678"/>
                    <a:pt x="1464945" y="118110"/>
                  </a:cubicBezTo>
                  <a:cubicBezTo>
                    <a:pt x="1467012" y="117651"/>
                    <a:pt x="1479435" y="115406"/>
                    <a:pt x="1482090" y="114300"/>
                  </a:cubicBezTo>
                  <a:cubicBezTo>
                    <a:pt x="1487333" y="112116"/>
                    <a:pt x="1491820" y="108058"/>
                    <a:pt x="1497330" y="106680"/>
                  </a:cubicBezTo>
                  <a:cubicBezTo>
                    <a:pt x="1514518" y="102383"/>
                    <a:pt x="1507602" y="104526"/>
                    <a:pt x="1518285" y="100965"/>
                  </a:cubicBezTo>
                  <a:cubicBezTo>
                    <a:pt x="1522095" y="97155"/>
                    <a:pt x="1525232" y="92524"/>
                    <a:pt x="1529715" y="89535"/>
                  </a:cubicBezTo>
                  <a:cubicBezTo>
                    <a:pt x="1531620" y="88265"/>
                    <a:pt x="1533671" y="87191"/>
                    <a:pt x="1535430" y="85725"/>
                  </a:cubicBezTo>
                  <a:cubicBezTo>
                    <a:pt x="1537500" y="84000"/>
                    <a:pt x="1538953" y="81576"/>
                    <a:pt x="1541145" y="80010"/>
                  </a:cubicBezTo>
                  <a:cubicBezTo>
                    <a:pt x="1543456" y="78359"/>
                    <a:pt x="1546454" y="77851"/>
                    <a:pt x="1548765" y="76200"/>
                  </a:cubicBezTo>
                  <a:cubicBezTo>
                    <a:pt x="1550957" y="74634"/>
                    <a:pt x="1552453" y="72259"/>
                    <a:pt x="1554480" y="70485"/>
                  </a:cubicBezTo>
                  <a:cubicBezTo>
                    <a:pt x="1557540" y="67808"/>
                    <a:pt x="1560996" y="65600"/>
                    <a:pt x="1564005" y="62865"/>
                  </a:cubicBezTo>
                  <a:cubicBezTo>
                    <a:pt x="1567992" y="59241"/>
                    <a:pt x="1571625" y="55245"/>
                    <a:pt x="1575435" y="51435"/>
                  </a:cubicBezTo>
                  <a:cubicBezTo>
                    <a:pt x="1577340" y="49530"/>
                    <a:pt x="1578995" y="47336"/>
                    <a:pt x="1581150" y="45720"/>
                  </a:cubicBezTo>
                  <a:cubicBezTo>
                    <a:pt x="1590602" y="38631"/>
                    <a:pt x="1586128" y="41766"/>
                    <a:pt x="1594485" y="36195"/>
                  </a:cubicBezTo>
                  <a:cubicBezTo>
                    <a:pt x="1595120" y="33655"/>
                    <a:pt x="1595359" y="30981"/>
                    <a:pt x="1596390" y="28575"/>
                  </a:cubicBezTo>
                  <a:cubicBezTo>
                    <a:pt x="1598948" y="22607"/>
                    <a:pt x="1601551" y="23788"/>
                    <a:pt x="1602105" y="17145"/>
                  </a:cubicBezTo>
                  <a:cubicBezTo>
                    <a:pt x="1602580" y="11450"/>
                    <a:pt x="1602105" y="5715"/>
                    <a:pt x="1602105" y="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4889567" y="4968567"/>
              <a:ext cx="511107" cy="504056"/>
            </a:xfrm>
            <a:prstGeom prst="ellipse">
              <a:avLst/>
            </a:prstGeom>
            <a:solidFill>
              <a:srgbClr val="C0C0C0"/>
            </a:solidFill>
            <a:ln w="12700">
              <a:solidFill>
                <a:srgbClr val="C0C0C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>
              <a:off x="4667250" y="4799037"/>
              <a:ext cx="927735" cy="127635"/>
            </a:xfrm>
            <a:custGeom>
              <a:avLst/>
              <a:gdLst>
                <a:gd name="connsiteX0" fmla="*/ 0 w 927735"/>
                <a:gd name="connsiteY0" fmla="*/ 127635 h 127635"/>
                <a:gd name="connsiteX1" fmla="*/ 13335 w 927735"/>
                <a:gd name="connsiteY1" fmla="*/ 125730 h 127635"/>
                <a:gd name="connsiteX2" fmla="*/ 19050 w 927735"/>
                <a:gd name="connsiteY2" fmla="*/ 121920 h 127635"/>
                <a:gd name="connsiteX3" fmla="*/ 24765 w 927735"/>
                <a:gd name="connsiteY3" fmla="*/ 120015 h 127635"/>
                <a:gd name="connsiteX4" fmla="*/ 34290 w 927735"/>
                <a:gd name="connsiteY4" fmla="*/ 108585 h 127635"/>
                <a:gd name="connsiteX5" fmla="*/ 40005 w 927735"/>
                <a:gd name="connsiteY5" fmla="*/ 106680 h 127635"/>
                <a:gd name="connsiteX6" fmla="*/ 49530 w 927735"/>
                <a:gd name="connsiteY6" fmla="*/ 97155 h 127635"/>
                <a:gd name="connsiteX7" fmla="*/ 53340 w 927735"/>
                <a:gd name="connsiteY7" fmla="*/ 91440 h 127635"/>
                <a:gd name="connsiteX8" fmla="*/ 59055 w 927735"/>
                <a:gd name="connsiteY8" fmla="*/ 89535 h 127635"/>
                <a:gd name="connsiteX9" fmla="*/ 70485 w 927735"/>
                <a:gd name="connsiteY9" fmla="*/ 83820 h 127635"/>
                <a:gd name="connsiteX10" fmla="*/ 72390 w 927735"/>
                <a:gd name="connsiteY10" fmla="*/ 78105 h 127635"/>
                <a:gd name="connsiteX11" fmla="*/ 78105 w 927735"/>
                <a:gd name="connsiteY11" fmla="*/ 76200 h 127635"/>
                <a:gd name="connsiteX12" fmla="*/ 83820 w 927735"/>
                <a:gd name="connsiteY12" fmla="*/ 72390 h 127635"/>
                <a:gd name="connsiteX13" fmla="*/ 91440 w 927735"/>
                <a:gd name="connsiteY13" fmla="*/ 70485 h 127635"/>
                <a:gd name="connsiteX14" fmla="*/ 104775 w 927735"/>
                <a:gd name="connsiteY14" fmla="*/ 66675 h 127635"/>
                <a:gd name="connsiteX15" fmla="*/ 110490 w 927735"/>
                <a:gd name="connsiteY15" fmla="*/ 60960 h 127635"/>
                <a:gd name="connsiteX16" fmla="*/ 133350 w 927735"/>
                <a:gd name="connsiteY16" fmla="*/ 55245 h 127635"/>
                <a:gd name="connsiteX17" fmla="*/ 140970 w 927735"/>
                <a:gd name="connsiteY17" fmla="*/ 51435 h 127635"/>
                <a:gd name="connsiteX18" fmla="*/ 146685 w 927735"/>
                <a:gd name="connsiteY18" fmla="*/ 49530 h 127635"/>
                <a:gd name="connsiteX19" fmla="*/ 152400 w 927735"/>
                <a:gd name="connsiteY19" fmla="*/ 45720 h 127635"/>
                <a:gd name="connsiteX20" fmla="*/ 158115 w 927735"/>
                <a:gd name="connsiteY20" fmla="*/ 43815 h 127635"/>
                <a:gd name="connsiteX21" fmla="*/ 165735 w 927735"/>
                <a:gd name="connsiteY21" fmla="*/ 40005 h 127635"/>
                <a:gd name="connsiteX22" fmla="*/ 180975 w 927735"/>
                <a:gd name="connsiteY22" fmla="*/ 36195 h 127635"/>
                <a:gd name="connsiteX23" fmla="*/ 194310 w 927735"/>
                <a:gd name="connsiteY23" fmla="*/ 30480 h 127635"/>
                <a:gd name="connsiteX24" fmla="*/ 215265 w 927735"/>
                <a:gd name="connsiteY24" fmla="*/ 26670 h 127635"/>
                <a:gd name="connsiteX25" fmla="*/ 251460 w 927735"/>
                <a:gd name="connsiteY25" fmla="*/ 24765 h 127635"/>
                <a:gd name="connsiteX26" fmla="*/ 266700 w 927735"/>
                <a:gd name="connsiteY26" fmla="*/ 20955 h 127635"/>
                <a:gd name="connsiteX27" fmla="*/ 274320 w 927735"/>
                <a:gd name="connsiteY27" fmla="*/ 19050 h 127635"/>
                <a:gd name="connsiteX28" fmla="*/ 295275 w 927735"/>
                <a:gd name="connsiteY28" fmla="*/ 17145 h 127635"/>
                <a:gd name="connsiteX29" fmla="*/ 327660 w 927735"/>
                <a:gd name="connsiteY29" fmla="*/ 7620 h 127635"/>
                <a:gd name="connsiteX30" fmla="*/ 401955 w 927735"/>
                <a:gd name="connsiteY30" fmla="*/ 1905 h 127635"/>
                <a:gd name="connsiteX31" fmla="*/ 548640 w 927735"/>
                <a:gd name="connsiteY31" fmla="*/ 0 h 127635"/>
                <a:gd name="connsiteX32" fmla="*/ 661035 w 927735"/>
                <a:gd name="connsiteY32" fmla="*/ 1905 h 127635"/>
                <a:gd name="connsiteX33" fmla="*/ 714375 w 927735"/>
                <a:gd name="connsiteY33" fmla="*/ 5715 h 127635"/>
                <a:gd name="connsiteX34" fmla="*/ 727710 w 927735"/>
                <a:gd name="connsiteY34" fmla="*/ 9525 h 127635"/>
                <a:gd name="connsiteX35" fmla="*/ 733425 w 927735"/>
                <a:gd name="connsiteY35" fmla="*/ 11430 h 127635"/>
                <a:gd name="connsiteX36" fmla="*/ 744855 w 927735"/>
                <a:gd name="connsiteY36" fmla="*/ 19050 h 127635"/>
                <a:gd name="connsiteX37" fmla="*/ 752475 w 927735"/>
                <a:gd name="connsiteY37" fmla="*/ 24765 h 127635"/>
                <a:gd name="connsiteX38" fmla="*/ 763905 w 927735"/>
                <a:gd name="connsiteY38" fmla="*/ 26670 h 127635"/>
                <a:gd name="connsiteX39" fmla="*/ 773430 w 927735"/>
                <a:gd name="connsiteY39" fmla="*/ 28575 h 127635"/>
                <a:gd name="connsiteX40" fmla="*/ 786765 w 927735"/>
                <a:gd name="connsiteY40" fmla="*/ 34290 h 127635"/>
                <a:gd name="connsiteX41" fmla="*/ 802005 w 927735"/>
                <a:gd name="connsiteY41" fmla="*/ 38100 h 127635"/>
                <a:gd name="connsiteX42" fmla="*/ 807720 w 927735"/>
                <a:gd name="connsiteY42" fmla="*/ 41910 h 127635"/>
                <a:gd name="connsiteX43" fmla="*/ 815340 w 927735"/>
                <a:gd name="connsiteY43" fmla="*/ 43815 h 127635"/>
                <a:gd name="connsiteX44" fmla="*/ 826770 w 927735"/>
                <a:gd name="connsiteY44" fmla="*/ 47625 h 127635"/>
                <a:gd name="connsiteX45" fmla="*/ 832485 w 927735"/>
                <a:gd name="connsiteY45" fmla="*/ 49530 h 127635"/>
                <a:gd name="connsiteX46" fmla="*/ 849630 w 927735"/>
                <a:gd name="connsiteY46" fmla="*/ 62865 h 127635"/>
                <a:gd name="connsiteX47" fmla="*/ 861060 w 927735"/>
                <a:gd name="connsiteY47" fmla="*/ 66675 h 127635"/>
                <a:gd name="connsiteX48" fmla="*/ 880110 w 927735"/>
                <a:gd name="connsiteY48" fmla="*/ 80010 h 127635"/>
                <a:gd name="connsiteX49" fmla="*/ 885825 w 927735"/>
                <a:gd name="connsiteY49" fmla="*/ 83820 h 127635"/>
                <a:gd name="connsiteX50" fmla="*/ 889635 w 927735"/>
                <a:gd name="connsiteY50" fmla="*/ 89535 h 127635"/>
                <a:gd name="connsiteX51" fmla="*/ 897255 w 927735"/>
                <a:gd name="connsiteY51" fmla="*/ 91440 h 127635"/>
                <a:gd name="connsiteX52" fmla="*/ 904875 w 927735"/>
                <a:gd name="connsiteY52" fmla="*/ 95250 h 127635"/>
                <a:gd name="connsiteX53" fmla="*/ 916305 w 927735"/>
                <a:gd name="connsiteY53" fmla="*/ 100965 h 127635"/>
                <a:gd name="connsiteX54" fmla="*/ 918210 w 927735"/>
                <a:gd name="connsiteY54" fmla="*/ 106680 h 127635"/>
                <a:gd name="connsiteX55" fmla="*/ 923925 w 927735"/>
                <a:gd name="connsiteY55" fmla="*/ 110490 h 127635"/>
                <a:gd name="connsiteX56" fmla="*/ 927735 w 927735"/>
                <a:gd name="connsiteY56" fmla="*/ 114300 h 127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927735" h="127635">
                  <a:moveTo>
                    <a:pt x="0" y="127635"/>
                  </a:moveTo>
                  <a:cubicBezTo>
                    <a:pt x="4445" y="127000"/>
                    <a:pt x="9034" y="127020"/>
                    <a:pt x="13335" y="125730"/>
                  </a:cubicBezTo>
                  <a:cubicBezTo>
                    <a:pt x="15528" y="125072"/>
                    <a:pt x="17002" y="122944"/>
                    <a:pt x="19050" y="121920"/>
                  </a:cubicBezTo>
                  <a:cubicBezTo>
                    <a:pt x="20846" y="121022"/>
                    <a:pt x="22860" y="120650"/>
                    <a:pt x="24765" y="120015"/>
                  </a:cubicBezTo>
                  <a:cubicBezTo>
                    <a:pt x="27576" y="115798"/>
                    <a:pt x="29890" y="111519"/>
                    <a:pt x="34290" y="108585"/>
                  </a:cubicBezTo>
                  <a:cubicBezTo>
                    <a:pt x="35961" y="107471"/>
                    <a:pt x="38100" y="107315"/>
                    <a:pt x="40005" y="106680"/>
                  </a:cubicBezTo>
                  <a:cubicBezTo>
                    <a:pt x="50165" y="91440"/>
                    <a:pt x="36830" y="109855"/>
                    <a:pt x="49530" y="97155"/>
                  </a:cubicBezTo>
                  <a:cubicBezTo>
                    <a:pt x="51149" y="95536"/>
                    <a:pt x="51552" y="92870"/>
                    <a:pt x="53340" y="91440"/>
                  </a:cubicBezTo>
                  <a:cubicBezTo>
                    <a:pt x="54908" y="90186"/>
                    <a:pt x="57259" y="90433"/>
                    <a:pt x="59055" y="89535"/>
                  </a:cubicBezTo>
                  <a:cubicBezTo>
                    <a:pt x="73827" y="82149"/>
                    <a:pt x="56120" y="88608"/>
                    <a:pt x="70485" y="83820"/>
                  </a:cubicBezTo>
                  <a:cubicBezTo>
                    <a:pt x="71120" y="81915"/>
                    <a:pt x="70970" y="79525"/>
                    <a:pt x="72390" y="78105"/>
                  </a:cubicBezTo>
                  <a:cubicBezTo>
                    <a:pt x="73810" y="76685"/>
                    <a:pt x="76309" y="77098"/>
                    <a:pt x="78105" y="76200"/>
                  </a:cubicBezTo>
                  <a:cubicBezTo>
                    <a:pt x="80153" y="75176"/>
                    <a:pt x="81716" y="73292"/>
                    <a:pt x="83820" y="72390"/>
                  </a:cubicBezTo>
                  <a:cubicBezTo>
                    <a:pt x="86226" y="71359"/>
                    <a:pt x="88923" y="71204"/>
                    <a:pt x="91440" y="70485"/>
                  </a:cubicBezTo>
                  <a:cubicBezTo>
                    <a:pt x="110571" y="65019"/>
                    <a:pt x="80954" y="72630"/>
                    <a:pt x="104775" y="66675"/>
                  </a:cubicBezTo>
                  <a:cubicBezTo>
                    <a:pt x="106680" y="64770"/>
                    <a:pt x="108135" y="62268"/>
                    <a:pt x="110490" y="60960"/>
                  </a:cubicBezTo>
                  <a:cubicBezTo>
                    <a:pt x="116959" y="57366"/>
                    <a:pt x="126254" y="56428"/>
                    <a:pt x="133350" y="55245"/>
                  </a:cubicBezTo>
                  <a:cubicBezTo>
                    <a:pt x="135890" y="53975"/>
                    <a:pt x="138360" y="52554"/>
                    <a:pt x="140970" y="51435"/>
                  </a:cubicBezTo>
                  <a:cubicBezTo>
                    <a:pt x="142816" y="50644"/>
                    <a:pt x="144889" y="50428"/>
                    <a:pt x="146685" y="49530"/>
                  </a:cubicBezTo>
                  <a:cubicBezTo>
                    <a:pt x="148733" y="48506"/>
                    <a:pt x="150352" y="46744"/>
                    <a:pt x="152400" y="45720"/>
                  </a:cubicBezTo>
                  <a:cubicBezTo>
                    <a:pt x="154196" y="44822"/>
                    <a:pt x="156269" y="44606"/>
                    <a:pt x="158115" y="43815"/>
                  </a:cubicBezTo>
                  <a:cubicBezTo>
                    <a:pt x="160725" y="42696"/>
                    <a:pt x="163041" y="40903"/>
                    <a:pt x="165735" y="40005"/>
                  </a:cubicBezTo>
                  <a:cubicBezTo>
                    <a:pt x="170703" y="38349"/>
                    <a:pt x="176007" y="37851"/>
                    <a:pt x="180975" y="36195"/>
                  </a:cubicBezTo>
                  <a:cubicBezTo>
                    <a:pt x="197331" y="30743"/>
                    <a:pt x="180994" y="33809"/>
                    <a:pt x="194310" y="30480"/>
                  </a:cubicBezTo>
                  <a:cubicBezTo>
                    <a:pt x="197458" y="29693"/>
                    <a:pt x="212767" y="26870"/>
                    <a:pt x="215265" y="26670"/>
                  </a:cubicBezTo>
                  <a:cubicBezTo>
                    <a:pt x="227308" y="25707"/>
                    <a:pt x="239395" y="25400"/>
                    <a:pt x="251460" y="24765"/>
                  </a:cubicBezTo>
                  <a:lnTo>
                    <a:pt x="266700" y="20955"/>
                  </a:lnTo>
                  <a:cubicBezTo>
                    <a:pt x="269240" y="20320"/>
                    <a:pt x="271713" y="19287"/>
                    <a:pt x="274320" y="19050"/>
                  </a:cubicBezTo>
                  <a:lnTo>
                    <a:pt x="295275" y="17145"/>
                  </a:lnTo>
                  <a:cubicBezTo>
                    <a:pt x="305489" y="13740"/>
                    <a:pt x="316955" y="9149"/>
                    <a:pt x="327660" y="7620"/>
                  </a:cubicBezTo>
                  <a:cubicBezTo>
                    <a:pt x="355648" y="3622"/>
                    <a:pt x="361463" y="2431"/>
                    <a:pt x="401955" y="1905"/>
                  </a:cubicBezTo>
                  <a:lnTo>
                    <a:pt x="548640" y="0"/>
                  </a:lnTo>
                  <a:lnTo>
                    <a:pt x="661035" y="1905"/>
                  </a:lnTo>
                  <a:cubicBezTo>
                    <a:pt x="693548" y="2728"/>
                    <a:pt x="690825" y="2771"/>
                    <a:pt x="714375" y="5715"/>
                  </a:cubicBezTo>
                  <a:cubicBezTo>
                    <a:pt x="728078" y="10283"/>
                    <a:pt x="710966" y="4741"/>
                    <a:pt x="727710" y="9525"/>
                  </a:cubicBezTo>
                  <a:cubicBezTo>
                    <a:pt x="729641" y="10077"/>
                    <a:pt x="731670" y="10455"/>
                    <a:pt x="733425" y="11430"/>
                  </a:cubicBezTo>
                  <a:cubicBezTo>
                    <a:pt x="737428" y="13654"/>
                    <a:pt x="741192" y="16303"/>
                    <a:pt x="744855" y="19050"/>
                  </a:cubicBezTo>
                  <a:cubicBezTo>
                    <a:pt x="747395" y="20955"/>
                    <a:pt x="749527" y="23586"/>
                    <a:pt x="752475" y="24765"/>
                  </a:cubicBezTo>
                  <a:cubicBezTo>
                    <a:pt x="756061" y="26200"/>
                    <a:pt x="760105" y="25979"/>
                    <a:pt x="763905" y="26670"/>
                  </a:cubicBezTo>
                  <a:cubicBezTo>
                    <a:pt x="767091" y="27249"/>
                    <a:pt x="770255" y="27940"/>
                    <a:pt x="773430" y="28575"/>
                  </a:cubicBezTo>
                  <a:cubicBezTo>
                    <a:pt x="779675" y="31697"/>
                    <a:pt x="780598" y="32608"/>
                    <a:pt x="786765" y="34290"/>
                  </a:cubicBezTo>
                  <a:cubicBezTo>
                    <a:pt x="791817" y="35668"/>
                    <a:pt x="802005" y="38100"/>
                    <a:pt x="802005" y="38100"/>
                  </a:cubicBezTo>
                  <a:cubicBezTo>
                    <a:pt x="803910" y="39370"/>
                    <a:pt x="805616" y="41008"/>
                    <a:pt x="807720" y="41910"/>
                  </a:cubicBezTo>
                  <a:cubicBezTo>
                    <a:pt x="810126" y="42941"/>
                    <a:pt x="812832" y="43063"/>
                    <a:pt x="815340" y="43815"/>
                  </a:cubicBezTo>
                  <a:cubicBezTo>
                    <a:pt x="819187" y="44969"/>
                    <a:pt x="822960" y="46355"/>
                    <a:pt x="826770" y="47625"/>
                  </a:cubicBezTo>
                  <a:lnTo>
                    <a:pt x="832485" y="49530"/>
                  </a:lnTo>
                  <a:cubicBezTo>
                    <a:pt x="837416" y="54461"/>
                    <a:pt x="842794" y="60586"/>
                    <a:pt x="849630" y="62865"/>
                  </a:cubicBezTo>
                  <a:lnTo>
                    <a:pt x="861060" y="66675"/>
                  </a:lnTo>
                  <a:cubicBezTo>
                    <a:pt x="872343" y="75137"/>
                    <a:pt x="866038" y="70629"/>
                    <a:pt x="880110" y="80010"/>
                  </a:cubicBezTo>
                  <a:lnTo>
                    <a:pt x="885825" y="83820"/>
                  </a:lnTo>
                  <a:cubicBezTo>
                    <a:pt x="887095" y="85725"/>
                    <a:pt x="887730" y="88265"/>
                    <a:pt x="889635" y="89535"/>
                  </a:cubicBezTo>
                  <a:cubicBezTo>
                    <a:pt x="891813" y="90987"/>
                    <a:pt x="894804" y="90521"/>
                    <a:pt x="897255" y="91440"/>
                  </a:cubicBezTo>
                  <a:cubicBezTo>
                    <a:pt x="899914" y="92437"/>
                    <a:pt x="902265" y="94131"/>
                    <a:pt x="904875" y="95250"/>
                  </a:cubicBezTo>
                  <a:cubicBezTo>
                    <a:pt x="915917" y="99982"/>
                    <a:pt x="905322" y="93643"/>
                    <a:pt x="916305" y="100965"/>
                  </a:cubicBezTo>
                  <a:cubicBezTo>
                    <a:pt x="916940" y="102870"/>
                    <a:pt x="916956" y="105112"/>
                    <a:pt x="918210" y="106680"/>
                  </a:cubicBezTo>
                  <a:cubicBezTo>
                    <a:pt x="919640" y="108468"/>
                    <a:pt x="922137" y="109060"/>
                    <a:pt x="923925" y="110490"/>
                  </a:cubicBezTo>
                  <a:cubicBezTo>
                    <a:pt x="925327" y="111612"/>
                    <a:pt x="926465" y="113030"/>
                    <a:pt x="927735" y="11430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993221" y="5076227"/>
              <a:ext cx="303799" cy="288736"/>
            </a:xfrm>
            <a:prstGeom prst="ellipse">
              <a:avLst/>
            </a:prstGeom>
            <a:solidFill>
              <a:srgbClr val="4D4D4D"/>
            </a:solidFill>
            <a:ln w="12700"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Freeform 101"/>
            <p:cNvSpPr/>
            <p:nvPr/>
          </p:nvSpPr>
          <p:spPr>
            <a:xfrm rot="20916691">
              <a:off x="4984875" y="5052573"/>
              <a:ext cx="174446" cy="192473"/>
            </a:xfrm>
            <a:custGeom>
              <a:avLst/>
              <a:gdLst>
                <a:gd name="connsiteX0" fmla="*/ 11430 w 110490"/>
                <a:gd name="connsiteY0" fmla="*/ 60960 h 192473"/>
                <a:gd name="connsiteX1" fmla="*/ 9525 w 110490"/>
                <a:gd name="connsiteY1" fmla="*/ 70485 h 192473"/>
                <a:gd name="connsiteX2" fmla="*/ 5715 w 110490"/>
                <a:gd name="connsiteY2" fmla="*/ 100965 h 192473"/>
                <a:gd name="connsiteX3" fmla="*/ 3810 w 110490"/>
                <a:gd name="connsiteY3" fmla="*/ 108585 h 192473"/>
                <a:gd name="connsiteX4" fmla="*/ 0 w 110490"/>
                <a:gd name="connsiteY4" fmla="*/ 120015 h 192473"/>
                <a:gd name="connsiteX5" fmla="*/ 1905 w 110490"/>
                <a:gd name="connsiteY5" fmla="*/ 133350 h 192473"/>
                <a:gd name="connsiteX6" fmla="*/ 3810 w 110490"/>
                <a:gd name="connsiteY6" fmla="*/ 139065 h 192473"/>
                <a:gd name="connsiteX7" fmla="*/ 7620 w 110490"/>
                <a:gd name="connsiteY7" fmla="*/ 154305 h 192473"/>
                <a:gd name="connsiteX8" fmla="*/ 15240 w 110490"/>
                <a:gd name="connsiteY8" fmla="*/ 173355 h 192473"/>
                <a:gd name="connsiteX9" fmla="*/ 20955 w 110490"/>
                <a:gd name="connsiteY9" fmla="*/ 177165 h 192473"/>
                <a:gd name="connsiteX10" fmla="*/ 30480 w 110490"/>
                <a:gd name="connsiteY10" fmla="*/ 188595 h 192473"/>
                <a:gd name="connsiteX11" fmla="*/ 41910 w 110490"/>
                <a:gd name="connsiteY11" fmla="*/ 192405 h 192473"/>
                <a:gd name="connsiteX12" fmla="*/ 80010 w 110490"/>
                <a:gd name="connsiteY12" fmla="*/ 188595 h 192473"/>
                <a:gd name="connsiteX13" fmla="*/ 85725 w 110490"/>
                <a:gd name="connsiteY13" fmla="*/ 184785 h 192473"/>
                <a:gd name="connsiteX14" fmla="*/ 89535 w 110490"/>
                <a:gd name="connsiteY14" fmla="*/ 179070 h 192473"/>
                <a:gd name="connsiteX15" fmla="*/ 83820 w 110490"/>
                <a:gd name="connsiteY15" fmla="*/ 144780 h 192473"/>
                <a:gd name="connsiteX16" fmla="*/ 81915 w 110490"/>
                <a:gd name="connsiteY16" fmla="*/ 139065 h 192473"/>
                <a:gd name="connsiteX17" fmla="*/ 80010 w 110490"/>
                <a:gd name="connsiteY17" fmla="*/ 133350 h 192473"/>
                <a:gd name="connsiteX18" fmla="*/ 81915 w 110490"/>
                <a:gd name="connsiteY18" fmla="*/ 106680 h 192473"/>
                <a:gd name="connsiteX19" fmla="*/ 83820 w 110490"/>
                <a:gd name="connsiteY19" fmla="*/ 100965 h 192473"/>
                <a:gd name="connsiteX20" fmla="*/ 89535 w 110490"/>
                <a:gd name="connsiteY20" fmla="*/ 95250 h 192473"/>
                <a:gd name="connsiteX21" fmla="*/ 100965 w 110490"/>
                <a:gd name="connsiteY21" fmla="*/ 72390 h 192473"/>
                <a:gd name="connsiteX22" fmla="*/ 106680 w 110490"/>
                <a:gd name="connsiteY22" fmla="*/ 68580 h 192473"/>
                <a:gd name="connsiteX23" fmla="*/ 108585 w 110490"/>
                <a:gd name="connsiteY23" fmla="*/ 53340 h 192473"/>
                <a:gd name="connsiteX24" fmla="*/ 110490 w 110490"/>
                <a:gd name="connsiteY24" fmla="*/ 40005 h 192473"/>
                <a:gd name="connsiteX25" fmla="*/ 108585 w 110490"/>
                <a:gd name="connsiteY25" fmla="*/ 30480 h 192473"/>
                <a:gd name="connsiteX26" fmla="*/ 106680 w 110490"/>
                <a:gd name="connsiteY26" fmla="*/ 22860 h 192473"/>
                <a:gd name="connsiteX27" fmla="*/ 102870 w 110490"/>
                <a:gd name="connsiteY27" fmla="*/ 17145 h 192473"/>
                <a:gd name="connsiteX28" fmla="*/ 91440 w 110490"/>
                <a:gd name="connsiteY28" fmla="*/ 7620 h 192473"/>
                <a:gd name="connsiteX29" fmla="*/ 57150 w 110490"/>
                <a:gd name="connsiteY29" fmla="*/ 0 h 192473"/>
                <a:gd name="connsiteX30" fmla="*/ 34290 w 110490"/>
                <a:gd name="connsiteY30" fmla="*/ 1905 h 192473"/>
                <a:gd name="connsiteX31" fmla="*/ 28575 w 110490"/>
                <a:gd name="connsiteY31" fmla="*/ 3810 h 192473"/>
                <a:gd name="connsiteX32" fmla="*/ 17145 w 110490"/>
                <a:gd name="connsiteY32" fmla="*/ 3810 h 19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0490" h="192473">
                  <a:moveTo>
                    <a:pt x="11430" y="60960"/>
                  </a:moveTo>
                  <a:cubicBezTo>
                    <a:pt x="10795" y="64135"/>
                    <a:pt x="9927" y="67272"/>
                    <a:pt x="9525" y="70485"/>
                  </a:cubicBezTo>
                  <a:cubicBezTo>
                    <a:pt x="6458" y="95022"/>
                    <a:pt x="9397" y="84397"/>
                    <a:pt x="5715" y="100965"/>
                  </a:cubicBezTo>
                  <a:cubicBezTo>
                    <a:pt x="5147" y="103521"/>
                    <a:pt x="4562" y="106077"/>
                    <a:pt x="3810" y="108585"/>
                  </a:cubicBezTo>
                  <a:cubicBezTo>
                    <a:pt x="2656" y="112432"/>
                    <a:pt x="0" y="120015"/>
                    <a:pt x="0" y="120015"/>
                  </a:cubicBezTo>
                  <a:cubicBezTo>
                    <a:pt x="635" y="124460"/>
                    <a:pt x="1024" y="128947"/>
                    <a:pt x="1905" y="133350"/>
                  </a:cubicBezTo>
                  <a:cubicBezTo>
                    <a:pt x="2299" y="135319"/>
                    <a:pt x="3282" y="137128"/>
                    <a:pt x="3810" y="139065"/>
                  </a:cubicBezTo>
                  <a:cubicBezTo>
                    <a:pt x="5188" y="144117"/>
                    <a:pt x="6350" y="149225"/>
                    <a:pt x="7620" y="154305"/>
                  </a:cubicBezTo>
                  <a:cubicBezTo>
                    <a:pt x="9223" y="160718"/>
                    <a:pt x="10318" y="168433"/>
                    <a:pt x="15240" y="173355"/>
                  </a:cubicBezTo>
                  <a:cubicBezTo>
                    <a:pt x="16859" y="174974"/>
                    <a:pt x="19050" y="175895"/>
                    <a:pt x="20955" y="177165"/>
                  </a:cubicBezTo>
                  <a:cubicBezTo>
                    <a:pt x="23326" y="180722"/>
                    <a:pt x="26597" y="186438"/>
                    <a:pt x="30480" y="188595"/>
                  </a:cubicBezTo>
                  <a:cubicBezTo>
                    <a:pt x="33991" y="190545"/>
                    <a:pt x="41910" y="192405"/>
                    <a:pt x="41910" y="192405"/>
                  </a:cubicBezTo>
                  <a:cubicBezTo>
                    <a:pt x="43803" y="192294"/>
                    <a:pt x="70071" y="193565"/>
                    <a:pt x="80010" y="188595"/>
                  </a:cubicBezTo>
                  <a:cubicBezTo>
                    <a:pt x="82058" y="187571"/>
                    <a:pt x="83820" y="186055"/>
                    <a:pt x="85725" y="184785"/>
                  </a:cubicBezTo>
                  <a:cubicBezTo>
                    <a:pt x="86995" y="182880"/>
                    <a:pt x="89383" y="181354"/>
                    <a:pt x="89535" y="179070"/>
                  </a:cubicBezTo>
                  <a:cubicBezTo>
                    <a:pt x="90654" y="162281"/>
                    <a:pt x="88284" y="158173"/>
                    <a:pt x="83820" y="144780"/>
                  </a:cubicBezTo>
                  <a:lnTo>
                    <a:pt x="81915" y="139065"/>
                  </a:lnTo>
                  <a:lnTo>
                    <a:pt x="80010" y="133350"/>
                  </a:lnTo>
                  <a:cubicBezTo>
                    <a:pt x="80645" y="124460"/>
                    <a:pt x="80874" y="115532"/>
                    <a:pt x="81915" y="106680"/>
                  </a:cubicBezTo>
                  <a:cubicBezTo>
                    <a:pt x="82150" y="104686"/>
                    <a:pt x="82706" y="102636"/>
                    <a:pt x="83820" y="100965"/>
                  </a:cubicBezTo>
                  <a:cubicBezTo>
                    <a:pt x="85314" y="98723"/>
                    <a:pt x="87630" y="97155"/>
                    <a:pt x="89535" y="95250"/>
                  </a:cubicBezTo>
                  <a:cubicBezTo>
                    <a:pt x="91708" y="88730"/>
                    <a:pt x="94634" y="76610"/>
                    <a:pt x="100965" y="72390"/>
                  </a:cubicBezTo>
                  <a:lnTo>
                    <a:pt x="106680" y="68580"/>
                  </a:lnTo>
                  <a:cubicBezTo>
                    <a:pt x="107315" y="63500"/>
                    <a:pt x="107908" y="58415"/>
                    <a:pt x="108585" y="53340"/>
                  </a:cubicBezTo>
                  <a:cubicBezTo>
                    <a:pt x="109178" y="48889"/>
                    <a:pt x="110490" y="44495"/>
                    <a:pt x="110490" y="40005"/>
                  </a:cubicBezTo>
                  <a:cubicBezTo>
                    <a:pt x="110490" y="36767"/>
                    <a:pt x="109287" y="33641"/>
                    <a:pt x="108585" y="30480"/>
                  </a:cubicBezTo>
                  <a:cubicBezTo>
                    <a:pt x="108017" y="27924"/>
                    <a:pt x="107711" y="25266"/>
                    <a:pt x="106680" y="22860"/>
                  </a:cubicBezTo>
                  <a:cubicBezTo>
                    <a:pt x="105778" y="20756"/>
                    <a:pt x="104336" y="18904"/>
                    <a:pt x="102870" y="17145"/>
                  </a:cubicBezTo>
                  <a:cubicBezTo>
                    <a:pt x="100231" y="13978"/>
                    <a:pt x="95407" y="9383"/>
                    <a:pt x="91440" y="7620"/>
                  </a:cubicBezTo>
                  <a:cubicBezTo>
                    <a:pt x="80621" y="2811"/>
                    <a:pt x="68706" y="1651"/>
                    <a:pt x="57150" y="0"/>
                  </a:cubicBezTo>
                  <a:cubicBezTo>
                    <a:pt x="49530" y="635"/>
                    <a:pt x="41869" y="894"/>
                    <a:pt x="34290" y="1905"/>
                  </a:cubicBezTo>
                  <a:cubicBezTo>
                    <a:pt x="32300" y="2170"/>
                    <a:pt x="30571" y="3588"/>
                    <a:pt x="28575" y="3810"/>
                  </a:cubicBezTo>
                  <a:cubicBezTo>
                    <a:pt x="24788" y="4231"/>
                    <a:pt x="20955" y="3810"/>
                    <a:pt x="17145" y="3810"/>
                  </a:cubicBezTo>
                </a:path>
              </a:pathLst>
            </a:custGeom>
            <a:solidFill>
              <a:srgbClr val="FFFFFF"/>
            </a:solidFill>
            <a:ln w="1270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4533901" y="4917147"/>
              <a:ext cx="1242060" cy="152400"/>
            </a:xfrm>
            <a:custGeom>
              <a:avLst/>
              <a:gdLst>
                <a:gd name="connsiteX0" fmla="*/ 0 w 1232535"/>
                <a:gd name="connsiteY0" fmla="*/ 125730 h 152400"/>
                <a:gd name="connsiteX1" fmla="*/ 9525 w 1232535"/>
                <a:gd name="connsiteY1" fmla="*/ 123825 h 152400"/>
                <a:gd name="connsiteX2" fmla="*/ 15240 w 1232535"/>
                <a:gd name="connsiteY2" fmla="*/ 118110 h 152400"/>
                <a:gd name="connsiteX3" fmla="*/ 28575 w 1232535"/>
                <a:gd name="connsiteY3" fmla="*/ 116205 h 152400"/>
                <a:gd name="connsiteX4" fmla="*/ 47625 w 1232535"/>
                <a:gd name="connsiteY4" fmla="*/ 110490 h 152400"/>
                <a:gd name="connsiteX5" fmla="*/ 59055 w 1232535"/>
                <a:gd name="connsiteY5" fmla="*/ 106680 h 152400"/>
                <a:gd name="connsiteX6" fmla="*/ 66675 w 1232535"/>
                <a:gd name="connsiteY6" fmla="*/ 104775 h 152400"/>
                <a:gd name="connsiteX7" fmla="*/ 78105 w 1232535"/>
                <a:gd name="connsiteY7" fmla="*/ 95250 h 152400"/>
                <a:gd name="connsiteX8" fmla="*/ 100965 w 1232535"/>
                <a:gd name="connsiteY8" fmla="*/ 89535 h 152400"/>
                <a:gd name="connsiteX9" fmla="*/ 123825 w 1232535"/>
                <a:gd name="connsiteY9" fmla="*/ 83820 h 152400"/>
                <a:gd name="connsiteX10" fmla="*/ 131445 w 1232535"/>
                <a:gd name="connsiteY10" fmla="*/ 81915 h 152400"/>
                <a:gd name="connsiteX11" fmla="*/ 142875 w 1232535"/>
                <a:gd name="connsiteY11" fmla="*/ 78105 h 152400"/>
                <a:gd name="connsiteX12" fmla="*/ 154305 w 1232535"/>
                <a:gd name="connsiteY12" fmla="*/ 70485 h 152400"/>
                <a:gd name="connsiteX13" fmla="*/ 163830 w 1232535"/>
                <a:gd name="connsiteY13" fmla="*/ 68580 h 152400"/>
                <a:gd name="connsiteX14" fmla="*/ 190500 w 1232535"/>
                <a:gd name="connsiteY14" fmla="*/ 57150 h 152400"/>
                <a:gd name="connsiteX15" fmla="*/ 207645 w 1232535"/>
                <a:gd name="connsiteY15" fmla="*/ 51435 h 152400"/>
                <a:gd name="connsiteX16" fmla="*/ 213360 w 1232535"/>
                <a:gd name="connsiteY16" fmla="*/ 49530 h 152400"/>
                <a:gd name="connsiteX17" fmla="*/ 228600 w 1232535"/>
                <a:gd name="connsiteY17" fmla="*/ 47625 h 152400"/>
                <a:gd name="connsiteX18" fmla="*/ 240030 w 1232535"/>
                <a:gd name="connsiteY18" fmla="*/ 45720 h 152400"/>
                <a:gd name="connsiteX19" fmla="*/ 257175 w 1232535"/>
                <a:gd name="connsiteY19" fmla="*/ 41910 h 152400"/>
                <a:gd name="connsiteX20" fmla="*/ 299085 w 1232535"/>
                <a:gd name="connsiteY20" fmla="*/ 36195 h 152400"/>
                <a:gd name="connsiteX21" fmla="*/ 304800 w 1232535"/>
                <a:gd name="connsiteY21" fmla="*/ 32385 h 152400"/>
                <a:gd name="connsiteX22" fmla="*/ 321945 w 1232535"/>
                <a:gd name="connsiteY22" fmla="*/ 28575 h 152400"/>
                <a:gd name="connsiteX23" fmla="*/ 348615 w 1232535"/>
                <a:gd name="connsiteY23" fmla="*/ 22860 h 152400"/>
                <a:gd name="connsiteX24" fmla="*/ 384810 w 1232535"/>
                <a:gd name="connsiteY24" fmla="*/ 20955 h 152400"/>
                <a:gd name="connsiteX25" fmla="*/ 424815 w 1232535"/>
                <a:gd name="connsiteY25" fmla="*/ 17145 h 152400"/>
                <a:gd name="connsiteX26" fmla="*/ 434340 w 1232535"/>
                <a:gd name="connsiteY26" fmla="*/ 15240 h 152400"/>
                <a:gd name="connsiteX27" fmla="*/ 440055 w 1232535"/>
                <a:gd name="connsiteY27" fmla="*/ 13335 h 152400"/>
                <a:gd name="connsiteX28" fmla="*/ 497205 w 1232535"/>
                <a:gd name="connsiteY28" fmla="*/ 9525 h 152400"/>
                <a:gd name="connsiteX29" fmla="*/ 520065 w 1232535"/>
                <a:gd name="connsiteY29" fmla="*/ 3810 h 152400"/>
                <a:gd name="connsiteX30" fmla="*/ 548640 w 1232535"/>
                <a:gd name="connsiteY30" fmla="*/ 1905 h 152400"/>
                <a:gd name="connsiteX31" fmla="*/ 586740 w 1232535"/>
                <a:gd name="connsiteY31" fmla="*/ 0 h 152400"/>
                <a:gd name="connsiteX32" fmla="*/ 668655 w 1232535"/>
                <a:gd name="connsiteY32" fmla="*/ 1905 h 152400"/>
                <a:gd name="connsiteX33" fmla="*/ 834390 w 1232535"/>
                <a:gd name="connsiteY33" fmla="*/ 3810 h 152400"/>
                <a:gd name="connsiteX34" fmla="*/ 849630 w 1232535"/>
                <a:gd name="connsiteY34" fmla="*/ 7620 h 152400"/>
                <a:gd name="connsiteX35" fmla="*/ 864870 w 1232535"/>
                <a:gd name="connsiteY35" fmla="*/ 11430 h 152400"/>
                <a:gd name="connsiteX36" fmla="*/ 880110 w 1232535"/>
                <a:gd name="connsiteY36" fmla="*/ 13335 h 152400"/>
                <a:gd name="connsiteX37" fmla="*/ 891540 w 1232535"/>
                <a:gd name="connsiteY37" fmla="*/ 19050 h 152400"/>
                <a:gd name="connsiteX38" fmla="*/ 908685 w 1232535"/>
                <a:gd name="connsiteY38" fmla="*/ 26670 h 152400"/>
                <a:gd name="connsiteX39" fmla="*/ 922020 w 1232535"/>
                <a:gd name="connsiteY39" fmla="*/ 30480 h 152400"/>
                <a:gd name="connsiteX40" fmla="*/ 973455 w 1232535"/>
                <a:gd name="connsiteY40" fmla="*/ 32385 h 152400"/>
                <a:gd name="connsiteX41" fmla="*/ 986790 w 1232535"/>
                <a:gd name="connsiteY41" fmla="*/ 36195 h 152400"/>
                <a:gd name="connsiteX42" fmla="*/ 992505 w 1232535"/>
                <a:gd name="connsiteY42" fmla="*/ 40005 h 152400"/>
                <a:gd name="connsiteX43" fmla="*/ 1017270 w 1232535"/>
                <a:gd name="connsiteY43" fmla="*/ 45720 h 152400"/>
                <a:gd name="connsiteX44" fmla="*/ 1022985 w 1232535"/>
                <a:gd name="connsiteY44" fmla="*/ 47625 h 152400"/>
                <a:gd name="connsiteX45" fmla="*/ 1043940 w 1232535"/>
                <a:gd name="connsiteY45" fmla="*/ 51435 h 152400"/>
                <a:gd name="connsiteX46" fmla="*/ 1055370 w 1232535"/>
                <a:gd name="connsiteY46" fmla="*/ 55245 h 152400"/>
                <a:gd name="connsiteX47" fmla="*/ 1062990 w 1232535"/>
                <a:gd name="connsiteY47" fmla="*/ 60960 h 152400"/>
                <a:gd name="connsiteX48" fmla="*/ 1074420 w 1232535"/>
                <a:gd name="connsiteY48" fmla="*/ 64770 h 152400"/>
                <a:gd name="connsiteX49" fmla="*/ 1080135 w 1232535"/>
                <a:gd name="connsiteY49" fmla="*/ 68580 h 152400"/>
                <a:gd name="connsiteX50" fmla="*/ 1099185 w 1232535"/>
                <a:gd name="connsiteY50" fmla="*/ 74295 h 152400"/>
                <a:gd name="connsiteX51" fmla="*/ 1106805 w 1232535"/>
                <a:gd name="connsiteY51" fmla="*/ 78105 h 152400"/>
                <a:gd name="connsiteX52" fmla="*/ 1116330 w 1232535"/>
                <a:gd name="connsiteY52" fmla="*/ 83820 h 152400"/>
                <a:gd name="connsiteX53" fmla="*/ 1131570 w 1232535"/>
                <a:gd name="connsiteY53" fmla="*/ 85725 h 152400"/>
                <a:gd name="connsiteX54" fmla="*/ 1137285 w 1232535"/>
                <a:gd name="connsiteY54" fmla="*/ 91440 h 152400"/>
                <a:gd name="connsiteX55" fmla="*/ 1143000 w 1232535"/>
                <a:gd name="connsiteY55" fmla="*/ 93345 h 152400"/>
                <a:gd name="connsiteX56" fmla="*/ 1152525 w 1232535"/>
                <a:gd name="connsiteY56" fmla="*/ 102870 h 152400"/>
                <a:gd name="connsiteX57" fmla="*/ 1163955 w 1232535"/>
                <a:gd name="connsiteY57" fmla="*/ 106680 h 152400"/>
                <a:gd name="connsiteX58" fmla="*/ 1175385 w 1232535"/>
                <a:gd name="connsiteY58" fmla="*/ 114300 h 152400"/>
                <a:gd name="connsiteX59" fmla="*/ 1181100 w 1232535"/>
                <a:gd name="connsiteY59" fmla="*/ 120015 h 152400"/>
                <a:gd name="connsiteX60" fmla="*/ 1186815 w 1232535"/>
                <a:gd name="connsiteY60" fmla="*/ 121920 h 152400"/>
                <a:gd name="connsiteX61" fmla="*/ 1194435 w 1232535"/>
                <a:gd name="connsiteY61" fmla="*/ 125730 h 152400"/>
                <a:gd name="connsiteX62" fmla="*/ 1203960 w 1232535"/>
                <a:gd name="connsiteY62" fmla="*/ 135255 h 152400"/>
                <a:gd name="connsiteX63" fmla="*/ 1217295 w 1232535"/>
                <a:gd name="connsiteY63" fmla="*/ 146685 h 152400"/>
                <a:gd name="connsiteX64" fmla="*/ 1228725 w 1232535"/>
                <a:gd name="connsiteY64" fmla="*/ 150495 h 152400"/>
                <a:gd name="connsiteX65" fmla="*/ 1232535 w 1232535"/>
                <a:gd name="connsiteY65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232535" h="152400">
                  <a:moveTo>
                    <a:pt x="0" y="125730"/>
                  </a:moveTo>
                  <a:cubicBezTo>
                    <a:pt x="3175" y="125095"/>
                    <a:pt x="6629" y="125273"/>
                    <a:pt x="9525" y="123825"/>
                  </a:cubicBezTo>
                  <a:cubicBezTo>
                    <a:pt x="11935" y="122620"/>
                    <a:pt x="12739" y="119111"/>
                    <a:pt x="15240" y="118110"/>
                  </a:cubicBezTo>
                  <a:cubicBezTo>
                    <a:pt x="19409" y="116442"/>
                    <a:pt x="24130" y="116840"/>
                    <a:pt x="28575" y="116205"/>
                  </a:cubicBezTo>
                  <a:cubicBezTo>
                    <a:pt x="39630" y="108835"/>
                    <a:pt x="28877" y="114816"/>
                    <a:pt x="47625" y="110490"/>
                  </a:cubicBezTo>
                  <a:cubicBezTo>
                    <a:pt x="51538" y="109587"/>
                    <a:pt x="55159" y="107654"/>
                    <a:pt x="59055" y="106680"/>
                  </a:cubicBezTo>
                  <a:lnTo>
                    <a:pt x="66675" y="104775"/>
                  </a:lnTo>
                  <a:cubicBezTo>
                    <a:pt x="70264" y="101186"/>
                    <a:pt x="73331" y="97372"/>
                    <a:pt x="78105" y="95250"/>
                  </a:cubicBezTo>
                  <a:cubicBezTo>
                    <a:pt x="88521" y="90621"/>
                    <a:pt x="90073" y="91713"/>
                    <a:pt x="100965" y="89535"/>
                  </a:cubicBezTo>
                  <a:cubicBezTo>
                    <a:pt x="133369" y="83054"/>
                    <a:pt x="107994" y="88343"/>
                    <a:pt x="123825" y="83820"/>
                  </a:cubicBezTo>
                  <a:cubicBezTo>
                    <a:pt x="126342" y="83101"/>
                    <a:pt x="128937" y="82667"/>
                    <a:pt x="131445" y="81915"/>
                  </a:cubicBezTo>
                  <a:cubicBezTo>
                    <a:pt x="135292" y="80761"/>
                    <a:pt x="139533" y="80333"/>
                    <a:pt x="142875" y="78105"/>
                  </a:cubicBezTo>
                  <a:cubicBezTo>
                    <a:pt x="146685" y="75565"/>
                    <a:pt x="149815" y="71383"/>
                    <a:pt x="154305" y="70485"/>
                  </a:cubicBezTo>
                  <a:lnTo>
                    <a:pt x="163830" y="68580"/>
                  </a:lnTo>
                  <a:cubicBezTo>
                    <a:pt x="183920" y="55187"/>
                    <a:pt x="165897" y="65351"/>
                    <a:pt x="190500" y="57150"/>
                  </a:cubicBezTo>
                  <a:lnTo>
                    <a:pt x="207645" y="51435"/>
                  </a:lnTo>
                  <a:cubicBezTo>
                    <a:pt x="209550" y="50800"/>
                    <a:pt x="211367" y="49779"/>
                    <a:pt x="213360" y="49530"/>
                  </a:cubicBezTo>
                  <a:lnTo>
                    <a:pt x="228600" y="47625"/>
                  </a:lnTo>
                  <a:cubicBezTo>
                    <a:pt x="232424" y="47079"/>
                    <a:pt x="236259" y="46558"/>
                    <a:pt x="240030" y="45720"/>
                  </a:cubicBezTo>
                  <a:cubicBezTo>
                    <a:pt x="259087" y="41485"/>
                    <a:pt x="225150" y="46277"/>
                    <a:pt x="257175" y="41910"/>
                  </a:cubicBezTo>
                  <a:cubicBezTo>
                    <a:pt x="304355" y="35476"/>
                    <a:pt x="272701" y="40592"/>
                    <a:pt x="299085" y="36195"/>
                  </a:cubicBezTo>
                  <a:cubicBezTo>
                    <a:pt x="300990" y="34925"/>
                    <a:pt x="302696" y="33287"/>
                    <a:pt x="304800" y="32385"/>
                  </a:cubicBezTo>
                  <a:cubicBezTo>
                    <a:pt x="307367" y="31285"/>
                    <a:pt x="319986" y="29027"/>
                    <a:pt x="321945" y="28575"/>
                  </a:cubicBezTo>
                  <a:cubicBezTo>
                    <a:pt x="330422" y="26619"/>
                    <a:pt x="339773" y="23567"/>
                    <a:pt x="348615" y="22860"/>
                  </a:cubicBezTo>
                  <a:cubicBezTo>
                    <a:pt x="360658" y="21897"/>
                    <a:pt x="372752" y="21709"/>
                    <a:pt x="384810" y="20955"/>
                  </a:cubicBezTo>
                  <a:cubicBezTo>
                    <a:pt x="397985" y="20132"/>
                    <a:pt x="411683" y="19165"/>
                    <a:pt x="424815" y="17145"/>
                  </a:cubicBezTo>
                  <a:cubicBezTo>
                    <a:pt x="428015" y="16653"/>
                    <a:pt x="431199" y="16025"/>
                    <a:pt x="434340" y="15240"/>
                  </a:cubicBezTo>
                  <a:cubicBezTo>
                    <a:pt x="436288" y="14753"/>
                    <a:pt x="438070" y="13640"/>
                    <a:pt x="440055" y="13335"/>
                  </a:cubicBezTo>
                  <a:cubicBezTo>
                    <a:pt x="455319" y="10987"/>
                    <a:pt x="485486" y="10111"/>
                    <a:pt x="497205" y="9525"/>
                  </a:cubicBezTo>
                  <a:cubicBezTo>
                    <a:pt x="505416" y="6788"/>
                    <a:pt x="509876" y="5084"/>
                    <a:pt x="520065" y="3810"/>
                  </a:cubicBezTo>
                  <a:cubicBezTo>
                    <a:pt x="529537" y="2626"/>
                    <a:pt x="539109" y="2450"/>
                    <a:pt x="548640" y="1905"/>
                  </a:cubicBezTo>
                  <a:lnTo>
                    <a:pt x="586740" y="0"/>
                  </a:lnTo>
                  <a:lnTo>
                    <a:pt x="668655" y="1905"/>
                  </a:lnTo>
                  <a:cubicBezTo>
                    <a:pt x="723897" y="2755"/>
                    <a:pt x="779169" y="2066"/>
                    <a:pt x="834390" y="3810"/>
                  </a:cubicBezTo>
                  <a:cubicBezTo>
                    <a:pt x="839624" y="3975"/>
                    <a:pt x="844550" y="6350"/>
                    <a:pt x="849630" y="7620"/>
                  </a:cubicBezTo>
                  <a:lnTo>
                    <a:pt x="864870" y="11430"/>
                  </a:lnTo>
                  <a:lnTo>
                    <a:pt x="880110" y="13335"/>
                  </a:lnTo>
                  <a:cubicBezTo>
                    <a:pt x="896488" y="24254"/>
                    <a:pt x="875766" y="11163"/>
                    <a:pt x="891540" y="19050"/>
                  </a:cubicBezTo>
                  <a:cubicBezTo>
                    <a:pt x="909653" y="28107"/>
                    <a:pt x="879197" y="16841"/>
                    <a:pt x="908685" y="26670"/>
                  </a:cubicBezTo>
                  <a:cubicBezTo>
                    <a:pt x="911820" y="27715"/>
                    <a:pt x="919054" y="30289"/>
                    <a:pt x="922020" y="30480"/>
                  </a:cubicBezTo>
                  <a:cubicBezTo>
                    <a:pt x="939141" y="31585"/>
                    <a:pt x="956310" y="31750"/>
                    <a:pt x="973455" y="32385"/>
                  </a:cubicBezTo>
                  <a:cubicBezTo>
                    <a:pt x="975896" y="32995"/>
                    <a:pt x="984057" y="34829"/>
                    <a:pt x="986790" y="36195"/>
                  </a:cubicBezTo>
                  <a:cubicBezTo>
                    <a:pt x="988838" y="37219"/>
                    <a:pt x="990413" y="39075"/>
                    <a:pt x="992505" y="40005"/>
                  </a:cubicBezTo>
                  <a:cubicBezTo>
                    <a:pt x="1002414" y="44409"/>
                    <a:pt x="1006422" y="44170"/>
                    <a:pt x="1017270" y="45720"/>
                  </a:cubicBezTo>
                  <a:cubicBezTo>
                    <a:pt x="1019175" y="46355"/>
                    <a:pt x="1021025" y="47189"/>
                    <a:pt x="1022985" y="47625"/>
                  </a:cubicBezTo>
                  <a:cubicBezTo>
                    <a:pt x="1030827" y="49368"/>
                    <a:pt x="1036313" y="49355"/>
                    <a:pt x="1043940" y="51435"/>
                  </a:cubicBezTo>
                  <a:cubicBezTo>
                    <a:pt x="1047815" y="52492"/>
                    <a:pt x="1055370" y="55245"/>
                    <a:pt x="1055370" y="55245"/>
                  </a:cubicBezTo>
                  <a:cubicBezTo>
                    <a:pt x="1057910" y="57150"/>
                    <a:pt x="1060150" y="59540"/>
                    <a:pt x="1062990" y="60960"/>
                  </a:cubicBezTo>
                  <a:cubicBezTo>
                    <a:pt x="1066582" y="62756"/>
                    <a:pt x="1071078" y="62542"/>
                    <a:pt x="1074420" y="64770"/>
                  </a:cubicBezTo>
                  <a:cubicBezTo>
                    <a:pt x="1076325" y="66040"/>
                    <a:pt x="1078031" y="67678"/>
                    <a:pt x="1080135" y="68580"/>
                  </a:cubicBezTo>
                  <a:cubicBezTo>
                    <a:pt x="1099277" y="76784"/>
                    <a:pt x="1073574" y="61490"/>
                    <a:pt x="1099185" y="74295"/>
                  </a:cubicBezTo>
                  <a:cubicBezTo>
                    <a:pt x="1101725" y="75565"/>
                    <a:pt x="1104323" y="76726"/>
                    <a:pt x="1106805" y="78105"/>
                  </a:cubicBezTo>
                  <a:cubicBezTo>
                    <a:pt x="1110042" y="79903"/>
                    <a:pt x="1112791" y="82731"/>
                    <a:pt x="1116330" y="83820"/>
                  </a:cubicBezTo>
                  <a:cubicBezTo>
                    <a:pt x="1121223" y="85326"/>
                    <a:pt x="1126490" y="85090"/>
                    <a:pt x="1131570" y="85725"/>
                  </a:cubicBezTo>
                  <a:cubicBezTo>
                    <a:pt x="1133475" y="87630"/>
                    <a:pt x="1135043" y="89946"/>
                    <a:pt x="1137285" y="91440"/>
                  </a:cubicBezTo>
                  <a:cubicBezTo>
                    <a:pt x="1138956" y="92554"/>
                    <a:pt x="1141432" y="92091"/>
                    <a:pt x="1143000" y="93345"/>
                  </a:cubicBezTo>
                  <a:cubicBezTo>
                    <a:pt x="1153319" y="101600"/>
                    <a:pt x="1139666" y="97155"/>
                    <a:pt x="1152525" y="102870"/>
                  </a:cubicBezTo>
                  <a:cubicBezTo>
                    <a:pt x="1156195" y="104501"/>
                    <a:pt x="1160613" y="104452"/>
                    <a:pt x="1163955" y="106680"/>
                  </a:cubicBezTo>
                  <a:cubicBezTo>
                    <a:pt x="1167765" y="109220"/>
                    <a:pt x="1172147" y="111062"/>
                    <a:pt x="1175385" y="114300"/>
                  </a:cubicBezTo>
                  <a:cubicBezTo>
                    <a:pt x="1177290" y="116205"/>
                    <a:pt x="1178858" y="118521"/>
                    <a:pt x="1181100" y="120015"/>
                  </a:cubicBezTo>
                  <a:cubicBezTo>
                    <a:pt x="1182771" y="121129"/>
                    <a:pt x="1184969" y="121129"/>
                    <a:pt x="1186815" y="121920"/>
                  </a:cubicBezTo>
                  <a:cubicBezTo>
                    <a:pt x="1189425" y="123039"/>
                    <a:pt x="1191895" y="124460"/>
                    <a:pt x="1194435" y="125730"/>
                  </a:cubicBezTo>
                  <a:cubicBezTo>
                    <a:pt x="1201773" y="136737"/>
                    <a:pt x="1194082" y="126788"/>
                    <a:pt x="1203960" y="135255"/>
                  </a:cubicBezTo>
                  <a:cubicBezTo>
                    <a:pt x="1209044" y="139613"/>
                    <a:pt x="1211239" y="143994"/>
                    <a:pt x="1217295" y="146685"/>
                  </a:cubicBezTo>
                  <a:cubicBezTo>
                    <a:pt x="1220965" y="148316"/>
                    <a:pt x="1225133" y="148699"/>
                    <a:pt x="1228725" y="150495"/>
                  </a:cubicBezTo>
                  <a:lnTo>
                    <a:pt x="1232535" y="152400"/>
                  </a:ln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4" name="Straight Connector 113"/>
            <p:cNvCxnSpPr/>
            <p:nvPr/>
          </p:nvCxnSpPr>
          <p:spPr bwMode="auto">
            <a:xfrm flipH="1" flipV="1">
              <a:off x="3703340" y="4715314"/>
              <a:ext cx="675228" cy="21135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" name="Straight Connector 115"/>
            <p:cNvCxnSpPr/>
            <p:nvPr/>
          </p:nvCxnSpPr>
          <p:spPr bwMode="auto">
            <a:xfrm flipH="1" flipV="1">
              <a:off x="4335780" y="4542310"/>
              <a:ext cx="331470" cy="25672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Straight Connector 117"/>
            <p:cNvCxnSpPr/>
            <p:nvPr/>
          </p:nvCxnSpPr>
          <p:spPr bwMode="auto">
            <a:xfrm flipH="1" flipV="1">
              <a:off x="4533901" y="4144674"/>
              <a:ext cx="355666" cy="52599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/>
            <p:cNvCxnSpPr/>
            <p:nvPr/>
          </p:nvCxnSpPr>
          <p:spPr bwMode="auto">
            <a:xfrm flipH="1" flipV="1">
              <a:off x="5034337" y="4119937"/>
              <a:ext cx="37761" cy="28773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Straight Connector 121"/>
            <p:cNvCxnSpPr/>
            <p:nvPr/>
          </p:nvCxnSpPr>
          <p:spPr bwMode="auto">
            <a:xfrm flipV="1">
              <a:off x="5297020" y="4027469"/>
              <a:ext cx="127735" cy="509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" name="Straight Connector 123"/>
            <p:cNvCxnSpPr/>
            <p:nvPr/>
          </p:nvCxnSpPr>
          <p:spPr bwMode="auto">
            <a:xfrm flipV="1">
              <a:off x="5424755" y="4027469"/>
              <a:ext cx="375994" cy="64579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6" name="Straight Connector 125"/>
            <p:cNvCxnSpPr/>
            <p:nvPr/>
          </p:nvCxnSpPr>
          <p:spPr bwMode="auto">
            <a:xfrm flipV="1">
              <a:off x="5612752" y="4520629"/>
              <a:ext cx="294888" cy="27840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8" name="Straight Connector 127"/>
            <p:cNvCxnSpPr/>
            <p:nvPr/>
          </p:nvCxnSpPr>
          <p:spPr bwMode="auto">
            <a:xfrm flipV="1">
              <a:off x="5800749" y="4674741"/>
              <a:ext cx="671970" cy="31860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0" name="Straight Connector 129"/>
            <p:cNvCxnSpPr/>
            <p:nvPr/>
          </p:nvCxnSpPr>
          <p:spPr bwMode="auto">
            <a:xfrm flipV="1">
              <a:off x="6116185" y="5188449"/>
              <a:ext cx="490098" cy="1275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2" name="Straight Connector 131"/>
            <p:cNvCxnSpPr/>
            <p:nvPr/>
          </p:nvCxnSpPr>
          <p:spPr bwMode="auto">
            <a:xfrm>
              <a:off x="6405517" y="5472623"/>
              <a:ext cx="241863" cy="54873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5" name="Straight Connector 134"/>
            <p:cNvCxnSpPr/>
            <p:nvPr/>
          </p:nvCxnSpPr>
          <p:spPr bwMode="auto">
            <a:xfrm>
              <a:off x="6264437" y="5688647"/>
              <a:ext cx="239105" cy="12652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1" name="Straight Connector 140"/>
            <p:cNvCxnSpPr/>
            <p:nvPr/>
          </p:nvCxnSpPr>
          <p:spPr bwMode="auto">
            <a:xfrm>
              <a:off x="5297020" y="5688647"/>
              <a:ext cx="76364" cy="27036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7" name="Straight Connector 146"/>
            <p:cNvCxnSpPr/>
            <p:nvPr/>
          </p:nvCxnSpPr>
          <p:spPr bwMode="auto">
            <a:xfrm flipH="1">
              <a:off x="4150760" y="5688647"/>
              <a:ext cx="185020" cy="116251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9" name="Straight Connector 148"/>
            <p:cNvCxnSpPr/>
            <p:nvPr/>
          </p:nvCxnSpPr>
          <p:spPr bwMode="auto">
            <a:xfrm flipH="1">
              <a:off x="3647326" y="5661060"/>
              <a:ext cx="308225" cy="12329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1" name="Straight Connector 150"/>
            <p:cNvCxnSpPr/>
            <p:nvPr/>
          </p:nvCxnSpPr>
          <p:spPr bwMode="auto">
            <a:xfrm flipH="1">
              <a:off x="3565133" y="5472623"/>
              <a:ext cx="354231" cy="3432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3" name="Straight Connector 152"/>
            <p:cNvCxnSpPr/>
            <p:nvPr/>
          </p:nvCxnSpPr>
          <p:spPr bwMode="auto">
            <a:xfrm flipH="1">
              <a:off x="3482939" y="5260375"/>
              <a:ext cx="580441" cy="3081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5" name="Straight Connector 154"/>
            <p:cNvCxnSpPr/>
            <p:nvPr/>
          </p:nvCxnSpPr>
          <p:spPr bwMode="auto">
            <a:xfrm flipH="1" flipV="1">
              <a:off x="3986373" y="5095982"/>
              <a:ext cx="297951" cy="205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3" name="Straight Connector 142"/>
            <p:cNvCxnSpPr/>
            <p:nvPr/>
          </p:nvCxnSpPr>
          <p:spPr bwMode="auto">
            <a:xfrm flipH="1">
              <a:off x="4962418" y="5688647"/>
              <a:ext cx="71919" cy="39365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7" name="Straight Connector 136"/>
            <p:cNvCxnSpPr/>
            <p:nvPr/>
          </p:nvCxnSpPr>
          <p:spPr bwMode="auto">
            <a:xfrm>
              <a:off x="5938096" y="5688647"/>
              <a:ext cx="339414" cy="22926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5" name="Straight Connector 144"/>
            <p:cNvCxnSpPr/>
            <p:nvPr/>
          </p:nvCxnSpPr>
          <p:spPr bwMode="auto">
            <a:xfrm flipH="1">
              <a:off x="4541178" y="5688647"/>
              <a:ext cx="170556" cy="19844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9" name="Straight Connector 138"/>
            <p:cNvCxnSpPr/>
            <p:nvPr/>
          </p:nvCxnSpPr>
          <p:spPr bwMode="auto">
            <a:xfrm>
              <a:off x="5594985" y="5688647"/>
              <a:ext cx="240736" cy="28063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93675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Detector deadtime attack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H. Weier </a:t>
            </a:r>
            <a:r>
              <a:rPr lang="en-US" sz="1600" b="0" i="1" smtClean="0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New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J. Phys.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13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073024 (2011)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015708" y="2417465"/>
            <a:ext cx="2016224" cy="2016224"/>
            <a:chOff x="7951812" y="3713609"/>
            <a:chExt cx="2016224" cy="2016224"/>
          </a:xfrm>
        </p:grpSpPr>
        <p:sp>
          <p:nvSpPr>
            <p:cNvPr id="6" name="TextBox 5"/>
            <p:cNvSpPr txBox="1"/>
            <p:nvPr/>
          </p:nvSpPr>
          <p:spPr bwMode="auto">
            <a:xfrm>
              <a:off x="7951812" y="3713609"/>
              <a:ext cx="2016224" cy="2016224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endParaRPr lang="en-US" sz="2200" smtClean="0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 bwMode="auto">
            <a:xfrm>
              <a:off x="8311852" y="4073649"/>
              <a:ext cx="288032" cy="288032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endParaRPr lang="en-US" sz="2200" smtClean="0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9175948" y="4073649"/>
              <a:ext cx="288032" cy="288032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endParaRPr lang="en-US" sz="2200" smtClean="0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8311852" y="4937745"/>
              <a:ext cx="288032" cy="288032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endParaRPr lang="en-US" sz="2200" smtClean="0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8861849" y="3995472"/>
              <a:ext cx="55321" cy="440432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endParaRPr lang="en-US" sz="2200" smtClean="0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 flipH="1" flipV="1">
              <a:off x="8311852" y="4073649"/>
              <a:ext cx="288032" cy="28803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Right Triangle 11"/>
            <p:cNvSpPr/>
            <p:nvPr/>
          </p:nvSpPr>
          <p:spPr>
            <a:xfrm flipH="1" flipV="1">
              <a:off x="9175948" y="4073649"/>
              <a:ext cx="288032" cy="288032"/>
            </a:xfrm>
            <a:prstGeom prst="rtTriangle">
              <a:avLst/>
            </a:prstGeom>
            <a:solidFill>
              <a:srgbClr val="777777"/>
            </a:solidFill>
            <a:ln w="12700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Triangle 12"/>
            <p:cNvSpPr/>
            <p:nvPr/>
          </p:nvSpPr>
          <p:spPr>
            <a:xfrm flipH="1" flipV="1">
              <a:off x="8311852" y="4937745"/>
              <a:ext cx="288032" cy="288032"/>
            </a:xfrm>
            <a:prstGeom prst="rtTriangle">
              <a:avLst/>
            </a:prstGeom>
            <a:solidFill>
              <a:srgbClr val="777777"/>
            </a:solidFill>
            <a:ln w="12700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 bwMode="auto">
            <a:xfrm>
              <a:off x="7951812" y="4217665"/>
              <a:ext cx="1800200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8455868" y="4217665"/>
              <a:ext cx="0" cy="129614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9319964" y="4217665"/>
              <a:ext cx="0" cy="39604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8455868" y="5081761"/>
              <a:ext cx="43204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Chord 17"/>
            <p:cNvSpPr/>
            <p:nvPr/>
          </p:nvSpPr>
          <p:spPr>
            <a:xfrm>
              <a:off x="8275868" y="5247043"/>
              <a:ext cx="360000" cy="360000"/>
            </a:xfrm>
            <a:prstGeom prst="chord">
              <a:avLst>
                <a:gd name="adj1" fmla="val 21589360"/>
                <a:gd name="adj2" fmla="val 10812776"/>
              </a:avLst>
            </a:prstGeom>
            <a:solidFill>
              <a:srgbClr val="EAEAEA"/>
            </a:solidFill>
            <a:ln w="1905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hord 18"/>
            <p:cNvSpPr/>
            <p:nvPr/>
          </p:nvSpPr>
          <p:spPr>
            <a:xfrm>
              <a:off x="9139964" y="4382947"/>
              <a:ext cx="360000" cy="360000"/>
            </a:xfrm>
            <a:prstGeom prst="chord">
              <a:avLst>
                <a:gd name="adj1" fmla="val 21589360"/>
                <a:gd name="adj2" fmla="val 10812776"/>
              </a:avLst>
            </a:prstGeom>
            <a:solidFill>
              <a:srgbClr val="FF00FF"/>
            </a:solidFill>
            <a:ln w="1905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hord 19"/>
            <p:cNvSpPr/>
            <p:nvPr/>
          </p:nvSpPr>
          <p:spPr>
            <a:xfrm rot="16200000">
              <a:off x="9485246" y="4037665"/>
              <a:ext cx="360000" cy="360000"/>
            </a:xfrm>
            <a:prstGeom prst="chord">
              <a:avLst>
                <a:gd name="adj1" fmla="val 21589360"/>
                <a:gd name="adj2" fmla="val 10812776"/>
              </a:avLst>
            </a:prstGeom>
            <a:solidFill>
              <a:srgbClr val="FF00FF"/>
            </a:solidFill>
            <a:ln w="1905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hord 20"/>
            <p:cNvSpPr/>
            <p:nvPr/>
          </p:nvSpPr>
          <p:spPr>
            <a:xfrm rot="16200000">
              <a:off x="8621150" y="4901781"/>
              <a:ext cx="360000" cy="360000"/>
            </a:xfrm>
            <a:prstGeom prst="chord">
              <a:avLst>
                <a:gd name="adj1" fmla="val 21589360"/>
                <a:gd name="adj2" fmla="val 10812776"/>
              </a:avLst>
            </a:prstGeom>
            <a:solidFill>
              <a:srgbClr val="FF00FF"/>
            </a:solidFill>
            <a:ln w="1905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8311852" y="3793950"/>
              <a:ext cx="288032" cy="1440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sz="1700" b="0" smtClean="0">
                  <a:ln w="12700">
                    <a:noFill/>
                  </a:ln>
                  <a:solidFill>
                    <a:srgbClr val="EAEAEA"/>
                  </a:solidFill>
                </a:rPr>
                <a:t>BS</a:t>
              </a:r>
            </a:p>
          </p:txBody>
        </p:sp>
        <p:sp>
          <p:nvSpPr>
            <p:cNvPr id="23" name="TextBox 22"/>
            <p:cNvSpPr txBox="1"/>
            <p:nvPr/>
          </p:nvSpPr>
          <p:spPr bwMode="auto">
            <a:xfrm>
              <a:off x="8703081" y="3785618"/>
              <a:ext cx="309298" cy="1440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l-GR" sz="1800" b="0" smtClean="0">
                  <a:ln w="12700">
                    <a:noFill/>
                  </a:ln>
                  <a:solidFill>
                    <a:srgbClr val="EAEAEA"/>
                  </a:solidFill>
                  <a:latin typeface="Cambria Math"/>
                  <a:ea typeface="Cambria Math"/>
                  <a:sym typeface="Symbol"/>
                </a:rPr>
                <a:t></a:t>
              </a:r>
              <a:r>
                <a:rPr lang="en-US" sz="1700" b="0" smtClean="0">
                  <a:ln w="12700">
                    <a:noFill/>
                  </a:ln>
                  <a:solidFill>
                    <a:srgbClr val="EAEAEA"/>
                  </a:solidFill>
                </a:rPr>
                <a:t>/2</a:t>
              </a:r>
            </a:p>
          </p:txBody>
        </p:sp>
        <p:sp>
          <p:nvSpPr>
            <p:cNvPr id="24" name="TextBox 23"/>
            <p:cNvSpPr txBox="1"/>
            <p:nvPr/>
          </p:nvSpPr>
          <p:spPr bwMode="auto">
            <a:xfrm>
              <a:off x="9197213" y="3793950"/>
              <a:ext cx="288033" cy="1440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sz="1700" b="0" smtClean="0">
                  <a:ln w="12700">
                    <a:noFill/>
                  </a:ln>
                  <a:solidFill>
                    <a:srgbClr val="EAEAEA"/>
                  </a:solidFill>
                </a:rPr>
                <a:t>PBS</a:t>
              </a:r>
            </a:p>
          </p:txBody>
        </p:sp>
        <p:sp>
          <p:nvSpPr>
            <p:cNvPr id="25" name="TextBox 24"/>
            <p:cNvSpPr txBox="1"/>
            <p:nvPr/>
          </p:nvSpPr>
          <p:spPr bwMode="auto">
            <a:xfrm rot="16200000">
              <a:off x="7962087" y="5009752"/>
              <a:ext cx="288033" cy="1440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sz="1700" b="0" smtClean="0">
                  <a:ln w="12700">
                    <a:noFill/>
                  </a:ln>
                  <a:solidFill>
                    <a:srgbClr val="EAEAEA"/>
                  </a:solidFill>
                </a:rPr>
                <a:t>PBS</a:t>
              </a:r>
            </a:p>
          </p:txBody>
        </p:sp>
      </p:grpSp>
      <p:cxnSp>
        <p:nvCxnSpPr>
          <p:cNvPr id="47" name="Straight Arrow Connector 46"/>
          <p:cNvCxnSpPr/>
          <p:nvPr/>
        </p:nvCxnSpPr>
        <p:spPr bwMode="auto">
          <a:xfrm>
            <a:off x="2119164" y="2921521"/>
            <a:ext cx="489654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sp>
        <p:nvSpPr>
          <p:cNvPr id="49" name="TextBox 48"/>
          <p:cNvSpPr txBox="1"/>
          <p:nvPr/>
        </p:nvSpPr>
        <p:spPr bwMode="auto">
          <a:xfrm>
            <a:off x="7015708" y="1730083"/>
            <a:ext cx="2016224" cy="6771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US" sz="3400" b="0" smtClean="0">
                <a:ln w="12700">
                  <a:noFill/>
                </a:ln>
                <a:solidFill>
                  <a:srgbClr val="FFFFFF"/>
                </a:solidFill>
              </a:rPr>
              <a:t>Bob</a:t>
            </a:r>
          </a:p>
        </p:txBody>
      </p:sp>
      <p:sp>
        <p:nvSpPr>
          <p:cNvPr id="52" name="TextBox 51"/>
          <p:cNvSpPr txBox="1"/>
          <p:nvPr/>
        </p:nvSpPr>
        <p:spPr bwMode="auto">
          <a:xfrm>
            <a:off x="679004" y="2417465"/>
            <a:ext cx="1584176" cy="1008112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US" sz="3400" b="0" smtClean="0">
                <a:ln w="12700">
                  <a:noFill/>
                </a:ln>
                <a:solidFill>
                  <a:srgbClr val="FFFFFF"/>
                </a:solidFill>
              </a:rPr>
              <a:t>Alice</a:t>
            </a:r>
          </a:p>
        </p:txBody>
      </p:sp>
      <p:sp>
        <p:nvSpPr>
          <p:cNvPr id="53" name="Arc 52"/>
          <p:cNvSpPr/>
          <p:nvPr/>
        </p:nvSpPr>
        <p:spPr bwMode="auto">
          <a:xfrm>
            <a:off x="4711452" y="1892183"/>
            <a:ext cx="1080120" cy="1029338"/>
          </a:xfrm>
          <a:prstGeom prst="arc">
            <a:avLst>
              <a:gd name="adj1" fmla="val 2190475"/>
              <a:gd name="adj2" fmla="val 10800000"/>
            </a:avLst>
          </a:prstGeom>
          <a:noFill/>
          <a:ln w="28575" cap="sq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/>
          <p:cNvCxnSpPr>
            <a:endCxn id="53" idx="2"/>
          </p:cNvCxnSpPr>
          <p:nvPr/>
        </p:nvCxnSpPr>
        <p:spPr bwMode="auto">
          <a:xfrm>
            <a:off x="4711452" y="1409353"/>
            <a:ext cx="0" cy="997499"/>
          </a:xfrm>
          <a:prstGeom prst="line">
            <a:avLst/>
          </a:prstGeom>
          <a:solidFill>
            <a:schemeClr val="accent1"/>
          </a:solidFill>
          <a:ln w="28575" cap="sq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TextBox 47"/>
          <p:cNvSpPr txBox="1"/>
          <p:nvPr/>
        </p:nvSpPr>
        <p:spPr bwMode="auto">
          <a:xfrm>
            <a:off x="3919364" y="977305"/>
            <a:ext cx="1584176" cy="1008112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US" sz="3400" b="0" smtClean="0">
                <a:ln w="12700">
                  <a:noFill/>
                </a:ln>
                <a:solidFill>
                  <a:srgbClr val="FFFFFF"/>
                </a:solidFill>
              </a:rPr>
              <a:t>Eve</a:t>
            </a:r>
          </a:p>
        </p:txBody>
      </p:sp>
      <p:cxnSp>
        <p:nvCxnSpPr>
          <p:cNvPr id="60" name="Straight Arrow Connector 59"/>
          <p:cNvCxnSpPr/>
          <p:nvPr/>
        </p:nvCxnSpPr>
        <p:spPr bwMode="auto">
          <a:xfrm>
            <a:off x="5251512" y="2921521"/>
            <a:ext cx="1764196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FF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cxnSp>
        <p:nvCxnSpPr>
          <p:cNvPr id="75" name="Straight Connector 74"/>
          <p:cNvCxnSpPr/>
          <p:nvPr/>
        </p:nvCxnSpPr>
        <p:spPr bwMode="auto">
          <a:xfrm rot="8100000" flipH="1" flipV="1">
            <a:off x="5011877" y="2141826"/>
            <a:ext cx="288000" cy="28800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FF00FF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77" name="TextBox 76"/>
          <p:cNvSpPr txBox="1"/>
          <p:nvPr/>
        </p:nvSpPr>
        <p:spPr bwMode="auto">
          <a:xfrm>
            <a:off x="5431532" y="1988606"/>
            <a:ext cx="720080" cy="4909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en-US" sz="3000" b="0" smtClean="0">
                <a:ln w="12700">
                  <a:noFill/>
                </a:ln>
                <a:solidFill>
                  <a:srgbClr val="FF00FF"/>
                </a:solidFill>
                <a:sym typeface="Symbol"/>
              </a:rPr>
              <a:t></a:t>
            </a:r>
            <a:r>
              <a:rPr lang="en-US" sz="1000" b="0" smtClean="0">
                <a:ln w="12700">
                  <a:noFill/>
                </a:ln>
                <a:solidFill>
                  <a:srgbClr val="FF00FF"/>
                </a:solidFill>
                <a:sym typeface="Symbol"/>
              </a:rPr>
              <a:t> </a:t>
            </a:r>
            <a:r>
              <a:rPr lang="en-US" sz="2600" b="0" smtClean="0">
                <a:ln w="12700">
                  <a:noFill/>
                </a:ln>
                <a:solidFill>
                  <a:srgbClr val="FF00FF"/>
                </a:solidFill>
              </a:rPr>
              <a:t>N</a:t>
            </a:r>
          </a:p>
        </p:txBody>
      </p:sp>
      <p:cxnSp>
        <p:nvCxnSpPr>
          <p:cNvPr id="78" name="Straight Connector 77"/>
          <p:cNvCxnSpPr>
            <a:endCxn id="13" idx="5"/>
          </p:cNvCxnSpPr>
          <p:nvPr/>
        </p:nvCxnSpPr>
        <p:spPr bwMode="auto">
          <a:xfrm>
            <a:off x="7519764" y="2921521"/>
            <a:ext cx="0" cy="864096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26" name="Group 125"/>
          <p:cNvGrpSpPr/>
          <p:nvPr/>
        </p:nvGrpSpPr>
        <p:grpSpPr>
          <a:xfrm>
            <a:off x="2543673" y="3135362"/>
            <a:ext cx="1591715" cy="290215"/>
            <a:chOff x="532310" y="4868415"/>
            <a:chExt cx="1591715" cy="290215"/>
          </a:xfrm>
        </p:grpSpPr>
        <p:cxnSp>
          <p:nvCxnSpPr>
            <p:cNvPr id="122" name="Straight Connector 121"/>
            <p:cNvCxnSpPr/>
            <p:nvPr/>
          </p:nvCxnSpPr>
          <p:spPr bwMode="auto">
            <a:xfrm flipV="1">
              <a:off x="532310" y="4870630"/>
              <a:ext cx="288000" cy="28800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123" name="Straight Connector 122"/>
            <p:cNvCxnSpPr/>
            <p:nvPr/>
          </p:nvCxnSpPr>
          <p:spPr bwMode="auto">
            <a:xfrm flipH="1" flipV="1">
              <a:off x="977902" y="4868415"/>
              <a:ext cx="288000" cy="28800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124" name="Straight Connector 123"/>
            <p:cNvCxnSpPr/>
            <p:nvPr/>
          </p:nvCxnSpPr>
          <p:spPr bwMode="auto">
            <a:xfrm rot="2700000" flipH="1" flipV="1">
              <a:off x="1836025" y="4868415"/>
              <a:ext cx="288000" cy="28800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125" name="Straight Connector 124"/>
            <p:cNvCxnSpPr/>
            <p:nvPr/>
          </p:nvCxnSpPr>
          <p:spPr bwMode="auto">
            <a:xfrm rot="8100000" flipH="1" flipV="1">
              <a:off x="1407610" y="4870534"/>
              <a:ext cx="288000" cy="28800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</p:grpSp>
      <p:grpSp>
        <p:nvGrpSpPr>
          <p:cNvPr id="183" name="Group 182"/>
          <p:cNvGrpSpPr/>
          <p:nvPr/>
        </p:nvGrpSpPr>
        <p:grpSpPr>
          <a:xfrm>
            <a:off x="6039533" y="4793729"/>
            <a:ext cx="3856495" cy="2160240"/>
            <a:chOff x="2871181" y="4563904"/>
            <a:chExt cx="3856495" cy="2160240"/>
          </a:xfrm>
        </p:grpSpPr>
        <p:cxnSp>
          <p:nvCxnSpPr>
            <p:cNvPr id="100" name="Straight Connector 99"/>
            <p:cNvCxnSpPr/>
            <p:nvPr/>
          </p:nvCxnSpPr>
          <p:spPr bwMode="auto">
            <a:xfrm flipV="1">
              <a:off x="3847356" y="4649714"/>
              <a:ext cx="0" cy="360039"/>
            </a:xfrm>
            <a:prstGeom prst="line">
              <a:avLst/>
            </a:prstGeom>
            <a:solidFill>
              <a:schemeClr val="accent1"/>
            </a:solidFill>
            <a:ln w="9525" cap="sq" cmpd="sng" algn="ctr">
              <a:solidFill>
                <a:srgbClr val="DDDDDD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132" name="Straight Connector 131"/>
            <p:cNvCxnSpPr/>
            <p:nvPr/>
          </p:nvCxnSpPr>
          <p:spPr bwMode="auto">
            <a:xfrm flipV="1">
              <a:off x="3847356" y="5081761"/>
              <a:ext cx="0" cy="360039"/>
            </a:xfrm>
            <a:prstGeom prst="line">
              <a:avLst/>
            </a:prstGeom>
            <a:solidFill>
              <a:schemeClr val="accent1"/>
            </a:solidFill>
            <a:ln w="9525" cap="sq" cmpd="sng" algn="ctr">
              <a:solidFill>
                <a:srgbClr val="DDDDDD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133" name="Straight Connector 132"/>
            <p:cNvCxnSpPr/>
            <p:nvPr/>
          </p:nvCxnSpPr>
          <p:spPr bwMode="auto">
            <a:xfrm flipV="1">
              <a:off x="3847356" y="5513810"/>
              <a:ext cx="0" cy="360039"/>
            </a:xfrm>
            <a:prstGeom prst="line">
              <a:avLst/>
            </a:prstGeom>
            <a:solidFill>
              <a:schemeClr val="accent1"/>
            </a:solidFill>
            <a:ln w="9525" cap="sq" cmpd="sng" algn="ctr">
              <a:solidFill>
                <a:srgbClr val="DDDDDD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134" name="Straight Connector 133"/>
            <p:cNvCxnSpPr/>
            <p:nvPr/>
          </p:nvCxnSpPr>
          <p:spPr bwMode="auto">
            <a:xfrm flipV="1">
              <a:off x="3847356" y="5945857"/>
              <a:ext cx="0" cy="360039"/>
            </a:xfrm>
            <a:prstGeom prst="line">
              <a:avLst/>
            </a:prstGeom>
            <a:solidFill>
              <a:schemeClr val="accent1"/>
            </a:solidFill>
            <a:ln w="9525" cap="sq" cmpd="sng" algn="ctr">
              <a:solidFill>
                <a:srgbClr val="DDDDDD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grpSp>
          <p:nvGrpSpPr>
            <p:cNvPr id="181" name="Group 180"/>
            <p:cNvGrpSpPr/>
            <p:nvPr/>
          </p:nvGrpSpPr>
          <p:grpSpPr>
            <a:xfrm>
              <a:off x="3847356" y="5009753"/>
              <a:ext cx="2520280" cy="1296144"/>
              <a:chOff x="3847356" y="5009753"/>
              <a:chExt cx="2417250" cy="1296144"/>
            </a:xfrm>
          </p:grpSpPr>
          <p:cxnSp>
            <p:nvCxnSpPr>
              <p:cNvPr id="99" name="Straight Connector 98"/>
              <p:cNvCxnSpPr/>
              <p:nvPr/>
            </p:nvCxnSpPr>
            <p:spPr bwMode="auto">
              <a:xfrm>
                <a:off x="3847356" y="6305897"/>
                <a:ext cx="2417250" cy="0"/>
              </a:xfrm>
              <a:prstGeom prst="line">
                <a:avLst/>
              </a:prstGeom>
              <a:solidFill>
                <a:schemeClr val="accent1"/>
              </a:solidFill>
              <a:ln w="9525" cap="sq" cmpd="sng" algn="ctr">
                <a:solidFill>
                  <a:srgbClr val="DDDDDD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135" name="Straight Connector 134"/>
              <p:cNvCxnSpPr/>
              <p:nvPr/>
            </p:nvCxnSpPr>
            <p:spPr bwMode="auto">
              <a:xfrm>
                <a:off x="3847356" y="5873849"/>
                <a:ext cx="2417250" cy="0"/>
              </a:xfrm>
              <a:prstGeom prst="line">
                <a:avLst/>
              </a:prstGeom>
              <a:solidFill>
                <a:schemeClr val="accent1"/>
              </a:solidFill>
              <a:ln w="9525" cap="sq" cmpd="sng" algn="ctr">
                <a:solidFill>
                  <a:srgbClr val="DDDDDD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136" name="Straight Connector 135"/>
              <p:cNvCxnSpPr/>
              <p:nvPr/>
            </p:nvCxnSpPr>
            <p:spPr bwMode="auto">
              <a:xfrm>
                <a:off x="3847356" y="5441801"/>
                <a:ext cx="2417250" cy="0"/>
              </a:xfrm>
              <a:prstGeom prst="line">
                <a:avLst/>
              </a:prstGeom>
              <a:solidFill>
                <a:schemeClr val="accent1"/>
              </a:solidFill>
              <a:ln w="9525" cap="sq" cmpd="sng" algn="ctr">
                <a:solidFill>
                  <a:srgbClr val="DDDDDD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137" name="Straight Connector 136"/>
              <p:cNvCxnSpPr/>
              <p:nvPr/>
            </p:nvCxnSpPr>
            <p:spPr bwMode="auto">
              <a:xfrm>
                <a:off x="3847356" y="5009753"/>
                <a:ext cx="2417250" cy="0"/>
              </a:xfrm>
              <a:prstGeom prst="line">
                <a:avLst/>
              </a:prstGeom>
              <a:solidFill>
                <a:schemeClr val="accent1"/>
              </a:solidFill>
              <a:ln w="9525" cap="sq" cmpd="sng" algn="ctr">
                <a:solidFill>
                  <a:srgbClr val="DDDDDD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</p:grpSp>
        <p:sp>
          <p:nvSpPr>
            <p:cNvPr id="92" name="TextBox 11"/>
            <p:cNvSpPr txBox="1">
              <a:spLocks noChangeArrowheads="1"/>
            </p:cNvSpPr>
            <p:nvPr/>
          </p:nvSpPr>
          <p:spPr bwMode="auto">
            <a:xfrm>
              <a:off x="5949707" y="6319481"/>
              <a:ext cx="777969" cy="404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nb-NO" sz="2000" smtClean="0">
                  <a:solidFill>
                    <a:srgbClr val="FFFFFF"/>
                  </a:solidFill>
                </a:rPr>
                <a:t>Time</a:t>
              </a: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93" name="TextBox 11"/>
            <p:cNvSpPr txBox="1">
              <a:spLocks noChangeArrowheads="1"/>
            </p:cNvSpPr>
            <p:nvPr/>
          </p:nvSpPr>
          <p:spPr bwMode="auto">
            <a:xfrm rot="16200000">
              <a:off x="2338503" y="5326408"/>
              <a:ext cx="146546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nb-NO" sz="2000" smtClean="0">
                  <a:solidFill>
                    <a:srgbClr val="FFFFFF"/>
                  </a:solidFill>
                </a:rPr>
                <a:t>Sensitivity</a:t>
              </a:r>
              <a:endParaRPr lang="en-US" sz="2000">
                <a:solidFill>
                  <a:srgbClr val="FFFFFF"/>
                </a:solidFill>
              </a:endParaRPr>
            </a:p>
          </p:txBody>
        </p:sp>
        <p:grpSp>
          <p:nvGrpSpPr>
            <p:cNvPr id="120" name="Group 119"/>
            <p:cNvGrpSpPr/>
            <p:nvPr/>
          </p:nvGrpSpPr>
          <p:grpSpPr>
            <a:xfrm>
              <a:off x="3413125" y="4747626"/>
              <a:ext cx="290215" cy="1591715"/>
              <a:chOff x="3413125" y="4747626"/>
              <a:chExt cx="290215" cy="1591715"/>
            </a:xfrm>
          </p:grpSpPr>
          <p:cxnSp>
            <p:nvCxnSpPr>
              <p:cNvPr id="105" name="Straight Connector 104"/>
              <p:cNvCxnSpPr/>
              <p:nvPr/>
            </p:nvCxnSpPr>
            <p:spPr bwMode="auto">
              <a:xfrm flipV="1">
                <a:off x="3413125" y="4747626"/>
                <a:ext cx="288000" cy="288000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106" name="Straight Connector 105"/>
              <p:cNvCxnSpPr/>
              <p:nvPr/>
            </p:nvCxnSpPr>
            <p:spPr bwMode="auto">
              <a:xfrm flipH="1" flipV="1">
                <a:off x="3415340" y="5193218"/>
                <a:ext cx="288000" cy="288000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107" name="Straight Connector 106"/>
              <p:cNvCxnSpPr/>
              <p:nvPr/>
            </p:nvCxnSpPr>
            <p:spPr bwMode="auto">
              <a:xfrm rot="2700000" flipH="1" flipV="1">
                <a:off x="3415340" y="6051341"/>
                <a:ext cx="288000" cy="288000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108" name="Straight Connector 107"/>
              <p:cNvCxnSpPr/>
              <p:nvPr/>
            </p:nvCxnSpPr>
            <p:spPr bwMode="auto">
              <a:xfrm rot="8100000" flipH="1" flipV="1">
                <a:off x="3413221" y="5622926"/>
                <a:ext cx="288000" cy="288000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</p:grpSp>
        <p:cxnSp>
          <p:nvCxnSpPr>
            <p:cNvPr id="112" name="Straight Connector 111"/>
            <p:cNvCxnSpPr/>
            <p:nvPr/>
          </p:nvCxnSpPr>
          <p:spPr bwMode="auto">
            <a:xfrm>
              <a:off x="3864212" y="6089873"/>
              <a:ext cx="2305921" cy="0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64" name="Group 163"/>
            <p:cNvGrpSpPr/>
            <p:nvPr/>
          </p:nvGrpSpPr>
          <p:grpSpPr>
            <a:xfrm>
              <a:off x="3865877" y="5657825"/>
              <a:ext cx="2304256" cy="216024"/>
              <a:chOff x="3847356" y="5657825"/>
              <a:chExt cx="2304256" cy="216024"/>
            </a:xfrm>
          </p:grpSpPr>
          <p:cxnSp>
            <p:nvCxnSpPr>
              <p:cNvPr id="114" name="Straight Connector 113"/>
              <p:cNvCxnSpPr/>
              <p:nvPr/>
            </p:nvCxnSpPr>
            <p:spPr bwMode="auto">
              <a:xfrm>
                <a:off x="4279404" y="5873849"/>
                <a:ext cx="1368152" cy="0"/>
              </a:xfrm>
              <a:prstGeom prst="line">
                <a:avLst/>
              </a:prstGeom>
              <a:solidFill>
                <a:schemeClr val="accent1"/>
              </a:solidFill>
              <a:ln w="28575" cap="sq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1" name="Straight Connector 140"/>
              <p:cNvCxnSpPr/>
              <p:nvPr/>
            </p:nvCxnSpPr>
            <p:spPr bwMode="auto">
              <a:xfrm>
                <a:off x="5791572" y="5657825"/>
                <a:ext cx="360040" cy="0"/>
              </a:xfrm>
              <a:prstGeom prst="line">
                <a:avLst/>
              </a:prstGeom>
              <a:solidFill>
                <a:schemeClr val="accent1"/>
              </a:solidFill>
              <a:ln w="28575" cap="sq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0" name="Straight Connector 149"/>
              <p:cNvCxnSpPr/>
              <p:nvPr/>
            </p:nvCxnSpPr>
            <p:spPr bwMode="auto">
              <a:xfrm flipH="1">
                <a:off x="5657850" y="5657850"/>
                <a:ext cx="121922" cy="213360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1" name="Straight Connector 160"/>
              <p:cNvCxnSpPr/>
              <p:nvPr/>
            </p:nvCxnSpPr>
            <p:spPr bwMode="auto">
              <a:xfrm>
                <a:off x="4279404" y="5657850"/>
                <a:ext cx="0" cy="215999"/>
              </a:xfrm>
              <a:prstGeom prst="line">
                <a:avLst/>
              </a:prstGeom>
              <a:solidFill>
                <a:schemeClr val="accent1"/>
              </a:solidFill>
              <a:ln w="28575" cap="sq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5" name="Straight Connector 114"/>
              <p:cNvCxnSpPr/>
              <p:nvPr/>
            </p:nvCxnSpPr>
            <p:spPr bwMode="auto">
              <a:xfrm>
                <a:off x="3847356" y="5657825"/>
                <a:ext cx="432048" cy="0"/>
              </a:xfrm>
              <a:prstGeom prst="line">
                <a:avLst/>
              </a:prstGeom>
              <a:solidFill>
                <a:schemeClr val="accent1"/>
              </a:solidFill>
              <a:ln w="28575" cap="sq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65" name="Group 164"/>
            <p:cNvGrpSpPr/>
            <p:nvPr/>
          </p:nvGrpSpPr>
          <p:grpSpPr>
            <a:xfrm>
              <a:off x="3865877" y="5225777"/>
              <a:ext cx="2304256" cy="216024"/>
              <a:chOff x="3847356" y="5657825"/>
              <a:chExt cx="2304256" cy="216024"/>
            </a:xfrm>
          </p:grpSpPr>
          <p:cxnSp>
            <p:nvCxnSpPr>
              <p:cNvPr id="166" name="Straight Connector 165"/>
              <p:cNvCxnSpPr/>
              <p:nvPr/>
            </p:nvCxnSpPr>
            <p:spPr bwMode="auto">
              <a:xfrm>
                <a:off x="4279404" y="5873849"/>
                <a:ext cx="1368152" cy="0"/>
              </a:xfrm>
              <a:prstGeom prst="line">
                <a:avLst/>
              </a:prstGeom>
              <a:solidFill>
                <a:schemeClr val="accent1"/>
              </a:solidFill>
              <a:ln w="28575" cap="sq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8" name="Straight Connector 167"/>
              <p:cNvCxnSpPr/>
              <p:nvPr/>
            </p:nvCxnSpPr>
            <p:spPr bwMode="auto">
              <a:xfrm>
                <a:off x="5791572" y="5657825"/>
                <a:ext cx="360040" cy="0"/>
              </a:xfrm>
              <a:prstGeom prst="line">
                <a:avLst/>
              </a:prstGeom>
              <a:solidFill>
                <a:schemeClr val="accent1"/>
              </a:solidFill>
              <a:ln w="28575" cap="sq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9" name="Straight Connector 168"/>
              <p:cNvCxnSpPr/>
              <p:nvPr/>
            </p:nvCxnSpPr>
            <p:spPr bwMode="auto">
              <a:xfrm flipH="1">
                <a:off x="5657850" y="5657850"/>
                <a:ext cx="121922" cy="213360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0" name="Straight Connector 169"/>
              <p:cNvCxnSpPr/>
              <p:nvPr/>
            </p:nvCxnSpPr>
            <p:spPr bwMode="auto">
              <a:xfrm>
                <a:off x="4279404" y="5657850"/>
                <a:ext cx="0" cy="215999"/>
              </a:xfrm>
              <a:prstGeom prst="line">
                <a:avLst/>
              </a:prstGeom>
              <a:solidFill>
                <a:schemeClr val="accent1"/>
              </a:solidFill>
              <a:ln w="28575" cap="sq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7" name="Straight Connector 166"/>
              <p:cNvCxnSpPr/>
              <p:nvPr/>
            </p:nvCxnSpPr>
            <p:spPr bwMode="auto">
              <a:xfrm>
                <a:off x="3847356" y="5657825"/>
                <a:ext cx="432048" cy="0"/>
              </a:xfrm>
              <a:prstGeom prst="line">
                <a:avLst/>
              </a:prstGeom>
              <a:solidFill>
                <a:schemeClr val="accent1"/>
              </a:solidFill>
              <a:ln w="28575" cap="sq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71" name="Group 170"/>
            <p:cNvGrpSpPr/>
            <p:nvPr/>
          </p:nvGrpSpPr>
          <p:grpSpPr>
            <a:xfrm>
              <a:off x="3865877" y="4793729"/>
              <a:ext cx="2304256" cy="216024"/>
              <a:chOff x="3847356" y="5657825"/>
              <a:chExt cx="2304256" cy="216024"/>
            </a:xfrm>
          </p:grpSpPr>
          <p:cxnSp>
            <p:nvCxnSpPr>
              <p:cNvPr id="172" name="Straight Connector 171"/>
              <p:cNvCxnSpPr/>
              <p:nvPr/>
            </p:nvCxnSpPr>
            <p:spPr bwMode="auto">
              <a:xfrm>
                <a:off x="4279404" y="5873849"/>
                <a:ext cx="1368152" cy="0"/>
              </a:xfrm>
              <a:prstGeom prst="line">
                <a:avLst/>
              </a:prstGeom>
              <a:solidFill>
                <a:schemeClr val="accent1"/>
              </a:solidFill>
              <a:ln w="28575" cap="sq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4" name="Straight Connector 173"/>
              <p:cNvCxnSpPr/>
              <p:nvPr/>
            </p:nvCxnSpPr>
            <p:spPr bwMode="auto">
              <a:xfrm>
                <a:off x="5791572" y="5657825"/>
                <a:ext cx="360040" cy="0"/>
              </a:xfrm>
              <a:prstGeom prst="line">
                <a:avLst/>
              </a:prstGeom>
              <a:solidFill>
                <a:schemeClr val="accent1"/>
              </a:solidFill>
              <a:ln w="28575" cap="sq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5" name="Straight Connector 174"/>
              <p:cNvCxnSpPr/>
              <p:nvPr/>
            </p:nvCxnSpPr>
            <p:spPr bwMode="auto">
              <a:xfrm flipH="1">
                <a:off x="5657850" y="5657850"/>
                <a:ext cx="121922" cy="213360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6" name="Straight Connector 175"/>
              <p:cNvCxnSpPr/>
              <p:nvPr/>
            </p:nvCxnSpPr>
            <p:spPr bwMode="auto">
              <a:xfrm>
                <a:off x="4279404" y="5657850"/>
                <a:ext cx="0" cy="215999"/>
              </a:xfrm>
              <a:prstGeom prst="line">
                <a:avLst/>
              </a:prstGeom>
              <a:solidFill>
                <a:schemeClr val="accent1"/>
              </a:solidFill>
              <a:ln w="28575" cap="sq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3" name="Straight Connector 172"/>
              <p:cNvCxnSpPr/>
              <p:nvPr/>
            </p:nvCxnSpPr>
            <p:spPr bwMode="auto">
              <a:xfrm>
                <a:off x="3847356" y="5657825"/>
                <a:ext cx="432048" cy="0"/>
              </a:xfrm>
              <a:prstGeom prst="line">
                <a:avLst/>
              </a:prstGeom>
              <a:solidFill>
                <a:schemeClr val="accent1"/>
              </a:solidFill>
              <a:ln w="28575" cap="sq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82" name="TextBox 11"/>
            <p:cNvSpPr txBox="1">
              <a:spLocks noChangeArrowheads="1"/>
            </p:cNvSpPr>
            <p:nvPr/>
          </p:nvSpPr>
          <p:spPr bwMode="auto">
            <a:xfrm>
              <a:off x="4360187" y="4563904"/>
              <a:ext cx="1338829" cy="404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nb-NO" sz="2000" smtClean="0">
                  <a:solidFill>
                    <a:srgbClr val="FF00FF"/>
                  </a:solidFill>
                </a:rPr>
                <a:t>Deadtime</a:t>
              </a:r>
              <a:endParaRPr lang="en-US" sz="2000">
                <a:solidFill>
                  <a:srgbClr val="FF00FF"/>
                </a:solidFill>
              </a:endParaRPr>
            </a:p>
          </p:txBody>
        </p:sp>
      </p:grpSp>
      <p:sp>
        <p:nvSpPr>
          <p:cNvPr id="184" name="Oval 183"/>
          <p:cNvSpPr/>
          <p:nvPr/>
        </p:nvSpPr>
        <p:spPr>
          <a:xfrm>
            <a:off x="3783715" y="2993529"/>
            <a:ext cx="417569" cy="576064"/>
          </a:xfrm>
          <a:prstGeom prst="ellipse">
            <a:avLst/>
          </a:prstGeom>
          <a:noFill/>
          <a:ln w="28575">
            <a:solidFill>
              <a:srgbClr val="00FF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88" name="Group 187"/>
          <p:cNvGrpSpPr/>
          <p:nvPr/>
        </p:nvGrpSpPr>
        <p:grpSpPr>
          <a:xfrm>
            <a:off x="7591771" y="6686485"/>
            <a:ext cx="1242657" cy="144016"/>
            <a:chOff x="7591772" y="6809953"/>
            <a:chExt cx="459466" cy="144016"/>
          </a:xfrm>
        </p:grpSpPr>
        <p:cxnSp>
          <p:nvCxnSpPr>
            <p:cNvPr id="185" name="Straight Connector 184"/>
            <p:cNvCxnSpPr/>
            <p:nvPr/>
          </p:nvCxnSpPr>
          <p:spPr bwMode="auto">
            <a:xfrm>
              <a:off x="7595564" y="6881961"/>
              <a:ext cx="446322" cy="0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6" name="Straight Connector 185"/>
            <p:cNvCxnSpPr/>
            <p:nvPr/>
          </p:nvCxnSpPr>
          <p:spPr bwMode="auto">
            <a:xfrm>
              <a:off x="8051238" y="6809953"/>
              <a:ext cx="0" cy="144016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7" name="Straight Connector 186"/>
            <p:cNvCxnSpPr/>
            <p:nvPr/>
          </p:nvCxnSpPr>
          <p:spPr bwMode="auto">
            <a:xfrm>
              <a:off x="7591772" y="6809953"/>
              <a:ext cx="0" cy="144016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05507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14365" name="TextBox 5"/>
          <p:cNvSpPr txBox="1">
            <a:spLocks noChangeArrowheads="1"/>
          </p:cNvSpPr>
          <p:nvPr/>
        </p:nvSpPr>
        <p:spPr bwMode="auto">
          <a:xfrm>
            <a:off x="785813" y="4822825"/>
            <a:ext cx="9572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 b="0">
                <a:solidFill>
                  <a:srgbClr val="FFFFFF"/>
                </a:solidFill>
                <a:cs typeface="Arial" pitchFamily="34" charset="0"/>
              </a:rPr>
              <a:t>I</a:t>
            </a:r>
            <a:r>
              <a:rPr lang="en-US" sz="2700" b="0" baseline="-25000">
                <a:solidFill>
                  <a:srgbClr val="FFFFFF"/>
                </a:solidFill>
                <a:cs typeface="Arial" pitchFamily="34" charset="0"/>
              </a:rPr>
              <a:t>th</a:t>
            </a:r>
          </a:p>
        </p:txBody>
      </p:sp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rgbClr val="375974"/>
              </a:buClr>
              <a:buFont typeface="Verdana" pitchFamily="34" charset="0"/>
              <a:buNone/>
            </a:pPr>
            <a:r>
              <a:rPr lang="en-CA" smtClean="0">
                <a:solidFill>
                  <a:srgbClr val="FFFFFF"/>
                </a:solidFill>
              </a:rPr>
              <a:t>Attack example: avalanche photodetectors (APDs)</a:t>
            </a: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4339" name="Straight Connector 2"/>
          <p:cNvSpPr>
            <a:spLocks noChangeShapeType="1"/>
          </p:cNvSpPr>
          <p:nvPr/>
        </p:nvSpPr>
        <p:spPr bwMode="auto">
          <a:xfrm flipV="1">
            <a:off x="1438275" y="1597025"/>
            <a:ext cx="0" cy="4303713"/>
          </a:xfrm>
          <a:prstGeom prst="line">
            <a:avLst/>
          </a:prstGeom>
          <a:noFill/>
          <a:ln w="19050">
            <a:solidFill>
              <a:srgbClr val="DDDDDD"/>
            </a:solidFill>
            <a:round/>
            <a:headEnd/>
            <a:tailEnd type="arrow" w="lg" len="lg"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40" name="Straight Connector 3"/>
          <p:cNvSpPr>
            <a:spLocks noChangeShapeType="1"/>
          </p:cNvSpPr>
          <p:nvPr/>
        </p:nvSpPr>
        <p:spPr bwMode="auto">
          <a:xfrm>
            <a:off x="1227138" y="5656263"/>
            <a:ext cx="7672387" cy="4762"/>
          </a:xfrm>
          <a:prstGeom prst="line">
            <a:avLst/>
          </a:prstGeom>
          <a:noFill/>
          <a:ln w="19050">
            <a:solidFill>
              <a:srgbClr val="DDDDDD"/>
            </a:solidFill>
            <a:round/>
            <a:headEnd/>
            <a:tailEnd type="arrow" w="lg" len="lg"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41" name="Straight Connector 4"/>
          <p:cNvSpPr>
            <a:spLocks noChangeShapeType="1"/>
          </p:cNvSpPr>
          <p:nvPr/>
        </p:nvSpPr>
        <p:spPr bwMode="auto">
          <a:xfrm flipH="1" flipV="1">
            <a:off x="1450975" y="5656263"/>
            <a:ext cx="3382963" cy="4762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</p:spPr>
        <p:txBody>
          <a:bodyPr lIns="116235" tIns="65610" rIns="116235" bIns="65610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42" name="TextBox 5"/>
          <p:cNvSpPr txBox="1">
            <a:spLocks noChangeArrowheads="1"/>
          </p:cNvSpPr>
          <p:nvPr/>
        </p:nvSpPr>
        <p:spPr bwMode="auto">
          <a:xfrm>
            <a:off x="971550" y="1357313"/>
            <a:ext cx="9572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 b="0">
                <a:solidFill>
                  <a:srgbClr val="FFFFFF"/>
                </a:solidFill>
                <a:cs typeface="Arial" pitchFamily="34" charset="0"/>
              </a:rPr>
              <a:t>I</a:t>
            </a:r>
          </a:p>
        </p:txBody>
      </p:sp>
      <p:sp>
        <p:nvSpPr>
          <p:cNvPr id="14343" name="TextBox 6"/>
          <p:cNvSpPr txBox="1">
            <a:spLocks noChangeArrowheads="1"/>
          </p:cNvSpPr>
          <p:nvPr/>
        </p:nvSpPr>
        <p:spPr bwMode="auto">
          <a:xfrm>
            <a:off x="8640763" y="5751513"/>
            <a:ext cx="717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 b="0">
                <a:solidFill>
                  <a:srgbClr val="FFFFFF"/>
                </a:solidFill>
                <a:cs typeface="Arial" pitchFamily="34" charset="0"/>
              </a:rPr>
              <a:t>V</a:t>
            </a:r>
          </a:p>
        </p:txBody>
      </p:sp>
      <p:sp>
        <p:nvSpPr>
          <p:cNvPr id="14344" name="Straight Connector 7"/>
          <p:cNvSpPr>
            <a:spLocks noChangeShapeType="1"/>
          </p:cNvSpPr>
          <p:nvPr/>
        </p:nvSpPr>
        <p:spPr bwMode="auto">
          <a:xfrm flipH="1">
            <a:off x="4833938" y="5661025"/>
            <a:ext cx="3108325" cy="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</p:spPr>
        <p:txBody>
          <a:bodyPr lIns="116235" tIns="65610" rIns="116235" bIns="65610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Straight Connector 8"/>
          <p:cNvSpPr>
            <a:spLocks noChangeShapeType="1"/>
          </p:cNvSpPr>
          <p:nvPr/>
        </p:nvSpPr>
        <p:spPr bwMode="auto">
          <a:xfrm flipH="1">
            <a:off x="4833938" y="3748088"/>
            <a:ext cx="3108325" cy="1912937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</p:spPr>
        <p:txBody>
          <a:bodyPr lIns="116235" tIns="65610" rIns="116235" bIns="65610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Straight Connector 9"/>
          <p:cNvSpPr>
            <a:spLocks noChangeShapeType="1"/>
          </p:cNvSpPr>
          <p:nvPr/>
        </p:nvSpPr>
        <p:spPr bwMode="auto">
          <a:xfrm flipH="1" flipV="1">
            <a:off x="4857750" y="1357313"/>
            <a:ext cx="0" cy="5000625"/>
          </a:xfrm>
          <a:prstGeom prst="line">
            <a:avLst/>
          </a:prstGeom>
          <a:noFill/>
          <a:ln w="0">
            <a:solidFill>
              <a:srgbClr val="FFFF00"/>
            </a:solidFill>
            <a:prstDash val="lgDash"/>
            <a:round/>
            <a:headEnd/>
            <a:tailEnd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47" name="TextBox 10"/>
          <p:cNvSpPr txBox="1">
            <a:spLocks noChangeArrowheads="1"/>
          </p:cNvSpPr>
          <p:nvPr/>
        </p:nvSpPr>
        <p:spPr bwMode="auto">
          <a:xfrm>
            <a:off x="1643063" y="1214438"/>
            <a:ext cx="31083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>
                <a:solidFill>
                  <a:srgbClr val="FFFFFF"/>
                </a:solidFill>
                <a:cs typeface="Arial" pitchFamily="34" charset="0"/>
              </a:rPr>
              <a:t>Linear mode</a:t>
            </a:r>
          </a:p>
        </p:txBody>
      </p:sp>
      <p:sp>
        <p:nvSpPr>
          <p:cNvPr id="14348" name="TextBox 11"/>
          <p:cNvSpPr txBox="1">
            <a:spLocks noChangeArrowheads="1"/>
          </p:cNvSpPr>
          <p:nvPr/>
        </p:nvSpPr>
        <p:spPr bwMode="auto">
          <a:xfrm>
            <a:off x="4964113" y="1214438"/>
            <a:ext cx="31083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>
                <a:solidFill>
                  <a:srgbClr val="FFFFFF"/>
                </a:solidFill>
                <a:cs typeface="Arial" pitchFamily="34" charset="0"/>
              </a:rPr>
              <a:t>Geiger mode</a:t>
            </a:r>
          </a:p>
        </p:txBody>
      </p:sp>
      <p:sp>
        <p:nvSpPr>
          <p:cNvPr id="14349" name="Straight Connector 12"/>
          <p:cNvSpPr>
            <a:spLocks noChangeShapeType="1"/>
          </p:cNvSpPr>
          <p:nvPr/>
        </p:nvSpPr>
        <p:spPr bwMode="auto">
          <a:xfrm flipH="1" flipV="1">
            <a:off x="7000875" y="4429125"/>
            <a:ext cx="0" cy="1143000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 type="arrow" w="lg" len="lg"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50" name="TextBox 13"/>
          <p:cNvSpPr txBox="1">
            <a:spLocks noChangeArrowheads="1"/>
          </p:cNvSpPr>
          <p:nvPr/>
        </p:nvSpPr>
        <p:spPr bwMode="auto">
          <a:xfrm>
            <a:off x="6985000" y="4779963"/>
            <a:ext cx="18732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000" b="0">
                <a:solidFill>
                  <a:srgbClr val="FFFFFF"/>
                </a:solidFill>
                <a:cs typeface="Arial" pitchFamily="34" charset="0"/>
              </a:rPr>
              <a:t>Single photon</a:t>
            </a:r>
          </a:p>
        </p:txBody>
      </p:sp>
      <p:sp>
        <p:nvSpPr>
          <p:cNvPr id="14351" name="TextBox 14"/>
          <p:cNvSpPr txBox="1">
            <a:spLocks noChangeArrowheads="1"/>
          </p:cNvSpPr>
          <p:nvPr/>
        </p:nvSpPr>
        <p:spPr bwMode="auto">
          <a:xfrm>
            <a:off x="3821113" y="6357938"/>
            <a:ext cx="204152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600" b="0">
                <a:solidFill>
                  <a:srgbClr val="FFFF00"/>
                </a:solidFill>
                <a:cs typeface="Arial" pitchFamily="34" charset="0"/>
              </a:rPr>
              <a:t>Breakdown</a:t>
            </a:r>
          </a:p>
          <a:p>
            <a:pPr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600" b="0">
                <a:solidFill>
                  <a:srgbClr val="FFFF00"/>
                </a:solidFill>
                <a:cs typeface="Arial" pitchFamily="34" charset="0"/>
              </a:rPr>
              <a:t>voltage V</a:t>
            </a:r>
            <a:r>
              <a:rPr lang="en-US" sz="2600" b="0" baseline="-25000">
                <a:solidFill>
                  <a:srgbClr val="FFFF00"/>
                </a:solidFill>
                <a:cs typeface="Arial" pitchFamily="34" charset="0"/>
              </a:rPr>
              <a:t>br</a:t>
            </a:r>
          </a:p>
        </p:txBody>
      </p:sp>
      <p:sp>
        <p:nvSpPr>
          <p:cNvPr id="14352" name="Straight Connector 15"/>
          <p:cNvSpPr>
            <a:spLocks noChangeShapeType="1"/>
          </p:cNvSpPr>
          <p:nvPr/>
        </p:nvSpPr>
        <p:spPr bwMode="auto">
          <a:xfrm flipV="1">
            <a:off x="2357438" y="2286000"/>
            <a:ext cx="0" cy="1785938"/>
          </a:xfrm>
          <a:prstGeom prst="line">
            <a:avLst/>
          </a:prstGeom>
          <a:noFill/>
          <a:ln w="0">
            <a:solidFill>
              <a:srgbClr val="DDDDDD"/>
            </a:solidFill>
            <a:round/>
            <a:headEnd/>
            <a:tailEnd type="arrow" w="med" len="med"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53" name="Straight Connector 16"/>
          <p:cNvSpPr>
            <a:spLocks noChangeShapeType="1"/>
          </p:cNvSpPr>
          <p:nvPr/>
        </p:nvSpPr>
        <p:spPr bwMode="auto">
          <a:xfrm>
            <a:off x="2071688" y="3786188"/>
            <a:ext cx="2071687" cy="0"/>
          </a:xfrm>
          <a:prstGeom prst="line">
            <a:avLst/>
          </a:prstGeom>
          <a:noFill/>
          <a:ln w="0">
            <a:solidFill>
              <a:srgbClr val="DDDDDD"/>
            </a:solidFill>
            <a:round/>
            <a:headEnd/>
            <a:tailEnd type="arrow" w="med" len="med"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54" name="Straight Connector 17"/>
          <p:cNvSpPr>
            <a:spLocks noChangeShapeType="1"/>
          </p:cNvSpPr>
          <p:nvPr/>
        </p:nvSpPr>
        <p:spPr bwMode="auto">
          <a:xfrm flipH="1">
            <a:off x="2357438" y="3073400"/>
            <a:ext cx="1728787" cy="712788"/>
          </a:xfrm>
          <a:prstGeom prst="line">
            <a:avLst/>
          </a:prstGeom>
          <a:noFill/>
          <a:ln w="27360">
            <a:solidFill>
              <a:srgbClr val="FF0000"/>
            </a:solidFill>
            <a:round/>
            <a:headEnd/>
            <a:tailEnd/>
          </a:ln>
        </p:spPr>
        <p:txBody>
          <a:bodyPr lIns="116235" tIns="65610" rIns="116235" bIns="65610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55" name="TextBox 18"/>
          <p:cNvSpPr txBox="1">
            <a:spLocks noChangeArrowheads="1"/>
          </p:cNvSpPr>
          <p:nvPr/>
        </p:nvSpPr>
        <p:spPr bwMode="auto">
          <a:xfrm>
            <a:off x="3852863" y="3786188"/>
            <a:ext cx="7905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 b="0">
                <a:solidFill>
                  <a:srgbClr val="FFFFFF"/>
                </a:solidFill>
                <a:cs typeface="Arial" pitchFamily="34" charset="0"/>
              </a:rPr>
              <a:t>P</a:t>
            </a:r>
            <a:r>
              <a:rPr lang="en-US" sz="2700" b="0" baseline="-25000">
                <a:solidFill>
                  <a:srgbClr val="FFFFFF"/>
                </a:solidFill>
                <a:cs typeface="Arial" pitchFamily="34" charset="0"/>
              </a:rPr>
              <a:t>opt</a:t>
            </a:r>
          </a:p>
        </p:txBody>
      </p:sp>
      <p:sp>
        <p:nvSpPr>
          <p:cNvPr id="14356" name="TextBox 19"/>
          <p:cNvSpPr txBox="1">
            <a:spLocks noChangeArrowheads="1"/>
          </p:cNvSpPr>
          <p:nvPr/>
        </p:nvSpPr>
        <p:spPr bwMode="auto">
          <a:xfrm>
            <a:off x="2000250" y="2065338"/>
            <a:ext cx="631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 b="0">
                <a:solidFill>
                  <a:srgbClr val="FFFFFF"/>
                </a:solidFill>
                <a:cs typeface="Arial" pitchFamily="34" charset="0"/>
              </a:rPr>
              <a:t>I</a:t>
            </a:r>
          </a:p>
        </p:txBody>
      </p:sp>
      <p:sp>
        <p:nvSpPr>
          <p:cNvPr id="14357" name="Straight Connector 21"/>
          <p:cNvSpPr>
            <a:spLocks noChangeShapeType="1"/>
          </p:cNvSpPr>
          <p:nvPr/>
        </p:nvSpPr>
        <p:spPr bwMode="auto">
          <a:xfrm flipH="1">
            <a:off x="4286250" y="4286250"/>
            <a:ext cx="2643188" cy="1285875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 type="arrow" w="lg" len="lg"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58" name="TextBox 22"/>
          <p:cNvSpPr txBox="1">
            <a:spLocks noChangeArrowheads="1"/>
          </p:cNvSpPr>
          <p:nvPr/>
        </p:nvSpPr>
        <p:spPr bwMode="auto">
          <a:xfrm rot="-1579472">
            <a:off x="4924425" y="4454525"/>
            <a:ext cx="1503363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000" b="0">
                <a:solidFill>
                  <a:srgbClr val="FFFFFF"/>
                </a:solidFill>
                <a:cs typeface="Arial" pitchFamily="34" charset="0"/>
              </a:rPr>
              <a:t>Quenching</a:t>
            </a:r>
          </a:p>
        </p:txBody>
      </p:sp>
      <p:sp>
        <p:nvSpPr>
          <p:cNvPr id="14359" name="Straight Connector 23"/>
          <p:cNvSpPr>
            <a:spLocks noChangeShapeType="1"/>
          </p:cNvSpPr>
          <p:nvPr/>
        </p:nvSpPr>
        <p:spPr bwMode="auto">
          <a:xfrm>
            <a:off x="4294188" y="5749925"/>
            <a:ext cx="2643187" cy="0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 type="arrow" w="lg" len="lg"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60" name="Oval 27"/>
          <p:cNvSpPr>
            <a:spLocks noChangeArrowheads="1"/>
          </p:cNvSpPr>
          <p:nvPr/>
        </p:nvSpPr>
        <p:spPr bwMode="auto">
          <a:xfrm>
            <a:off x="6904038" y="5554663"/>
            <a:ext cx="214312" cy="216000"/>
          </a:xfrm>
          <a:prstGeom prst="ellipse">
            <a:avLst/>
          </a:prstGeom>
          <a:solidFill>
            <a:srgbClr val="00FF00"/>
          </a:solidFill>
          <a:ln w="6350">
            <a:solidFill>
              <a:srgbClr val="00CC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61" name="Oval 28"/>
          <p:cNvSpPr>
            <a:spLocks noChangeArrowheads="1"/>
          </p:cNvSpPr>
          <p:nvPr/>
        </p:nvSpPr>
        <p:spPr bwMode="auto">
          <a:xfrm>
            <a:off x="6892925" y="4214813"/>
            <a:ext cx="214313" cy="214312"/>
          </a:xfrm>
          <a:prstGeom prst="ellipse">
            <a:avLst/>
          </a:prstGeom>
          <a:solidFill>
            <a:srgbClr val="FF0000"/>
          </a:solidFill>
          <a:ln w="6350">
            <a:solidFill>
              <a:srgbClr val="CC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62" name="Oval 29"/>
          <p:cNvSpPr>
            <a:spLocks noChangeArrowheads="1"/>
          </p:cNvSpPr>
          <p:nvPr/>
        </p:nvSpPr>
        <p:spPr bwMode="auto">
          <a:xfrm>
            <a:off x="4106863" y="5553075"/>
            <a:ext cx="214312" cy="214313"/>
          </a:xfrm>
          <a:prstGeom prst="ellipse">
            <a:avLst/>
          </a:prstGeom>
          <a:solidFill>
            <a:srgbClr val="00FFFF"/>
          </a:solidFill>
          <a:ln w="6350">
            <a:solidFill>
              <a:srgbClr val="00CCCC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4363" name="Straight Connector 30"/>
          <p:cNvCxnSpPr>
            <a:cxnSpLocks noChangeShapeType="1"/>
          </p:cNvCxnSpPr>
          <p:nvPr/>
        </p:nvCxnSpPr>
        <p:spPr bwMode="auto">
          <a:xfrm>
            <a:off x="1254125" y="5083175"/>
            <a:ext cx="357188" cy="0"/>
          </a:xfrm>
          <a:prstGeom prst="line">
            <a:avLst/>
          </a:prstGeom>
          <a:noFill/>
          <a:ln w="0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14364" name="Straight Connector 31"/>
          <p:cNvCxnSpPr>
            <a:cxnSpLocks noChangeShapeType="1"/>
          </p:cNvCxnSpPr>
          <p:nvPr/>
        </p:nvCxnSpPr>
        <p:spPr bwMode="auto">
          <a:xfrm>
            <a:off x="2235200" y="3357563"/>
            <a:ext cx="1143000" cy="0"/>
          </a:xfrm>
          <a:prstGeom prst="line">
            <a:avLst/>
          </a:prstGeom>
          <a:noFill/>
          <a:ln w="0" algn="ctr">
            <a:solidFill>
              <a:srgbClr val="FFFFFF"/>
            </a:solidFill>
            <a:prstDash val="dash"/>
            <a:round/>
            <a:headEnd/>
            <a:tailEnd/>
          </a:ln>
        </p:spPr>
      </p:cxnSp>
      <p:sp>
        <p:nvSpPr>
          <p:cNvPr id="14366" name="TextBox 5"/>
          <p:cNvSpPr txBox="1">
            <a:spLocks noChangeArrowheads="1"/>
          </p:cNvSpPr>
          <p:nvPr/>
        </p:nvSpPr>
        <p:spPr bwMode="auto">
          <a:xfrm>
            <a:off x="1806575" y="3082925"/>
            <a:ext cx="9572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 b="0">
                <a:solidFill>
                  <a:srgbClr val="FFFFFF"/>
                </a:solidFill>
                <a:cs typeface="Arial" pitchFamily="34" charset="0"/>
              </a:rPr>
              <a:t>I</a:t>
            </a:r>
            <a:r>
              <a:rPr lang="en-US" sz="2700" b="0" baseline="-25000">
                <a:solidFill>
                  <a:srgbClr val="FFFFFF"/>
                </a:solidFill>
                <a:cs typeface="Arial" pitchFamily="34" charset="0"/>
              </a:rPr>
              <a:t>th</a:t>
            </a:r>
          </a:p>
        </p:txBody>
      </p:sp>
      <p:cxnSp>
        <p:nvCxnSpPr>
          <p:cNvPr id="14367" name="Straight Connector 31"/>
          <p:cNvCxnSpPr>
            <a:cxnSpLocks noChangeShapeType="1"/>
          </p:cNvCxnSpPr>
          <p:nvPr/>
        </p:nvCxnSpPr>
        <p:spPr bwMode="auto">
          <a:xfrm rot="16200000" flipV="1">
            <a:off x="3092450" y="3643313"/>
            <a:ext cx="571500" cy="0"/>
          </a:xfrm>
          <a:prstGeom prst="line">
            <a:avLst/>
          </a:prstGeom>
          <a:noFill/>
          <a:ln w="0" algn="ctr">
            <a:solidFill>
              <a:srgbClr val="FFFFFF"/>
            </a:solidFill>
            <a:prstDash val="dash"/>
            <a:round/>
            <a:headEnd/>
            <a:tailEnd/>
          </a:ln>
        </p:spPr>
      </p:cxnSp>
      <p:sp>
        <p:nvSpPr>
          <p:cNvPr id="14368" name="TextBox 5"/>
          <p:cNvSpPr txBox="1">
            <a:spLocks noChangeArrowheads="1"/>
          </p:cNvSpPr>
          <p:nvPr/>
        </p:nvSpPr>
        <p:spPr bwMode="auto">
          <a:xfrm>
            <a:off x="3051175" y="3860800"/>
            <a:ext cx="9572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 b="0">
                <a:solidFill>
                  <a:srgbClr val="FFFFFF"/>
                </a:solidFill>
                <a:cs typeface="Arial" pitchFamily="34" charset="0"/>
              </a:rPr>
              <a:t>P</a:t>
            </a:r>
            <a:r>
              <a:rPr lang="en-US" sz="2700" b="0" baseline="-25000">
                <a:solidFill>
                  <a:srgbClr val="FFFFFF"/>
                </a:solidFill>
                <a:cs typeface="Arial" pitchFamily="34" charset="0"/>
              </a:rPr>
              <a:t>th</a:t>
            </a:r>
          </a:p>
        </p:txBody>
      </p:sp>
    </p:spTree>
    <p:extLst>
      <p:ext uri="{BB962C8B-B14F-4D97-AF65-F5344CB8AC3E}">
        <p14:creationId xmlns:p14="http://schemas.microsoft.com/office/powerpoint/2010/main" val="9931367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15362" name="TextBox 172"/>
          <p:cNvSpPr txBox="1">
            <a:spLocks noChangeArrowheads="1"/>
          </p:cNvSpPr>
          <p:nvPr/>
        </p:nvSpPr>
        <p:spPr bwMode="auto">
          <a:xfrm>
            <a:off x="2982913" y="1736725"/>
            <a:ext cx="4248150" cy="1368425"/>
          </a:xfrm>
          <a:prstGeom prst="rect">
            <a:avLst/>
          </a:prstGeom>
          <a:solidFill>
            <a:srgbClr val="B2B2B2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tIns="0"/>
          <a:lstStyle/>
          <a:p>
            <a:pPr algn="l"/>
            <a:r>
              <a:rPr lang="en-US">
                <a:solidFill>
                  <a:srgbClr val="000000"/>
                </a:solidFill>
              </a:rPr>
              <a:t>Eve</a:t>
            </a:r>
          </a:p>
        </p:txBody>
      </p:sp>
      <p:sp>
        <p:nvSpPr>
          <p:cNvPr id="153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Faked-state attack in APD linear mode</a:t>
            </a:r>
          </a:p>
        </p:txBody>
      </p:sp>
      <p:sp>
        <p:nvSpPr>
          <p:cNvPr id="15364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L.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Lydersen, C. Wiechers, C. Wittmann, D. Elser, J. Skaar, V. Makarov,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Nat. Photonics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4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686 (2010)</a:t>
            </a:r>
          </a:p>
        </p:txBody>
      </p:sp>
      <p:sp>
        <p:nvSpPr>
          <p:cNvPr id="15370" name="TextBox 170"/>
          <p:cNvSpPr txBox="1">
            <a:spLocks noChangeArrowheads="1"/>
          </p:cNvSpPr>
          <p:nvPr/>
        </p:nvSpPr>
        <p:spPr bwMode="auto">
          <a:xfrm>
            <a:off x="3343275" y="2168525"/>
            <a:ext cx="1223963" cy="720725"/>
          </a:xfrm>
          <a:prstGeom prst="rect">
            <a:avLst/>
          </a:prstGeom>
          <a:solidFill>
            <a:srgbClr val="99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1600">
                <a:solidFill>
                  <a:srgbClr val="99FF99"/>
                </a:solidFill>
              </a:rPr>
              <a:t>.</a:t>
            </a:r>
            <a:r>
              <a:rPr lang="en-US" sz="2200">
                <a:solidFill>
                  <a:srgbClr val="000000"/>
                </a:solidFill>
              </a:rPr>
              <a:t>Bob´</a:t>
            </a:r>
          </a:p>
        </p:txBody>
      </p:sp>
      <p:sp>
        <p:nvSpPr>
          <p:cNvPr id="15371" name="TextBox 171"/>
          <p:cNvSpPr txBox="1">
            <a:spLocks noChangeArrowheads="1"/>
          </p:cNvSpPr>
          <p:nvPr/>
        </p:nvSpPr>
        <p:spPr bwMode="auto">
          <a:xfrm>
            <a:off x="8599488" y="2168525"/>
            <a:ext cx="1223962" cy="720725"/>
          </a:xfrm>
          <a:prstGeom prst="rect">
            <a:avLst/>
          </a:prstGeom>
          <a:solidFill>
            <a:srgbClr val="99FF99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rgbClr val="000000"/>
                </a:solidFill>
              </a:rPr>
              <a:t>Bob</a:t>
            </a:r>
          </a:p>
        </p:txBody>
      </p:sp>
      <p:sp>
        <p:nvSpPr>
          <p:cNvPr id="15372" name="TextBox 173"/>
          <p:cNvSpPr txBox="1">
            <a:spLocks noChangeArrowheads="1"/>
          </p:cNvSpPr>
          <p:nvPr/>
        </p:nvSpPr>
        <p:spPr bwMode="auto">
          <a:xfrm>
            <a:off x="6265203" y="1830388"/>
            <a:ext cx="93968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000000"/>
                </a:solidFill>
              </a:rPr>
              <a:t>Bright</a:t>
            </a:r>
          </a:p>
          <a:p>
            <a:pPr algn="l"/>
            <a:r>
              <a:rPr lang="en-US" sz="2000">
                <a:solidFill>
                  <a:srgbClr val="000000"/>
                </a:solidFill>
              </a:rPr>
              <a:t>state</a:t>
            </a:r>
          </a:p>
        </p:txBody>
      </p:sp>
      <p:cxnSp>
        <p:nvCxnSpPr>
          <p:cNvPr id="15373" name="Straight Arrow Connector 175"/>
          <p:cNvCxnSpPr>
            <a:cxnSpLocks noChangeShapeType="1"/>
            <a:stCxn id="15368" idx="3"/>
            <a:endCxn id="15370" idx="1"/>
          </p:cNvCxnSpPr>
          <p:nvPr/>
        </p:nvCxnSpPr>
        <p:spPr bwMode="auto">
          <a:xfrm>
            <a:off x="1687513" y="2528888"/>
            <a:ext cx="1655762" cy="1587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lg" len="lg"/>
          </a:ln>
        </p:spPr>
      </p:cxnSp>
      <p:cxnSp>
        <p:nvCxnSpPr>
          <p:cNvPr id="15374" name="Straight Arrow Connector 176"/>
          <p:cNvCxnSpPr>
            <a:cxnSpLocks noChangeShapeType="1"/>
            <a:stCxn id="15369" idx="3"/>
            <a:endCxn id="15371" idx="1"/>
          </p:cNvCxnSpPr>
          <p:nvPr/>
        </p:nvCxnSpPr>
        <p:spPr bwMode="auto">
          <a:xfrm>
            <a:off x="6151563" y="2528888"/>
            <a:ext cx="2447925" cy="1587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lg" len="lg"/>
          </a:ln>
        </p:spPr>
      </p:cxn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308350" y="882650"/>
            <a:ext cx="6530975" cy="5849938"/>
            <a:chOff x="3308350" y="882650"/>
            <a:chExt cx="6530975" cy="5849938"/>
          </a:xfrm>
        </p:grpSpPr>
        <p:sp>
          <p:nvSpPr>
            <p:cNvPr id="180" name="Arc 179"/>
            <p:cNvSpPr/>
            <p:nvPr/>
          </p:nvSpPr>
          <p:spPr bwMode="auto">
            <a:xfrm rot="20422667">
              <a:off x="3308350" y="1392238"/>
              <a:ext cx="6530975" cy="5340350"/>
            </a:xfrm>
            <a:prstGeom prst="arc">
              <a:avLst>
                <a:gd name="adj1" fmla="val 15644451"/>
                <a:gd name="adj2" fmla="val 20570612"/>
              </a:avLst>
            </a:prstGeom>
            <a:noFill/>
            <a:ln w="19050" cap="flat" cmpd="sng" algn="ctr">
              <a:solidFill>
                <a:srgbClr val="969696"/>
              </a:solidFill>
              <a:prstDash val="lgDash"/>
              <a:round/>
              <a:headEnd type="arrow" w="med" len="lg"/>
              <a:tailEnd type="arrow" w="med" len="lg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383" name="TextBox 180"/>
            <p:cNvSpPr txBox="1">
              <a:spLocks noChangeArrowheads="1"/>
            </p:cNvSpPr>
            <p:nvPr/>
          </p:nvSpPr>
          <p:spPr bwMode="auto">
            <a:xfrm>
              <a:off x="5719763" y="882650"/>
              <a:ext cx="35306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>
                  <a:solidFill>
                    <a:srgbClr val="FFFFFF"/>
                  </a:solidFill>
                </a:rPr>
                <a:t>Identical bases &amp; bit values</a:t>
              </a: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1084263" y="2889250"/>
            <a:ext cx="8134350" cy="1593850"/>
            <a:chOff x="1084521" y="2889250"/>
            <a:chExt cx="8133907" cy="1593346"/>
          </a:xfrm>
        </p:grpSpPr>
        <p:sp>
          <p:nvSpPr>
            <p:cNvPr id="15380" name="Freeform 183"/>
            <p:cNvSpPr>
              <a:spLocks/>
            </p:cNvSpPr>
            <p:nvPr/>
          </p:nvSpPr>
          <p:spPr bwMode="auto">
            <a:xfrm>
              <a:off x="1084521" y="2889250"/>
              <a:ext cx="8133907" cy="1184399"/>
            </a:xfrm>
            <a:custGeom>
              <a:avLst/>
              <a:gdLst>
                <a:gd name="T0" fmla="*/ 0 w 723900"/>
                <a:gd name="T1" fmla="*/ 0 h 466725"/>
                <a:gd name="T2" fmla="*/ 0 w 723900"/>
                <a:gd name="T3" fmla="*/ 2147483647 h 466725"/>
                <a:gd name="T4" fmla="*/ 2147483647 w 723900"/>
                <a:gd name="T5" fmla="*/ 2147483647 h 466725"/>
                <a:gd name="T6" fmla="*/ 2147483647 w 723900"/>
                <a:gd name="T7" fmla="*/ 0 h 4667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3900"/>
                <a:gd name="T13" fmla="*/ 0 h 466725"/>
                <a:gd name="T14" fmla="*/ 723900 w 723900"/>
                <a:gd name="T15" fmla="*/ 466725 h 4667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3900" h="466725">
                  <a:moveTo>
                    <a:pt x="0" y="0"/>
                  </a:moveTo>
                  <a:lnTo>
                    <a:pt x="0" y="466725"/>
                  </a:lnTo>
                  <a:lnTo>
                    <a:pt x="723900" y="466725"/>
                  </a:lnTo>
                  <a:lnTo>
                    <a:pt x="723900" y="0"/>
                  </a:lnTo>
                </a:path>
              </a:pathLst>
            </a:custGeom>
            <a:noFill/>
            <a:ln w="57150" cap="flat" cmpd="dbl" algn="ctr">
              <a:solidFill>
                <a:srgbClr val="FFFFFF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5381" name="TextBox 191"/>
            <p:cNvSpPr txBox="1">
              <a:spLocks noChangeArrowheads="1"/>
            </p:cNvSpPr>
            <p:nvPr/>
          </p:nvSpPr>
          <p:spPr bwMode="auto">
            <a:xfrm>
              <a:off x="1111052" y="4052383"/>
              <a:ext cx="8064896" cy="430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200" b="0">
                  <a:solidFill>
                    <a:srgbClr val="FFFFFF"/>
                  </a:solidFill>
                </a:rPr>
                <a:t>Classical post-processing</a:t>
              </a: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5143500" y="3105150"/>
            <a:ext cx="2462213" cy="896938"/>
            <a:chOff x="5143502" y="3105151"/>
            <a:chExt cx="2462211" cy="896490"/>
          </a:xfrm>
        </p:grpSpPr>
        <p:cxnSp>
          <p:nvCxnSpPr>
            <p:cNvPr id="15378" name="Straight Arrow Connector 185"/>
            <p:cNvCxnSpPr>
              <a:cxnSpLocks noChangeShapeType="1"/>
            </p:cNvCxnSpPr>
            <p:nvPr/>
          </p:nvCxnSpPr>
          <p:spPr bwMode="auto">
            <a:xfrm rot="5400000" flipH="1" flipV="1">
              <a:off x="4696050" y="3552603"/>
              <a:ext cx="896490" cy="1586"/>
            </a:xfrm>
            <a:prstGeom prst="straightConnector1">
              <a:avLst/>
            </a:prstGeom>
            <a:noFill/>
            <a:ln w="57150" cmpd="dbl" algn="ctr">
              <a:solidFill>
                <a:srgbClr val="FFFFFF"/>
              </a:solidFill>
              <a:prstDash val="sysDot"/>
              <a:round/>
              <a:headEnd/>
              <a:tailEnd type="stealth" w="med" len="med"/>
            </a:ln>
          </p:spPr>
        </p:cxnSp>
        <p:sp>
          <p:nvSpPr>
            <p:cNvPr id="15379" name="TextBox 192"/>
            <p:cNvSpPr txBox="1">
              <a:spLocks noChangeArrowheads="1"/>
            </p:cNvSpPr>
            <p:nvPr/>
          </p:nvSpPr>
          <p:spPr bwMode="auto">
            <a:xfrm>
              <a:off x="5214938" y="3204055"/>
              <a:ext cx="2390775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>
                  <a:solidFill>
                    <a:srgbClr val="FFFFFF"/>
                  </a:solidFill>
                </a:rPr>
                <a:t>Listen, do same,</a:t>
              </a:r>
            </a:p>
            <a:p>
              <a:pPr algn="l"/>
              <a:r>
                <a:rPr lang="en-US" sz="2000">
                  <a:solidFill>
                    <a:srgbClr val="FFFFFF"/>
                  </a:solidFill>
                </a:rPr>
                <a:t>get same final key</a:t>
              </a:r>
            </a:p>
          </p:txBody>
        </p:sp>
      </p:grpSp>
      <p:sp>
        <p:nvSpPr>
          <p:cNvPr id="24" name="Line 89"/>
          <p:cNvSpPr>
            <a:spLocks noChangeShapeType="1"/>
          </p:cNvSpPr>
          <p:nvPr/>
        </p:nvSpPr>
        <p:spPr bwMode="auto">
          <a:xfrm flipH="1">
            <a:off x="4571490" y="2531046"/>
            <a:ext cx="3528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arrow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69" name="TextBox 169"/>
          <p:cNvSpPr txBox="1">
            <a:spLocks noChangeArrowheads="1"/>
          </p:cNvSpPr>
          <p:nvPr/>
        </p:nvSpPr>
        <p:spPr bwMode="auto">
          <a:xfrm>
            <a:off x="4927600" y="2168525"/>
            <a:ext cx="1223963" cy="720725"/>
          </a:xfrm>
          <a:prstGeom prst="rect">
            <a:avLst/>
          </a:prstGeom>
          <a:solidFill>
            <a:srgbClr val="FF99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1600">
                <a:solidFill>
                  <a:srgbClr val="FF9999"/>
                </a:solidFill>
              </a:rPr>
              <a:t>.</a:t>
            </a:r>
            <a:r>
              <a:rPr lang="en-US" sz="2200">
                <a:solidFill>
                  <a:srgbClr val="000000"/>
                </a:solidFill>
              </a:rPr>
              <a:t>Alice´</a:t>
            </a:r>
          </a:p>
        </p:txBody>
      </p:sp>
      <p:sp>
        <p:nvSpPr>
          <p:cNvPr id="15368" name="TextBox 168"/>
          <p:cNvSpPr txBox="1">
            <a:spLocks noChangeArrowheads="1"/>
          </p:cNvSpPr>
          <p:nvPr/>
        </p:nvSpPr>
        <p:spPr bwMode="auto">
          <a:xfrm>
            <a:off x="463550" y="2168525"/>
            <a:ext cx="1223963" cy="720725"/>
          </a:xfrm>
          <a:prstGeom prst="rect">
            <a:avLst/>
          </a:prstGeom>
          <a:solidFill>
            <a:srgbClr val="FF9999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rgbClr val="000000"/>
                </a:solidFill>
              </a:rPr>
              <a:t>Alice</a:t>
            </a:r>
          </a:p>
        </p:txBody>
      </p:sp>
      <p:grpSp>
        <p:nvGrpSpPr>
          <p:cNvPr id="15485" name="Group 15484"/>
          <p:cNvGrpSpPr/>
          <p:nvPr/>
        </p:nvGrpSpPr>
        <p:grpSpPr>
          <a:xfrm>
            <a:off x="279400" y="5049862"/>
            <a:ext cx="9700246" cy="2281947"/>
            <a:chOff x="279400" y="5070410"/>
            <a:chExt cx="9700246" cy="2281947"/>
          </a:xfrm>
        </p:grpSpPr>
        <p:sp>
          <p:nvSpPr>
            <p:cNvPr id="15365" name="TextBox 11"/>
            <p:cNvSpPr txBox="1">
              <a:spLocks noChangeArrowheads="1"/>
            </p:cNvSpPr>
            <p:nvPr/>
          </p:nvSpPr>
          <p:spPr bwMode="auto">
            <a:xfrm>
              <a:off x="279400" y="5070410"/>
              <a:ext cx="4629794" cy="43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en-US" sz="2200" smtClean="0">
                  <a:solidFill>
                    <a:srgbClr val="FFFFFF"/>
                  </a:solidFill>
                </a:rPr>
                <a:t>Bob chooses same basis as Eve:</a:t>
              </a:r>
              <a:endParaRPr lang="en-US" sz="2200">
                <a:solidFill>
                  <a:srgbClr val="FFFFFF"/>
                </a:solidFill>
              </a:endParaRPr>
            </a:p>
          </p:txBody>
        </p:sp>
        <p:sp>
          <p:nvSpPr>
            <p:cNvPr id="15366" name="TextBox 11"/>
            <p:cNvSpPr txBox="1">
              <a:spLocks noChangeArrowheads="1"/>
            </p:cNvSpPr>
            <p:nvPr/>
          </p:nvSpPr>
          <p:spPr bwMode="auto">
            <a:xfrm>
              <a:off x="5597525" y="5070410"/>
              <a:ext cx="4067139" cy="43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en-US" sz="2200" smtClean="0">
                  <a:solidFill>
                    <a:srgbClr val="FFFFFF"/>
                  </a:solidFill>
                </a:rPr>
                <a:t>Bob chooses different basis:</a:t>
              </a:r>
              <a:endParaRPr lang="en-US" sz="2200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2787651" y="6213475"/>
              <a:ext cx="1898650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4629151" y="6181725"/>
              <a:ext cx="57150" cy="63500"/>
            </a:xfrm>
            <a:custGeom>
              <a:avLst/>
              <a:gdLst>
                <a:gd name="T0" fmla="*/ 0 w 36"/>
                <a:gd name="T1" fmla="*/ 40 h 40"/>
                <a:gd name="T2" fmla="*/ 36 w 36"/>
                <a:gd name="T3" fmla="*/ 20 h 40"/>
                <a:gd name="T4" fmla="*/ 0 w 36"/>
                <a:gd name="T5" fmla="*/ 0 h 40"/>
                <a:gd name="T6" fmla="*/ 0 w 36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0">
                  <a:moveTo>
                    <a:pt x="0" y="40"/>
                  </a:moveTo>
                  <a:lnTo>
                    <a:pt x="36" y="2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4629151" y="6181725"/>
              <a:ext cx="57150" cy="63500"/>
            </a:xfrm>
            <a:custGeom>
              <a:avLst/>
              <a:gdLst>
                <a:gd name="T0" fmla="*/ 0 w 36"/>
                <a:gd name="T1" fmla="*/ 40 h 40"/>
                <a:gd name="T2" fmla="*/ 36 w 36"/>
                <a:gd name="T3" fmla="*/ 20 h 40"/>
                <a:gd name="T4" fmla="*/ 0 w 36"/>
                <a:gd name="T5" fmla="*/ 0 h 40"/>
                <a:gd name="T6" fmla="*/ 0 w 36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0">
                  <a:moveTo>
                    <a:pt x="0" y="40"/>
                  </a:moveTo>
                  <a:lnTo>
                    <a:pt x="36" y="2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2787651" y="7123113"/>
              <a:ext cx="1898650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4629151" y="7091363"/>
              <a:ext cx="57150" cy="63500"/>
            </a:xfrm>
            <a:custGeom>
              <a:avLst/>
              <a:gdLst>
                <a:gd name="T0" fmla="*/ 0 w 36"/>
                <a:gd name="T1" fmla="*/ 40 h 40"/>
                <a:gd name="T2" fmla="*/ 36 w 36"/>
                <a:gd name="T3" fmla="*/ 20 h 40"/>
                <a:gd name="T4" fmla="*/ 0 w 36"/>
                <a:gd name="T5" fmla="*/ 0 h 40"/>
                <a:gd name="T6" fmla="*/ 0 w 36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0">
                  <a:moveTo>
                    <a:pt x="0" y="40"/>
                  </a:moveTo>
                  <a:lnTo>
                    <a:pt x="36" y="2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4629151" y="7091363"/>
              <a:ext cx="57150" cy="63500"/>
            </a:xfrm>
            <a:custGeom>
              <a:avLst/>
              <a:gdLst>
                <a:gd name="T0" fmla="*/ 0 w 36"/>
                <a:gd name="T1" fmla="*/ 40 h 40"/>
                <a:gd name="T2" fmla="*/ 36 w 36"/>
                <a:gd name="T3" fmla="*/ 20 h 40"/>
                <a:gd name="T4" fmla="*/ 0 w 36"/>
                <a:gd name="T5" fmla="*/ 0 h 40"/>
                <a:gd name="T6" fmla="*/ 0 w 36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0">
                  <a:moveTo>
                    <a:pt x="0" y="40"/>
                  </a:moveTo>
                  <a:lnTo>
                    <a:pt x="36" y="2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8047038" y="6213475"/>
              <a:ext cx="190023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9888538" y="6181725"/>
              <a:ext cx="58738" cy="63500"/>
            </a:xfrm>
            <a:custGeom>
              <a:avLst/>
              <a:gdLst>
                <a:gd name="T0" fmla="*/ 0 w 37"/>
                <a:gd name="T1" fmla="*/ 40 h 40"/>
                <a:gd name="T2" fmla="*/ 37 w 37"/>
                <a:gd name="T3" fmla="*/ 20 h 40"/>
                <a:gd name="T4" fmla="*/ 0 w 37"/>
                <a:gd name="T5" fmla="*/ 0 h 40"/>
                <a:gd name="T6" fmla="*/ 0 w 37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40">
                  <a:moveTo>
                    <a:pt x="0" y="40"/>
                  </a:moveTo>
                  <a:lnTo>
                    <a:pt x="37" y="2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9888538" y="6181725"/>
              <a:ext cx="58738" cy="63500"/>
            </a:xfrm>
            <a:custGeom>
              <a:avLst/>
              <a:gdLst>
                <a:gd name="T0" fmla="*/ 0 w 37"/>
                <a:gd name="T1" fmla="*/ 40 h 40"/>
                <a:gd name="T2" fmla="*/ 37 w 37"/>
                <a:gd name="T3" fmla="*/ 20 h 40"/>
                <a:gd name="T4" fmla="*/ 0 w 37"/>
                <a:gd name="T5" fmla="*/ 0 h 40"/>
                <a:gd name="T6" fmla="*/ 0 w 37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40">
                  <a:moveTo>
                    <a:pt x="0" y="40"/>
                  </a:moveTo>
                  <a:lnTo>
                    <a:pt x="37" y="2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>
              <a:off x="8047038" y="7123113"/>
              <a:ext cx="190023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9888538" y="7091363"/>
              <a:ext cx="58738" cy="63500"/>
            </a:xfrm>
            <a:custGeom>
              <a:avLst/>
              <a:gdLst>
                <a:gd name="T0" fmla="*/ 0 w 37"/>
                <a:gd name="T1" fmla="*/ 40 h 40"/>
                <a:gd name="T2" fmla="*/ 37 w 37"/>
                <a:gd name="T3" fmla="*/ 20 h 40"/>
                <a:gd name="T4" fmla="*/ 0 w 37"/>
                <a:gd name="T5" fmla="*/ 0 h 40"/>
                <a:gd name="T6" fmla="*/ 0 w 37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40">
                  <a:moveTo>
                    <a:pt x="0" y="40"/>
                  </a:moveTo>
                  <a:lnTo>
                    <a:pt x="37" y="2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C0C0C0"/>
            </a:solidFill>
            <a:ln w="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9888538" y="7091363"/>
              <a:ext cx="58738" cy="63500"/>
            </a:xfrm>
            <a:custGeom>
              <a:avLst/>
              <a:gdLst>
                <a:gd name="T0" fmla="*/ 0 w 37"/>
                <a:gd name="T1" fmla="*/ 40 h 40"/>
                <a:gd name="T2" fmla="*/ 37 w 37"/>
                <a:gd name="T3" fmla="*/ 20 h 40"/>
                <a:gd name="T4" fmla="*/ 0 w 37"/>
                <a:gd name="T5" fmla="*/ 0 h 40"/>
                <a:gd name="T6" fmla="*/ 0 w 37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40">
                  <a:moveTo>
                    <a:pt x="0" y="40"/>
                  </a:moveTo>
                  <a:lnTo>
                    <a:pt x="37" y="2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606426" y="5969000"/>
              <a:ext cx="249238" cy="249237"/>
            </a:xfrm>
            <a:custGeom>
              <a:avLst/>
              <a:gdLst>
                <a:gd name="T0" fmla="*/ 0 w 157"/>
                <a:gd name="T1" fmla="*/ 0 h 157"/>
                <a:gd name="T2" fmla="*/ 14 w 157"/>
                <a:gd name="T3" fmla="*/ 4 h 157"/>
                <a:gd name="T4" fmla="*/ 30 w 157"/>
                <a:gd name="T5" fmla="*/ 4 h 157"/>
                <a:gd name="T6" fmla="*/ 47 w 157"/>
                <a:gd name="T7" fmla="*/ 10 h 157"/>
                <a:gd name="T8" fmla="*/ 60 w 157"/>
                <a:gd name="T9" fmla="*/ 14 h 157"/>
                <a:gd name="T10" fmla="*/ 74 w 157"/>
                <a:gd name="T11" fmla="*/ 20 h 157"/>
                <a:gd name="T12" fmla="*/ 87 w 157"/>
                <a:gd name="T13" fmla="*/ 30 h 157"/>
                <a:gd name="T14" fmla="*/ 97 w 157"/>
                <a:gd name="T15" fmla="*/ 37 h 157"/>
                <a:gd name="T16" fmla="*/ 110 w 157"/>
                <a:gd name="T17" fmla="*/ 47 h 157"/>
                <a:gd name="T18" fmla="*/ 120 w 157"/>
                <a:gd name="T19" fmla="*/ 60 h 157"/>
                <a:gd name="T20" fmla="*/ 130 w 157"/>
                <a:gd name="T21" fmla="*/ 70 h 157"/>
                <a:gd name="T22" fmla="*/ 137 w 157"/>
                <a:gd name="T23" fmla="*/ 84 h 157"/>
                <a:gd name="T24" fmla="*/ 144 w 157"/>
                <a:gd name="T25" fmla="*/ 97 h 157"/>
                <a:gd name="T26" fmla="*/ 147 w 157"/>
                <a:gd name="T27" fmla="*/ 110 h 157"/>
                <a:gd name="T28" fmla="*/ 154 w 157"/>
                <a:gd name="T29" fmla="*/ 127 h 157"/>
                <a:gd name="T30" fmla="*/ 154 w 157"/>
                <a:gd name="T31" fmla="*/ 144 h 157"/>
                <a:gd name="T32" fmla="*/ 157 w 157"/>
                <a:gd name="T33" fmla="*/ 157 h 157"/>
                <a:gd name="T34" fmla="*/ 137 w 157"/>
                <a:gd name="T35" fmla="*/ 150 h 157"/>
                <a:gd name="T36" fmla="*/ 134 w 157"/>
                <a:gd name="T37" fmla="*/ 137 h 157"/>
                <a:gd name="T38" fmla="*/ 130 w 157"/>
                <a:gd name="T39" fmla="*/ 124 h 157"/>
                <a:gd name="T40" fmla="*/ 127 w 157"/>
                <a:gd name="T41" fmla="*/ 110 h 157"/>
                <a:gd name="T42" fmla="*/ 124 w 157"/>
                <a:gd name="T43" fmla="*/ 100 h 157"/>
                <a:gd name="T44" fmla="*/ 117 w 157"/>
                <a:gd name="T45" fmla="*/ 87 h 157"/>
                <a:gd name="T46" fmla="*/ 110 w 157"/>
                <a:gd name="T47" fmla="*/ 77 h 157"/>
                <a:gd name="T48" fmla="*/ 100 w 157"/>
                <a:gd name="T49" fmla="*/ 67 h 157"/>
                <a:gd name="T50" fmla="*/ 90 w 157"/>
                <a:gd name="T51" fmla="*/ 57 h 157"/>
                <a:gd name="T52" fmla="*/ 80 w 157"/>
                <a:gd name="T53" fmla="*/ 50 h 157"/>
                <a:gd name="T54" fmla="*/ 70 w 157"/>
                <a:gd name="T55" fmla="*/ 40 h 157"/>
                <a:gd name="T56" fmla="*/ 57 w 157"/>
                <a:gd name="T57" fmla="*/ 34 h 157"/>
                <a:gd name="T58" fmla="*/ 47 w 157"/>
                <a:gd name="T59" fmla="*/ 30 h 157"/>
                <a:gd name="T60" fmla="*/ 34 w 157"/>
                <a:gd name="T61" fmla="*/ 27 h 157"/>
                <a:gd name="T62" fmla="*/ 20 w 157"/>
                <a:gd name="T63" fmla="*/ 24 h 157"/>
                <a:gd name="T64" fmla="*/ 7 w 157"/>
                <a:gd name="T65" fmla="*/ 2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157">
                  <a:moveTo>
                    <a:pt x="0" y="20"/>
                  </a:moveTo>
                  <a:lnTo>
                    <a:pt x="0" y="0"/>
                  </a:lnTo>
                  <a:lnTo>
                    <a:pt x="7" y="4"/>
                  </a:lnTo>
                  <a:lnTo>
                    <a:pt x="14" y="4"/>
                  </a:lnTo>
                  <a:lnTo>
                    <a:pt x="24" y="4"/>
                  </a:lnTo>
                  <a:lnTo>
                    <a:pt x="30" y="4"/>
                  </a:lnTo>
                  <a:lnTo>
                    <a:pt x="37" y="7"/>
                  </a:lnTo>
                  <a:lnTo>
                    <a:pt x="47" y="10"/>
                  </a:lnTo>
                  <a:lnTo>
                    <a:pt x="54" y="10"/>
                  </a:lnTo>
                  <a:lnTo>
                    <a:pt x="60" y="14"/>
                  </a:lnTo>
                  <a:lnTo>
                    <a:pt x="67" y="17"/>
                  </a:lnTo>
                  <a:lnTo>
                    <a:pt x="74" y="20"/>
                  </a:lnTo>
                  <a:lnTo>
                    <a:pt x="80" y="24"/>
                  </a:lnTo>
                  <a:lnTo>
                    <a:pt x="87" y="30"/>
                  </a:lnTo>
                  <a:lnTo>
                    <a:pt x="94" y="34"/>
                  </a:lnTo>
                  <a:lnTo>
                    <a:pt x="97" y="37"/>
                  </a:lnTo>
                  <a:lnTo>
                    <a:pt x="104" y="44"/>
                  </a:lnTo>
                  <a:lnTo>
                    <a:pt x="110" y="47"/>
                  </a:lnTo>
                  <a:lnTo>
                    <a:pt x="114" y="54"/>
                  </a:lnTo>
                  <a:lnTo>
                    <a:pt x="120" y="60"/>
                  </a:lnTo>
                  <a:lnTo>
                    <a:pt x="124" y="64"/>
                  </a:lnTo>
                  <a:lnTo>
                    <a:pt x="130" y="70"/>
                  </a:lnTo>
                  <a:lnTo>
                    <a:pt x="134" y="77"/>
                  </a:lnTo>
                  <a:lnTo>
                    <a:pt x="137" y="84"/>
                  </a:lnTo>
                  <a:lnTo>
                    <a:pt x="140" y="90"/>
                  </a:lnTo>
                  <a:lnTo>
                    <a:pt x="144" y="97"/>
                  </a:lnTo>
                  <a:lnTo>
                    <a:pt x="147" y="104"/>
                  </a:lnTo>
                  <a:lnTo>
                    <a:pt x="147" y="110"/>
                  </a:lnTo>
                  <a:lnTo>
                    <a:pt x="150" y="120"/>
                  </a:lnTo>
                  <a:lnTo>
                    <a:pt x="154" y="127"/>
                  </a:lnTo>
                  <a:lnTo>
                    <a:pt x="154" y="134"/>
                  </a:lnTo>
                  <a:lnTo>
                    <a:pt x="154" y="144"/>
                  </a:lnTo>
                  <a:lnTo>
                    <a:pt x="154" y="150"/>
                  </a:lnTo>
                  <a:lnTo>
                    <a:pt x="157" y="157"/>
                  </a:lnTo>
                  <a:lnTo>
                    <a:pt x="137" y="157"/>
                  </a:lnTo>
                  <a:lnTo>
                    <a:pt x="137" y="150"/>
                  </a:lnTo>
                  <a:lnTo>
                    <a:pt x="134" y="144"/>
                  </a:lnTo>
                  <a:lnTo>
                    <a:pt x="134" y="137"/>
                  </a:lnTo>
                  <a:lnTo>
                    <a:pt x="134" y="130"/>
                  </a:lnTo>
                  <a:lnTo>
                    <a:pt x="130" y="124"/>
                  </a:lnTo>
                  <a:lnTo>
                    <a:pt x="130" y="117"/>
                  </a:lnTo>
                  <a:lnTo>
                    <a:pt x="127" y="110"/>
                  </a:lnTo>
                  <a:lnTo>
                    <a:pt x="124" y="104"/>
                  </a:lnTo>
                  <a:lnTo>
                    <a:pt x="124" y="100"/>
                  </a:lnTo>
                  <a:lnTo>
                    <a:pt x="120" y="94"/>
                  </a:lnTo>
                  <a:lnTo>
                    <a:pt x="117" y="87"/>
                  </a:lnTo>
                  <a:lnTo>
                    <a:pt x="114" y="80"/>
                  </a:lnTo>
                  <a:lnTo>
                    <a:pt x="110" y="77"/>
                  </a:lnTo>
                  <a:lnTo>
                    <a:pt x="104" y="70"/>
                  </a:lnTo>
                  <a:lnTo>
                    <a:pt x="100" y="67"/>
                  </a:lnTo>
                  <a:lnTo>
                    <a:pt x="97" y="60"/>
                  </a:lnTo>
                  <a:lnTo>
                    <a:pt x="90" y="57"/>
                  </a:lnTo>
                  <a:lnTo>
                    <a:pt x="87" y="54"/>
                  </a:lnTo>
                  <a:lnTo>
                    <a:pt x="80" y="50"/>
                  </a:lnTo>
                  <a:lnTo>
                    <a:pt x="77" y="44"/>
                  </a:lnTo>
                  <a:lnTo>
                    <a:pt x="70" y="40"/>
                  </a:lnTo>
                  <a:lnTo>
                    <a:pt x="64" y="37"/>
                  </a:lnTo>
                  <a:lnTo>
                    <a:pt x="57" y="34"/>
                  </a:lnTo>
                  <a:lnTo>
                    <a:pt x="54" y="34"/>
                  </a:lnTo>
                  <a:lnTo>
                    <a:pt x="47" y="30"/>
                  </a:lnTo>
                  <a:lnTo>
                    <a:pt x="40" y="27"/>
                  </a:lnTo>
                  <a:lnTo>
                    <a:pt x="34" y="27"/>
                  </a:lnTo>
                  <a:lnTo>
                    <a:pt x="27" y="24"/>
                  </a:lnTo>
                  <a:lnTo>
                    <a:pt x="20" y="24"/>
                  </a:lnTo>
                  <a:lnTo>
                    <a:pt x="14" y="24"/>
                  </a:lnTo>
                  <a:lnTo>
                    <a:pt x="7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606426" y="6683375"/>
              <a:ext cx="249238" cy="249237"/>
            </a:xfrm>
            <a:custGeom>
              <a:avLst/>
              <a:gdLst>
                <a:gd name="T0" fmla="*/ 157 w 157"/>
                <a:gd name="T1" fmla="*/ 0 h 157"/>
                <a:gd name="T2" fmla="*/ 154 w 157"/>
                <a:gd name="T3" fmla="*/ 17 h 157"/>
                <a:gd name="T4" fmla="*/ 154 w 157"/>
                <a:gd name="T5" fmla="*/ 33 h 157"/>
                <a:gd name="T6" fmla="*/ 147 w 157"/>
                <a:gd name="T7" fmla="*/ 47 h 157"/>
                <a:gd name="T8" fmla="*/ 144 w 157"/>
                <a:gd name="T9" fmla="*/ 63 h 157"/>
                <a:gd name="T10" fmla="*/ 137 w 157"/>
                <a:gd name="T11" fmla="*/ 77 h 157"/>
                <a:gd name="T12" fmla="*/ 130 w 157"/>
                <a:gd name="T13" fmla="*/ 90 h 157"/>
                <a:gd name="T14" fmla="*/ 120 w 157"/>
                <a:gd name="T15" fmla="*/ 100 h 157"/>
                <a:gd name="T16" fmla="*/ 110 w 157"/>
                <a:gd name="T17" fmla="*/ 113 h 157"/>
                <a:gd name="T18" fmla="*/ 97 w 157"/>
                <a:gd name="T19" fmla="*/ 123 h 157"/>
                <a:gd name="T20" fmla="*/ 87 w 157"/>
                <a:gd name="T21" fmla="*/ 130 h 157"/>
                <a:gd name="T22" fmla="*/ 74 w 157"/>
                <a:gd name="T23" fmla="*/ 140 h 157"/>
                <a:gd name="T24" fmla="*/ 60 w 157"/>
                <a:gd name="T25" fmla="*/ 147 h 157"/>
                <a:gd name="T26" fmla="*/ 47 w 157"/>
                <a:gd name="T27" fmla="*/ 150 h 157"/>
                <a:gd name="T28" fmla="*/ 30 w 157"/>
                <a:gd name="T29" fmla="*/ 153 h 157"/>
                <a:gd name="T30" fmla="*/ 14 w 157"/>
                <a:gd name="T31" fmla="*/ 157 h 157"/>
                <a:gd name="T32" fmla="*/ 0 w 157"/>
                <a:gd name="T33" fmla="*/ 157 h 157"/>
                <a:gd name="T34" fmla="*/ 7 w 157"/>
                <a:gd name="T35" fmla="*/ 140 h 157"/>
                <a:gd name="T36" fmla="*/ 20 w 157"/>
                <a:gd name="T37" fmla="*/ 137 h 157"/>
                <a:gd name="T38" fmla="*/ 34 w 157"/>
                <a:gd name="T39" fmla="*/ 133 h 157"/>
                <a:gd name="T40" fmla="*/ 47 w 157"/>
                <a:gd name="T41" fmla="*/ 130 h 157"/>
                <a:gd name="T42" fmla="*/ 57 w 157"/>
                <a:gd name="T43" fmla="*/ 127 h 157"/>
                <a:gd name="T44" fmla="*/ 70 w 157"/>
                <a:gd name="T45" fmla="*/ 120 h 157"/>
                <a:gd name="T46" fmla="*/ 80 w 157"/>
                <a:gd name="T47" fmla="*/ 110 h 157"/>
                <a:gd name="T48" fmla="*/ 90 w 157"/>
                <a:gd name="T49" fmla="*/ 103 h 157"/>
                <a:gd name="T50" fmla="*/ 100 w 157"/>
                <a:gd name="T51" fmla="*/ 93 h 157"/>
                <a:gd name="T52" fmla="*/ 110 w 157"/>
                <a:gd name="T53" fmla="*/ 83 h 157"/>
                <a:gd name="T54" fmla="*/ 117 w 157"/>
                <a:gd name="T55" fmla="*/ 73 h 157"/>
                <a:gd name="T56" fmla="*/ 124 w 157"/>
                <a:gd name="T57" fmla="*/ 60 h 157"/>
                <a:gd name="T58" fmla="*/ 127 w 157"/>
                <a:gd name="T59" fmla="*/ 50 h 157"/>
                <a:gd name="T60" fmla="*/ 130 w 157"/>
                <a:gd name="T61" fmla="*/ 37 h 157"/>
                <a:gd name="T62" fmla="*/ 134 w 157"/>
                <a:gd name="T63" fmla="*/ 23 h 157"/>
                <a:gd name="T64" fmla="*/ 137 w 157"/>
                <a:gd name="T65" fmla="*/ 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157">
                  <a:moveTo>
                    <a:pt x="137" y="0"/>
                  </a:moveTo>
                  <a:lnTo>
                    <a:pt x="157" y="0"/>
                  </a:lnTo>
                  <a:lnTo>
                    <a:pt x="154" y="10"/>
                  </a:lnTo>
                  <a:lnTo>
                    <a:pt x="154" y="17"/>
                  </a:lnTo>
                  <a:lnTo>
                    <a:pt x="154" y="27"/>
                  </a:lnTo>
                  <a:lnTo>
                    <a:pt x="154" y="33"/>
                  </a:lnTo>
                  <a:lnTo>
                    <a:pt x="150" y="40"/>
                  </a:lnTo>
                  <a:lnTo>
                    <a:pt x="147" y="47"/>
                  </a:lnTo>
                  <a:lnTo>
                    <a:pt x="147" y="57"/>
                  </a:lnTo>
                  <a:lnTo>
                    <a:pt x="144" y="63"/>
                  </a:lnTo>
                  <a:lnTo>
                    <a:pt x="140" y="70"/>
                  </a:lnTo>
                  <a:lnTo>
                    <a:pt x="137" y="77"/>
                  </a:lnTo>
                  <a:lnTo>
                    <a:pt x="134" y="83"/>
                  </a:lnTo>
                  <a:lnTo>
                    <a:pt x="130" y="90"/>
                  </a:lnTo>
                  <a:lnTo>
                    <a:pt x="124" y="97"/>
                  </a:lnTo>
                  <a:lnTo>
                    <a:pt x="120" y="100"/>
                  </a:lnTo>
                  <a:lnTo>
                    <a:pt x="114" y="107"/>
                  </a:lnTo>
                  <a:lnTo>
                    <a:pt x="110" y="113"/>
                  </a:lnTo>
                  <a:lnTo>
                    <a:pt x="104" y="117"/>
                  </a:lnTo>
                  <a:lnTo>
                    <a:pt x="97" y="123"/>
                  </a:lnTo>
                  <a:lnTo>
                    <a:pt x="94" y="127"/>
                  </a:lnTo>
                  <a:lnTo>
                    <a:pt x="87" y="130"/>
                  </a:lnTo>
                  <a:lnTo>
                    <a:pt x="80" y="137"/>
                  </a:lnTo>
                  <a:lnTo>
                    <a:pt x="74" y="140"/>
                  </a:lnTo>
                  <a:lnTo>
                    <a:pt x="67" y="143"/>
                  </a:lnTo>
                  <a:lnTo>
                    <a:pt x="60" y="147"/>
                  </a:lnTo>
                  <a:lnTo>
                    <a:pt x="54" y="150"/>
                  </a:lnTo>
                  <a:lnTo>
                    <a:pt x="47" y="150"/>
                  </a:lnTo>
                  <a:lnTo>
                    <a:pt x="37" y="153"/>
                  </a:lnTo>
                  <a:lnTo>
                    <a:pt x="30" y="153"/>
                  </a:lnTo>
                  <a:lnTo>
                    <a:pt x="24" y="157"/>
                  </a:lnTo>
                  <a:lnTo>
                    <a:pt x="14" y="157"/>
                  </a:lnTo>
                  <a:lnTo>
                    <a:pt x="7" y="157"/>
                  </a:lnTo>
                  <a:lnTo>
                    <a:pt x="0" y="157"/>
                  </a:lnTo>
                  <a:lnTo>
                    <a:pt x="0" y="140"/>
                  </a:lnTo>
                  <a:lnTo>
                    <a:pt x="7" y="140"/>
                  </a:lnTo>
                  <a:lnTo>
                    <a:pt x="14" y="137"/>
                  </a:lnTo>
                  <a:lnTo>
                    <a:pt x="20" y="137"/>
                  </a:lnTo>
                  <a:lnTo>
                    <a:pt x="27" y="137"/>
                  </a:lnTo>
                  <a:lnTo>
                    <a:pt x="34" y="133"/>
                  </a:lnTo>
                  <a:lnTo>
                    <a:pt x="40" y="133"/>
                  </a:lnTo>
                  <a:lnTo>
                    <a:pt x="47" y="130"/>
                  </a:lnTo>
                  <a:lnTo>
                    <a:pt x="54" y="127"/>
                  </a:lnTo>
                  <a:lnTo>
                    <a:pt x="57" y="127"/>
                  </a:lnTo>
                  <a:lnTo>
                    <a:pt x="64" y="123"/>
                  </a:lnTo>
                  <a:lnTo>
                    <a:pt x="70" y="120"/>
                  </a:lnTo>
                  <a:lnTo>
                    <a:pt x="77" y="117"/>
                  </a:lnTo>
                  <a:lnTo>
                    <a:pt x="80" y="110"/>
                  </a:lnTo>
                  <a:lnTo>
                    <a:pt x="87" y="107"/>
                  </a:lnTo>
                  <a:lnTo>
                    <a:pt x="90" y="103"/>
                  </a:lnTo>
                  <a:lnTo>
                    <a:pt x="97" y="100"/>
                  </a:lnTo>
                  <a:lnTo>
                    <a:pt x="100" y="93"/>
                  </a:lnTo>
                  <a:lnTo>
                    <a:pt x="104" y="90"/>
                  </a:lnTo>
                  <a:lnTo>
                    <a:pt x="110" y="83"/>
                  </a:lnTo>
                  <a:lnTo>
                    <a:pt x="114" y="77"/>
                  </a:lnTo>
                  <a:lnTo>
                    <a:pt x="117" y="73"/>
                  </a:lnTo>
                  <a:lnTo>
                    <a:pt x="120" y="67"/>
                  </a:lnTo>
                  <a:lnTo>
                    <a:pt x="124" y="60"/>
                  </a:lnTo>
                  <a:lnTo>
                    <a:pt x="124" y="53"/>
                  </a:lnTo>
                  <a:lnTo>
                    <a:pt x="127" y="50"/>
                  </a:lnTo>
                  <a:lnTo>
                    <a:pt x="130" y="43"/>
                  </a:lnTo>
                  <a:lnTo>
                    <a:pt x="130" y="37"/>
                  </a:lnTo>
                  <a:lnTo>
                    <a:pt x="134" y="30"/>
                  </a:lnTo>
                  <a:lnTo>
                    <a:pt x="134" y="23"/>
                  </a:lnTo>
                  <a:lnTo>
                    <a:pt x="134" y="17"/>
                  </a:lnTo>
                  <a:lnTo>
                    <a:pt x="137" y="1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823913" y="6440488"/>
              <a:ext cx="249238" cy="242887"/>
            </a:xfrm>
            <a:custGeom>
              <a:avLst/>
              <a:gdLst>
                <a:gd name="T0" fmla="*/ 157 w 157"/>
                <a:gd name="T1" fmla="*/ 17 h 153"/>
                <a:gd name="T2" fmla="*/ 140 w 157"/>
                <a:gd name="T3" fmla="*/ 20 h 153"/>
                <a:gd name="T4" fmla="*/ 127 w 157"/>
                <a:gd name="T5" fmla="*/ 20 h 153"/>
                <a:gd name="T6" fmla="*/ 113 w 157"/>
                <a:gd name="T7" fmla="*/ 23 h 153"/>
                <a:gd name="T8" fmla="*/ 103 w 157"/>
                <a:gd name="T9" fmla="*/ 30 h 153"/>
                <a:gd name="T10" fmla="*/ 90 w 157"/>
                <a:gd name="T11" fmla="*/ 33 h 153"/>
                <a:gd name="T12" fmla="*/ 80 w 157"/>
                <a:gd name="T13" fmla="*/ 40 h 153"/>
                <a:gd name="T14" fmla="*/ 70 w 157"/>
                <a:gd name="T15" fmla="*/ 50 h 153"/>
                <a:gd name="T16" fmla="*/ 60 w 157"/>
                <a:gd name="T17" fmla="*/ 56 h 153"/>
                <a:gd name="T18" fmla="*/ 50 w 157"/>
                <a:gd name="T19" fmla="*/ 66 h 153"/>
                <a:gd name="T20" fmla="*/ 43 w 157"/>
                <a:gd name="T21" fmla="*/ 80 h 153"/>
                <a:gd name="T22" fmla="*/ 37 w 157"/>
                <a:gd name="T23" fmla="*/ 90 h 153"/>
                <a:gd name="T24" fmla="*/ 30 w 157"/>
                <a:gd name="T25" fmla="*/ 100 h 153"/>
                <a:gd name="T26" fmla="*/ 23 w 157"/>
                <a:gd name="T27" fmla="*/ 113 h 153"/>
                <a:gd name="T28" fmla="*/ 20 w 157"/>
                <a:gd name="T29" fmla="*/ 126 h 153"/>
                <a:gd name="T30" fmla="*/ 20 w 157"/>
                <a:gd name="T31" fmla="*/ 140 h 153"/>
                <a:gd name="T32" fmla="*/ 20 w 157"/>
                <a:gd name="T33" fmla="*/ 153 h 153"/>
                <a:gd name="T34" fmla="*/ 0 w 157"/>
                <a:gd name="T35" fmla="*/ 146 h 153"/>
                <a:gd name="T36" fmla="*/ 0 w 157"/>
                <a:gd name="T37" fmla="*/ 130 h 153"/>
                <a:gd name="T38" fmla="*/ 3 w 157"/>
                <a:gd name="T39" fmla="*/ 116 h 153"/>
                <a:gd name="T40" fmla="*/ 10 w 157"/>
                <a:gd name="T41" fmla="*/ 100 h 153"/>
                <a:gd name="T42" fmla="*/ 13 w 157"/>
                <a:gd name="T43" fmla="*/ 86 h 153"/>
                <a:gd name="T44" fmla="*/ 20 w 157"/>
                <a:gd name="T45" fmla="*/ 73 h 153"/>
                <a:gd name="T46" fmla="*/ 30 w 157"/>
                <a:gd name="T47" fmla="*/ 60 h 153"/>
                <a:gd name="T48" fmla="*/ 40 w 157"/>
                <a:gd name="T49" fmla="*/ 50 h 153"/>
                <a:gd name="T50" fmla="*/ 50 w 157"/>
                <a:gd name="T51" fmla="*/ 40 h 153"/>
                <a:gd name="T52" fmla="*/ 63 w 157"/>
                <a:gd name="T53" fmla="*/ 30 h 153"/>
                <a:gd name="T54" fmla="*/ 73 w 157"/>
                <a:gd name="T55" fmla="*/ 20 h 153"/>
                <a:gd name="T56" fmla="*/ 87 w 157"/>
                <a:gd name="T57" fmla="*/ 13 h 153"/>
                <a:gd name="T58" fmla="*/ 103 w 157"/>
                <a:gd name="T59" fmla="*/ 7 h 153"/>
                <a:gd name="T60" fmla="*/ 117 w 157"/>
                <a:gd name="T61" fmla="*/ 3 h 153"/>
                <a:gd name="T62" fmla="*/ 133 w 157"/>
                <a:gd name="T63" fmla="*/ 0 h 153"/>
                <a:gd name="T64" fmla="*/ 147 w 157"/>
                <a:gd name="T6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153">
                  <a:moveTo>
                    <a:pt x="157" y="0"/>
                  </a:moveTo>
                  <a:lnTo>
                    <a:pt x="157" y="17"/>
                  </a:lnTo>
                  <a:lnTo>
                    <a:pt x="150" y="17"/>
                  </a:lnTo>
                  <a:lnTo>
                    <a:pt x="140" y="20"/>
                  </a:lnTo>
                  <a:lnTo>
                    <a:pt x="133" y="20"/>
                  </a:lnTo>
                  <a:lnTo>
                    <a:pt x="127" y="20"/>
                  </a:lnTo>
                  <a:lnTo>
                    <a:pt x="120" y="23"/>
                  </a:lnTo>
                  <a:lnTo>
                    <a:pt x="113" y="23"/>
                  </a:lnTo>
                  <a:lnTo>
                    <a:pt x="110" y="27"/>
                  </a:lnTo>
                  <a:lnTo>
                    <a:pt x="103" y="30"/>
                  </a:lnTo>
                  <a:lnTo>
                    <a:pt x="97" y="30"/>
                  </a:lnTo>
                  <a:lnTo>
                    <a:pt x="90" y="33"/>
                  </a:lnTo>
                  <a:lnTo>
                    <a:pt x="83" y="36"/>
                  </a:lnTo>
                  <a:lnTo>
                    <a:pt x="80" y="40"/>
                  </a:lnTo>
                  <a:lnTo>
                    <a:pt x="73" y="46"/>
                  </a:lnTo>
                  <a:lnTo>
                    <a:pt x="70" y="50"/>
                  </a:lnTo>
                  <a:lnTo>
                    <a:pt x="63" y="53"/>
                  </a:lnTo>
                  <a:lnTo>
                    <a:pt x="60" y="56"/>
                  </a:lnTo>
                  <a:lnTo>
                    <a:pt x="53" y="63"/>
                  </a:lnTo>
                  <a:lnTo>
                    <a:pt x="50" y="66"/>
                  </a:lnTo>
                  <a:lnTo>
                    <a:pt x="47" y="73"/>
                  </a:lnTo>
                  <a:lnTo>
                    <a:pt x="43" y="80"/>
                  </a:lnTo>
                  <a:lnTo>
                    <a:pt x="37" y="83"/>
                  </a:lnTo>
                  <a:lnTo>
                    <a:pt x="37" y="90"/>
                  </a:lnTo>
                  <a:lnTo>
                    <a:pt x="33" y="96"/>
                  </a:lnTo>
                  <a:lnTo>
                    <a:pt x="30" y="100"/>
                  </a:lnTo>
                  <a:lnTo>
                    <a:pt x="27" y="106"/>
                  </a:lnTo>
                  <a:lnTo>
                    <a:pt x="23" y="113"/>
                  </a:lnTo>
                  <a:lnTo>
                    <a:pt x="23" y="120"/>
                  </a:lnTo>
                  <a:lnTo>
                    <a:pt x="20" y="126"/>
                  </a:lnTo>
                  <a:lnTo>
                    <a:pt x="20" y="133"/>
                  </a:lnTo>
                  <a:lnTo>
                    <a:pt x="20" y="140"/>
                  </a:lnTo>
                  <a:lnTo>
                    <a:pt x="20" y="146"/>
                  </a:lnTo>
                  <a:lnTo>
                    <a:pt x="20" y="153"/>
                  </a:lnTo>
                  <a:lnTo>
                    <a:pt x="0" y="153"/>
                  </a:lnTo>
                  <a:lnTo>
                    <a:pt x="0" y="146"/>
                  </a:lnTo>
                  <a:lnTo>
                    <a:pt x="0" y="140"/>
                  </a:lnTo>
                  <a:lnTo>
                    <a:pt x="0" y="130"/>
                  </a:lnTo>
                  <a:lnTo>
                    <a:pt x="3" y="123"/>
                  </a:lnTo>
                  <a:lnTo>
                    <a:pt x="3" y="116"/>
                  </a:lnTo>
                  <a:lnTo>
                    <a:pt x="7" y="110"/>
                  </a:lnTo>
                  <a:lnTo>
                    <a:pt x="10" y="100"/>
                  </a:lnTo>
                  <a:lnTo>
                    <a:pt x="10" y="93"/>
                  </a:lnTo>
                  <a:lnTo>
                    <a:pt x="13" y="86"/>
                  </a:lnTo>
                  <a:lnTo>
                    <a:pt x="17" y="80"/>
                  </a:lnTo>
                  <a:lnTo>
                    <a:pt x="20" y="73"/>
                  </a:lnTo>
                  <a:lnTo>
                    <a:pt x="27" y="66"/>
                  </a:lnTo>
                  <a:lnTo>
                    <a:pt x="30" y="60"/>
                  </a:lnTo>
                  <a:lnTo>
                    <a:pt x="33" y="56"/>
                  </a:lnTo>
                  <a:lnTo>
                    <a:pt x="40" y="50"/>
                  </a:lnTo>
                  <a:lnTo>
                    <a:pt x="43" y="43"/>
                  </a:lnTo>
                  <a:lnTo>
                    <a:pt x="50" y="40"/>
                  </a:lnTo>
                  <a:lnTo>
                    <a:pt x="57" y="33"/>
                  </a:lnTo>
                  <a:lnTo>
                    <a:pt x="63" y="30"/>
                  </a:lnTo>
                  <a:lnTo>
                    <a:pt x="67" y="27"/>
                  </a:lnTo>
                  <a:lnTo>
                    <a:pt x="73" y="20"/>
                  </a:lnTo>
                  <a:lnTo>
                    <a:pt x="80" y="17"/>
                  </a:lnTo>
                  <a:lnTo>
                    <a:pt x="87" y="13"/>
                  </a:lnTo>
                  <a:lnTo>
                    <a:pt x="93" y="10"/>
                  </a:lnTo>
                  <a:lnTo>
                    <a:pt x="103" y="7"/>
                  </a:lnTo>
                  <a:lnTo>
                    <a:pt x="110" y="7"/>
                  </a:lnTo>
                  <a:lnTo>
                    <a:pt x="117" y="3"/>
                  </a:lnTo>
                  <a:lnTo>
                    <a:pt x="123" y="0"/>
                  </a:lnTo>
                  <a:lnTo>
                    <a:pt x="133" y="0"/>
                  </a:lnTo>
                  <a:lnTo>
                    <a:pt x="140" y="0"/>
                  </a:lnTo>
                  <a:lnTo>
                    <a:pt x="147" y="0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1304926" y="6683375"/>
              <a:ext cx="233363" cy="238125"/>
            </a:xfrm>
            <a:custGeom>
              <a:avLst/>
              <a:gdLst>
                <a:gd name="T0" fmla="*/ 147 w 147"/>
                <a:gd name="T1" fmla="*/ 150 h 150"/>
                <a:gd name="T2" fmla="*/ 117 w 147"/>
                <a:gd name="T3" fmla="*/ 147 h 150"/>
                <a:gd name="T4" fmla="*/ 90 w 147"/>
                <a:gd name="T5" fmla="*/ 137 h 150"/>
                <a:gd name="T6" fmla="*/ 64 w 147"/>
                <a:gd name="T7" fmla="*/ 123 h 150"/>
                <a:gd name="T8" fmla="*/ 44 w 147"/>
                <a:gd name="T9" fmla="*/ 107 h 150"/>
                <a:gd name="T10" fmla="*/ 24 w 147"/>
                <a:gd name="T11" fmla="*/ 83 h 150"/>
                <a:gd name="T12" fmla="*/ 10 w 147"/>
                <a:gd name="T13" fmla="*/ 60 h 150"/>
                <a:gd name="T14" fmla="*/ 4 w 147"/>
                <a:gd name="T15" fmla="*/ 30 h 150"/>
                <a:gd name="T16" fmla="*/ 0 w 147"/>
                <a:gd name="T1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150">
                  <a:moveTo>
                    <a:pt x="147" y="150"/>
                  </a:moveTo>
                  <a:lnTo>
                    <a:pt x="117" y="147"/>
                  </a:lnTo>
                  <a:lnTo>
                    <a:pt x="90" y="137"/>
                  </a:lnTo>
                  <a:lnTo>
                    <a:pt x="64" y="123"/>
                  </a:lnTo>
                  <a:lnTo>
                    <a:pt x="44" y="107"/>
                  </a:lnTo>
                  <a:lnTo>
                    <a:pt x="24" y="83"/>
                  </a:lnTo>
                  <a:lnTo>
                    <a:pt x="10" y="60"/>
                  </a:lnTo>
                  <a:lnTo>
                    <a:pt x="4" y="30"/>
                  </a:lnTo>
                  <a:lnTo>
                    <a:pt x="0" y="0"/>
                  </a:lnTo>
                </a:path>
              </a:pathLst>
            </a:custGeom>
            <a:noFill/>
            <a:ln w="3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823913" y="6218238"/>
              <a:ext cx="249238" cy="249237"/>
            </a:xfrm>
            <a:custGeom>
              <a:avLst/>
              <a:gdLst>
                <a:gd name="T0" fmla="*/ 20 w 157"/>
                <a:gd name="T1" fmla="*/ 0 h 157"/>
                <a:gd name="T2" fmla="*/ 20 w 157"/>
                <a:gd name="T3" fmla="*/ 17 h 157"/>
                <a:gd name="T4" fmla="*/ 20 w 157"/>
                <a:gd name="T5" fmla="*/ 30 h 157"/>
                <a:gd name="T6" fmla="*/ 23 w 157"/>
                <a:gd name="T7" fmla="*/ 43 h 157"/>
                <a:gd name="T8" fmla="*/ 30 w 157"/>
                <a:gd name="T9" fmla="*/ 53 h 157"/>
                <a:gd name="T10" fmla="*/ 37 w 157"/>
                <a:gd name="T11" fmla="*/ 67 h 157"/>
                <a:gd name="T12" fmla="*/ 43 w 157"/>
                <a:gd name="T13" fmla="*/ 77 h 157"/>
                <a:gd name="T14" fmla="*/ 50 w 157"/>
                <a:gd name="T15" fmla="*/ 90 h 157"/>
                <a:gd name="T16" fmla="*/ 60 w 157"/>
                <a:gd name="T17" fmla="*/ 97 h 157"/>
                <a:gd name="T18" fmla="*/ 70 w 157"/>
                <a:gd name="T19" fmla="*/ 107 h 157"/>
                <a:gd name="T20" fmla="*/ 80 w 157"/>
                <a:gd name="T21" fmla="*/ 117 h 157"/>
                <a:gd name="T22" fmla="*/ 90 w 157"/>
                <a:gd name="T23" fmla="*/ 123 h 157"/>
                <a:gd name="T24" fmla="*/ 103 w 157"/>
                <a:gd name="T25" fmla="*/ 127 h 157"/>
                <a:gd name="T26" fmla="*/ 113 w 157"/>
                <a:gd name="T27" fmla="*/ 133 h 157"/>
                <a:gd name="T28" fmla="*/ 127 w 157"/>
                <a:gd name="T29" fmla="*/ 137 h 157"/>
                <a:gd name="T30" fmla="*/ 140 w 157"/>
                <a:gd name="T31" fmla="*/ 137 h 157"/>
                <a:gd name="T32" fmla="*/ 157 w 157"/>
                <a:gd name="T33" fmla="*/ 140 h 157"/>
                <a:gd name="T34" fmla="*/ 147 w 157"/>
                <a:gd name="T35" fmla="*/ 157 h 157"/>
                <a:gd name="T36" fmla="*/ 133 w 157"/>
                <a:gd name="T37" fmla="*/ 157 h 157"/>
                <a:gd name="T38" fmla="*/ 117 w 157"/>
                <a:gd name="T39" fmla="*/ 153 h 157"/>
                <a:gd name="T40" fmla="*/ 103 w 157"/>
                <a:gd name="T41" fmla="*/ 150 h 157"/>
                <a:gd name="T42" fmla="*/ 87 w 157"/>
                <a:gd name="T43" fmla="*/ 143 h 157"/>
                <a:gd name="T44" fmla="*/ 73 w 157"/>
                <a:gd name="T45" fmla="*/ 137 h 157"/>
                <a:gd name="T46" fmla="*/ 63 w 157"/>
                <a:gd name="T47" fmla="*/ 127 h 157"/>
                <a:gd name="T48" fmla="*/ 50 w 157"/>
                <a:gd name="T49" fmla="*/ 117 h 157"/>
                <a:gd name="T50" fmla="*/ 40 w 157"/>
                <a:gd name="T51" fmla="*/ 107 h 157"/>
                <a:gd name="T52" fmla="*/ 30 w 157"/>
                <a:gd name="T53" fmla="*/ 97 h 157"/>
                <a:gd name="T54" fmla="*/ 20 w 157"/>
                <a:gd name="T55" fmla="*/ 83 h 157"/>
                <a:gd name="T56" fmla="*/ 13 w 157"/>
                <a:gd name="T57" fmla="*/ 70 h 157"/>
                <a:gd name="T58" fmla="*/ 10 w 157"/>
                <a:gd name="T59" fmla="*/ 57 h 157"/>
                <a:gd name="T60" fmla="*/ 3 w 157"/>
                <a:gd name="T61" fmla="*/ 40 h 157"/>
                <a:gd name="T62" fmla="*/ 0 w 157"/>
                <a:gd name="T63" fmla="*/ 27 h 157"/>
                <a:gd name="T64" fmla="*/ 0 w 157"/>
                <a:gd name="T65" fmla="*/ 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157">
                  <a:moveTo>
                    <a:pt x="0" y="0"/>
                  </a:moveTo>
                  <a:lnTo>
                    <a:pt x="20" y="0"/>
                  </a:lnTo>
                  <a:lnTo>
                    <a:pt x="20" y="10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20" y="30"/>
                  </a:lnTo>
                  <a:lnTo>
                    <a:pt x="23" y="37"/>
                  </a:lnTo>
                  <a:lnTo>
                    <a:pt x="23" y="43"/>
                  </a:lnTo>
                  <a:lnTo>
                    <a:pt x="27" y="50"/>
                  </a:lnTo>
                  <a:lnTo>
                    <a:pt x="30" y="53"/>
                  </a:lnTo>
                  <a:lnTo>
                    <a:pt x="33" y="60"/>
                  </a:lnTo>
                  <a:lnTo>
                    <a:pt x="37" y="67"/>
                  </a:lnTo>
                  <a:lnTo>
                    <a:pt x="37" y="73"/>
                  </a:lnTo>
                  <a:lnTo>
                    <a:pt x="43" y="77"/>
                  </a:lnTo>
                  <a:lnTo>
                    <a:pt x="47" y="83"/>
                  </a:lnTo>
                  <a:lnTo>
                    <a:pt x="50" y="90"/>
                  </a:lnTo>
                  <a:lnTo>
                    <a:pt x="53" y="93"/>
                  </a:lnTo>
                  <a:lnTo>
                    <a:pt x="60" y="97"/>
                  </a:lnTo>
                  <a:lnTo>
                    <a:pt x="63" y="103"/>
                  </a:lnTo>
                  <a:lnTo>
                    <a:pt x="70" y="107"/>
                  </a:lnTo>
                  <a:lnTo>
                    <a:pt x="73" y="110"/>
                  </a:lnTo>
                  <a:lnTo>
                    <a:pt x="80" y="117"/>
                  </a:lnTo>
                  <a:lnTo>
                    <a:pt x="83" y="120"/>
                  </a:lnTo>
                  <a:lnTo>
                    <a:pt x="90" y="123"/>
                  </a:lnTo>
                  <a:lnTo>
                    <a:pt x="97" y="123"/>
                  </a:lnTo>
                  <a:lnTo>
                    <a:pt x="103" y="127"/>
                  </a:lnTo>
                  <a:lnTo>
                    <a:pt x="110" y="130"/>
                  </a:lnTo>
                  <a:lnTo>
                    <a:pt x="113" y="133"/>
                  </a:lnTo>
                  <a:lnTo>
                    <a:pt x="120" y="133"/>
                  </a:lnTo>
                  <a:lnTo>
                    <a:pt x="127" y="137"/>
                  </a:lnTo>
                  <a:lnTo>
                    <a:pt x="133" y="137"/>
                  </a:lnTo>
                  <a:lnTo>
                    <a:pt x="140" y="137"/>
                  </a:lnTo>
                  <a:lnTo>
                    <a:pt x="150" y="137"/>
                  </a:lnTo>
                  <a:lnTo>
                    <a:pt x="157" y="140"/>
                  </a:lnTo>
                  <a:lnTo>
                    <a:pt x="157" y="157"/>
                  </a:lnTo>
                  <a:lnTo>
                    <a:pt x="147" y="157"/>
                  </a:lnTo>
                  <a:lnTo>
                    <a:pt x="140" y="157"/>
                  </a:lnTo>
                  <a:lnTo>
                    <a:pt x="133" y="157"/>
                  </a:lnTo>
                  <a:lnTo>
                    <a:pt x="123" y="153"/>
                  </a:lnTo>
                  <a:lnTo>
                    <a:pt x="117" y="153"/>
                  </a:lnTo>
                  <a:lnTo>
                    <a:pt x="110" y="150"/>
                  </a:lnTo>
                  <a:lnTo>
                    <a:pt x="103" y="150"/>
                  </a:lnTo>
                  <a:lnTo>
                    <a:pt x="93" y="147"/>
                  </a:lnTo>
                  <a:lnTo>
                    <a:pt x="87" y="143"/>
                  </a:lnTo>
                  <a:lnTo>
                    <a:pt x="80" y="140"/>
                  </a:lnTo>
                  <a:lnTo>
                    <a:pt x="73" y="137"/>
                  </a:lnTo>
                  <a:lnTo>
                    <a:pt x="67" y="130"/>
                  </a:lnTo>
                  <a:lnTo>
                    <a:pt x="63" y="127"/>
                  </a:lnTo>
                  <a:lnTo>
                    <a:pt x="57" y="123"/>
                  </a:lnTo>
                  <a:lnTo>
                    <a:pt x="50" y="117"/>
                  </a:lnTo>
                  <a:lnTo>
                    <a:pt x="43" y="113"/>
                  </a:lnTo>
                  <a:lnTo>
                    <a:pt x="40" y="107"/>
                  </a:lnTo>
                  <a:lnTo>
                    <a:pt x="33" y="100"/>
                  </a:lnTo>
                  <a:lnTo>
                    <a:pt x="30" y="97"/>
                  </a:lnTo>
                  <a:lnTo>
                    <a:pt x="27" y="90"/>
                  </a:lnTo>
                  <a:lnTo>
                    <a:pt x="20" y="83"/>
                  </a:lnTo>
                  <a:lnTo>
                    <a:pt x="17" y="77"/>
                  </a:lnTo>
                  <a:lnTo>
                    <a:pt x="13" y="70"/>
                  </a:lnTo>
                  <a:lnTo>
                    <a:pt x="10" y="63"/>
                  </a:lnTo>
                  <a:lnTo>
                    <a:pt x="10" y="57"/>
                  </a:lnTo>
                  <a:lnTo>
                    <a:pt x="7" y="47"/>
                  </a:lnTo>
                  <a:lnTo>
                    <a:pt x="3" y="40"/>
                  </a:lnTo>
                  <a:lnTo>
                    <a:pt x="3" y="33"/>
                  </a:lnTo>
                  <a:lnTo>
                    <a:pt x="0" y="27"/>
                  </a:lnTo>
                  <a:lnTo>
                    <a:pt x="0" y="17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1073151" y="6451600"/>
              <a:ext cx="231775" cy="231775"/>
            </a:xfrm>
            <a:custGeom>
              <a:avLst/>
              <a:gdLst>
                <a:gd name="T0" fmla="*/ 146 w 146"/>
                <a:gd name="T1" fmla="*/ 146 h 146"/>
                <a:gd name="T2" fmla="*/ 143 w 146"/>
                <a:gd name="T3" fmla="*/ 119 h 146"/>
                <a:gd name="T4" fmla="*/ 133 w 146"/>
                <a:gd name="T5" fmla="*/ 89 h 146"/>
                <a:gd name="T6" fmla="*/ 120 w 146"/>
                <a:gd name="T7" fmla="*/ 66 h 146"/>
                <a:gd name="T8" fmla="*/ 103 w 146"/>
                <a:gd name="T9" fmla="*/ 43 h 146"/>
                <a:gd name="T10" fmla="*/ 80 w 146"/>
                <a:gd name="T11" fmla="*/ 26 h 146"/>
                <a:gd name="T12" fmla="*/ 56 w 146"/>
                <a:gd name="T13" fmla="*/ 13 h 146"/>
                <a:gd name="T14" fmla="*/ 30 w 146"/>
                <a:gd name="T15" fmla="*/ 3 h 146"/>
                <a:gd name="T16" fmla="*/ 0 w 146"/>
                <a:gd name="T17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146">
                  <a:moveTo>
                    <a:pt x="146" y="146"/>
                  </a:moveTo>
                  <a:lnTo>
                    <a:pt x="143" y="119"/>
                  </a:lnTo>
                  <a:lnTo>
                    <a:pt x="133" y="89"/>
                  </a:lnTo>
                  <a:lnTo>
                    <a:pt x="120" y="66"/>
                  </a:lnTo>
                  <a:lnTo>
                    <a:pt x="103" y="43"/>
                  </a:lnTo>
                  <a:lnTo>
                    <a:pt x="80" y="26"/>
                  </a:lnTo>
                  <a:lnTo>
                    <a:pt x="56" y="13"/>
                  </a:lnTo>
                  <a:lnTo>
                    <a:pt x="30" y="3"/>
                  </a:lnTo>
                  <a:lnTo>
                    <a:pt x="0" y="0"/>
                  </a:lnTo>
                </a:path>
              </a:pathLst>
            </a:custGeom>
            <a:noFill/>
            <a:ln w="3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3"/>
            <p:cNvSpPr>
              <a:spLocks/>
            </p:cNvSpPr>
            <p:nvPr/>
          </p:nvSpPr>
          <p:spPr bwMode="auto">
            <a:xfrm>
              <a:off x="1073151" y="6218238"/>
              <a:ext cx="263525" cy="269875"/>
            </a:xfrm>
            <a:custGeom>
              <a:avLst/>
              <a:gdLst>
                <a:gd name="T0" fmla="*/ 166 w 166"/>
                <a:gd name="T1" fmla="*/ 0 h 170"/>
                <a:gd name="T2" fmla="*/ 166 w 166"/>
                <a:gd name="T3" fmla="*/ 20 h 170"/>
                <a:gd name="T4" fmla="*/ 163 w 166"/>
                <a:gd name="T5" fmla="*/ 37 h 170"/>
                <a:gd name="T6" fmla="*/ 160 w 166"/>
                <a:gd name="T7" fmla="*/ 50 h 170"/>
                <a:gd name="T8" fmla="*/ 153 w 166"/>
                <a:gd name="T9" fmla="*/ 67 h 170"/>
                <a:gd name="T10" fmla="*/ 146 w 166"/>
                <a:gd name="T11" fmla="*/ 80 h 170"/>
                <a:gd name="T12" fmla="*/ 136 w 166"/>
                <a:gd name="T13" fmla="*/ 97 h 170"/>
                <a:gd name="T14" fmla="*/ 126 w 166"/>
                <a:gd name="T15" fmla="*/ 107 h 170"/>
                <a:gd name="T16" fmla="*/ 116 w 166"/>
                <a:gd name="T17" fmla="*/ 120 h 170"/>
                <a:gd name="T18" fmla="*/ 106 w 166"/>
                <a:gd name="T19" fmla="*/ 130 h 170"/>
                <a:gd name="T20" fmla="*/ 93 w 166"/>
                <a:gd name="T21" fmla="*/ 140 h 170"/>
                <a:gd name="T22" fmla="*/ 80 w 166"/>
                <a:gd name="T23" fmla="*/ 150 h 170"/>
                <a:gd name="T24" fmla="*/ 63 w 166"/>
                <a:gd name="T25" fmla="*/ 157 h 170"/>
                <a:gd name="T26" fmla="*/ 50 w 166"/>
                <a:gd name="T27" fmla="*/ 160 h 170"/>
                <a:gd name="T28" fmla="*/ 33 w 166"/>
                <a:gd name="T29" fmla="*/ 167 h 170"/>
                <a:gd name="T30" fmla="*/ 16 w 166"/>
                <a:gd name="T31" fmla="*/ 167 h 170"/>
                <a:gd name="T32" fmla="*/ 0 w 166"/>
                <a:gd name="T33" fmla="*/ 170 h 170"/>
                <a:gd name="T34" fmla="*/ 6 w 166"/>
                <a:gd name="T35" fmla="*/ 127 h 170"/>
                <a:gd name="T36" fmla="*/ 16 w 166"/>
                <a:gd name="T37" fmla="*/ 127 h 170"/>
                <a:gd name="T38" fmla="*/ 30 w 166"/>
                <a:gd name="T39" fmla="*/ 123 h 170"/>
                <a:gd name="T40" fmla="*/ 43 w 166"/>
                <a:gd name="T41" fmla="*/ 120 h 170"/>
                <a:gd name="T42" fmla="*/ 53 w 166"/>
                <a:gd name="T43" fmla="*/ 117 h 170"/>
                <a:gd name="T44" fmla="*/ 63 w 166"/>
                <a:gd name="T45" fmla="*/ 110 h 170"/>
                <a:gd name="T46" fmla="*/ 73 w 166"/>
                <a:gd name="T47" fmla="*/ 103 h 170"/>
                <a:gd name="T48" fmla="*/ 83 w 166"/>
                <a:gd name="T49" fmla="*/ 93 h 170"/>
                <a:gd name="T50" fmla="*/ 93 w 166"/>
                <a:gd name="T51" fmla="*/ 87 h 170"/>
                <a:gd name="T52" fmla="*/ 100 w 166"/>
                <a:gd name="T53" fmla="*/ 77 h 170"/>
                <a:gd name="T54" fmla="*/ 106 w 166"/>
                <a:gd name="T55" fmla="*/ 67 h 170"/>
                <a:gd name="T56" fmla="*/ 113 w 166"/>
                <a:gd name="T57" fmla="*/ 57 h 170"/>
                <a:gd name="T58" fmla="*/ 116 w 166"/>
                <a:gd name="T59" fmla="*/ 43 h 170"/>
                <a:gd name="T60" fmla="*/ 120 w 166"/>
                <a:gd name="T61" fmla="*/ 33 h 170"/>
                <a:gd name="T62" fmla="*/ 123 w 166"/>
                <a:gd name="T63" fmla="*/ 20 h 170"/>
                <a:gd name="T64" fmla="*/ 123 w 166"/>
                <a:gd name="T65" fmla="*/ 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6" h="170">
                  <a:moveTo>
                    <a:pt x="123" y="0"/>
                  </a:moveTo>
                  <a:lnTo>
                    <a:pt x="166" y="0"/>
                  </a:lnTo>
                  <a:lnTo>
                    <a:pt x="166" y="10"/>
                  </a:lnTo>
                  <a:lnTo>
                    <a:pt x="166" y="20"/>
                  </a:lnTo>
                  <a:lnTo>
                    <a:pt x="163" y="27"/>
                  </a:lnTo>
                  <a:lnTo>
                    <a:pt x="163" y="37"/>
                  </a:lnTo>
                  <a:lnTo>
                    <a:pt x="160" y="43"/>
                  </a:lnTo>
                  <a:lnTo>
                    <a:pt x="160" y="50"/>
                  </a:lnTo>
                  <a:lnTo>
                    <a:pt x="156" y="60"/>
                  </a:lnTo>
                  <a:lnTo>
                    <a:pt x="153" y="67"/>
                  </a:lnTo>
                  <a:lnTo>
                    <a:pt x="150" y="73"/>
                  </a:lnTo>
                  <a:lnTo>
                    <a:pt x="146" y="80"/>
                  </a:lnTo>
                  <a:lnTo>
                    <a:pt x="143" y="87"/>
                  </a:lnTo>
                  <a:lnTo>
                    <a:pt x="136" y="97"/>
                  </a:lnTo>
                  <a:lnTo>
                    <a:pt x="133" y="103"/>
                  </a:lnTo>
                  <a:lnTo>
                    <a:pt x="126" y="107"/>
                  </a:lnTo>
                  <a:lnTo>
                    <a:pt x="123" y="113"/>
                  </a:lnTo>
                  <a:lnTo>
                    <a:pt x="116" y="120"/>
                  </a:lnTo>
                  <a:lnTo>
                    <a:pt x="113" y="127"/>
                  </a:lnTo>
                  <a:lnTo>
                    <a:pt x="106" y="130"/>
                  </a:lnTo>
                  <a:lnTo>
                    <a:pt x="100" y="137"/>
                  </a:lnTo>
                  <a:lnTo>
                    <a:pt x="93" y="140"/>
                  </a:lnTo>
                  <a:lnTo>
                    <a:pt x="86" y="143"/>
                  </a:lnTo>
                  <a:lnTo>
                    <a:pt x="80" y="150"/>
                  </a:lnTo>
                  <a:lnTo>
                    <a:pt x="70" y="153"/>
                  </a:lnTo>
                  <a:lnTo>
                    <a:pt x="63" y="157"/>
                  </a:lnTo>
                  <a:lnTo>
                    <a:pt x="56" y="160"/>
                  </a:lnTo>
                  <a:lnTo>
                    <a:pt x="50" y="160"/>
                  </a:lnTo>
                  <a:lnTo>
                    <a:pt x="40" y="163"/>
                  </a:lnTo>
                  <a:lnTo>
                    <a:pt x="33" y="167"/>
                  </a:lnTo>
                  <a:lnTo>
                    <a:pt x="23" y="167"/>
                  </a:lnTo>
                  <a:lnTo>
                    <a:pt x="16" y="167"/>
                  </a:lnTo>
                  <a:lnTo>
                    <a:pt x="6" y="170"/>
                  </a:lnTo>
                  <a:lnTo>
                    <a:pt x="0" y="170"/>
                  </a:lnTo>
                  <a:lnTo>
                    <a:pt x="0" y="127"/>
                  </a:lnTo>
                  <a:lnTo>
                    <a:pt x="6" y="127"/>
                  </a:lnTo>
                  <a:lnTo>
                    <a:pt x="13" y="127"/>
                  </a:lnTo>
                  <a:lnTo>
                    <a:pt x="16" y="127"/>
                  </a:lnTo>
                  <a:lnTo>
                    <a:pt x="23" y="123"/>
                  </a:lnTo>
                  <a:lnTo>
                    <a:pt x="30" y="123"/>
                  </a:lnTo>
                  <a:lnTo>
                    <a:pt x="36" y="123"/>
                  </a:lnTo>
                  <a:lnTo>
                    <a:pt x="43" y="120"/>
                  </a:lnTo>
                  <a:lnTo>
                    <a:pt x="46" y="117"/>
                  </a:lnTo>
                  <a:lnTo>
                    <a:pt x="53" y="117"/>
                  </a:lnTo>
                  <a:lnTo>
                    <a:pt x="60" y="113"/>
                  </a:lnTo>
                  <a:lnTo>
                    <a:pt x="63" y="110"/>
                  </a:lnTo>
                  <a:lnTo>
                    <a:pt x="70" y="107"/>
                  </a:lnTo>
                  <a:lnTo>
                    <a:pt x="73" y="103"/>
                  </a:lnTo>
                  <a:lnTo>
                    <a:pt x="80" y="100"/>
                  </a:lnTo>
                  <a:lnTo>
                    <a:pt x="83" y="93"/>
                  </a:lnTo>
                  <a:lnTo>
                    <a:pt x="86" y="90"/>
                  </a:lnTo>
                  <a:lnTo>
                    <a:pt x="93" y="87"/>
                  </a:lnTo>
                  <a:lnTo>
                    <a:pt x="96" y="80"/>
                  </a:lnTo>
                  <a:lnTo>
                    <a:pt x="100" y="77"/>
                  </a:lnTo>
                  <a:lnTo>
                    <a:pt x="103" y="73"/>
                  </a:lnTo>
                  <a:lnTo>
                    <a:pt x="106" y="67"/>
                  </a:lnTo>
                  <a:lnTo>
                    <a:pt x="110" y="60"/>
                  </a:lnTo>
                  <a:lnTo>
                    <a:pt x="113" y="57"/>
                  </a:lnTo>
                  <a:lnTo>
                    <a:pt x="116" y="50"/>
                  </a:lnTo>
                  <a:lnTo>
                    <a:pt x="116" y="43"/>
                  </a:lnTo>
                  <a:lnTo>
                    <a:pt x="120" y="40"/>
                  </a:lnTo>
                  <a:lnTo>
                    <a:pt x="120" y="33"/>
                  </a:lnTo>
                  <a:lnTo>
                    <a:pt x="123" y="27"/>
                  </a:lnTo>
                  <a:lnTo>
                    <a:pt x="123" y="20"/>
                  </a:lnTo>
                  <a:lnTo>
                    <a:pt x="123" y="13"/>
                  </a:lnTo>
                  <a:lnTo>
                    <a:pt x="123" y="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4"/>
            <p:cNvSpPr>
              <a:spLocks/>
            </p:cNvSpPr>
            <p:nvPr/>
          </p:nvSpPr>
          <p:spPr bwMode="auto">
            <a:xfrm>
              <a:off x="1268413" y="5953125"/>
              <a:ext cx="269875" cy="265112"/>
            </a:xfrm>
            <a:custGeom>
              <a:avLst/>
              <a:gdLst>
                <a:gd name="T0" fmla="*/ 170 w 170"/>
                <a:gd name="T1" fmla="*/ 44 h 167"/>
                <a:gd name="T2" fmla="*/ 157 w 170"/>
                <a:gd name="T3" fmla="*/ 44 h 167"/>
                <a:gd name="T4" fmla="*/ 143 w 170"/>
                <a:gd name="T5" fmla="*/ 44 h 167"/>
                <a:gd name="T6" fmla="*/ 133 w 170"/>
                <a:gd name="T7" fmla="*/ 47 h 167"/>
                <a:gd name="T8" fmla="*/ 120 w 170"/>
                <a:gd name="T9" fmla="*/ 54 h 167"/>
                <a:gd name="T10" fmla="*/ 110 w 170"/>
                <a:gd name="T11" fmla="*/ 57 h 167"/>
                <a:gd name="T12" fmla="*/ 100 w 170"/>
                <a:gd name="T13" fmla="*/ 64 h 167"/>
                <a:gd name="T14" fmla="*/ 90 w 170"/>
                <a:gd name="T15" fmla="*/ 70 h 167"/>
                <a:gd name="T16" fmla="*/ 80 w 170"/>
                <a:gd name="T17" fmla="*/ 80 h 167"/>
                <a:gd name="T18" fmla="*/ 73 w 170"/>
                <a:gd name="T19" fmla="*/ 87 h 167"/>
                <a:gd name="T20" fmla="*/ 63 w 170"/>
                <a:gd name="T21" fmla="*/ 97 h 167"/>
                <a:gd name="T22" fmla="*/ 60 w 170"/>
                <a:gd name="T23" fmla="*/ 107 h 167"/>
                <a:gd name="T24" fmla="*/ 53 w 170"/>
                <a:gd name="T25" fmla="*/ 120 h 167"/>
                <a:gd name="T26" fmla="*/ 50 w 170"/>
                <a:gd name="T27" fmla="*/ 130 h 167"/>
                <a:gd name="T28" fmla="*/ 47 w 170"/>
                <a:gd name="T29" fmla="*/ 144 h 167"/>
                <a:gd name="T30" fmla="*/ 43 w 170"/>
                <a:gd name="T31" fmla="*/ 157 h 167"/>
                <a:gd name="T32" fmla="*/ 43 w 170"/>
                <a:gd name="T33" fmla="*/ 167 h 167"/>
                <a:gd name="T34" fmla="*/ 3 w 170"/>
                <a:gd name="T35" fmla="*/ 160 h 167"/>
                <a:gd name="T36" fmla="*/ 3 w 170"/>
                <a:gd name="T37" fmla="*/ 144 h 167"/>
                <a:gd name="T38" fmla="*/ 7 w 170"/>
                <a:gd name="T39" fmla="*/ 127 h 167"/>
                <a:gd name="T40" fmla="*/ 13 w 170"/>
                <a:gd name="T41" fmla="*/ 110 h 167"/>
                <a:gd name="T42" fmla="*/ 17 w 170"/>
                <a:gd name="T43" fmla="*/ 97 h 167"/>
                <a:gd name="T44" fmla="*/ 27 w 170"/>
                <a:gd name="T45" fmla="*/ 80 h 167"/>
                <a:gd name="T46" fmla="*/ 37 w 170"/>
                <a:gd name="T47" fmla="*/ 67 h 167"/>
                <a:gd name="T48" fmla="*/ 47 w 170"/>
                <a:gd name="T49" fmla="*/ 57 h 167"/>
                <a:gd name="T50" fmla="*/ 57 w 170"/>
                <a:gd name="T51" fmla="*/ 44 h 167"/>
                <a:gd name="T52" fmla="*/ 70 w 170"/>
                <a:gd name="T53" fmla="*/ 34 h 167"/>
                <a:gd name="T54" fmla="*/ 83 w 170"/>
                <a:gd name="T55" fmla="*/ 24 h 167"/>
                <a:gd name="T56" fmla="*/ 97 w 170"/>
                <a:gd name="T57" fmla="*/ 17 h 167"/>
                <a:gd name="T58" fmla="*/ 113 w 170"/>
                <a:gd name="T59" fmla="*/ 10 h 167"/>
                <a:gd name="T60" fmla="*/ 127 w 170"/>
                <a:gd name="T61" fmla="*/ 7 h 167"/>
                <a:gd name="T62" fmla="*/ 143 w 170"/>
                <a:gd name="T63" fmla="*/ 4 h 167"/>
                <a:gd name="T64" fmla="*/ 160 w 170"/>
                <a:gd name="T65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0" h="167">
                  <a:moveTo>
                    <a:pt x="170" y="0"/>
                  </a:moveTo>
                  <a:lnTo>
                    <a:pt x="170" y="44"/>
                  </a:lnTo>
                  <a:lnTo>
                    <a:pt x="163" y="44"/>
                  </a:lnTo>
                  <a:lnTo>
                    <a:pt x="157" y="44"/>
                  </a:lnTo>
                  <a:lnTo>
                    <a:pt x="150" y="44"/>
                  </a:lnTo>
                  <a:lnTo>
                    <a:pt x="143" y="44"/>
                  </a:lnTo>
                  <a:lnTo>
                    <a:pt x="137" y="47"/>
                  </a:lnTo>
                  <a:lnTo>
                    <a:pt x="133" y="47"/>
                  </a:lnTo>
                  <a:lnTo>
                    <a:pt x="127" y="50"/>
                  </a:lnTo>
                  <a:lnTo>
                    <a:pt x="120" y="54"/>
                  </a:lnTo>
                  <a:lnTo>
                    <a:pt x="113" y="54"/>
                  </a:lnTo>
                  <a:lnTo>
                    <a:pt x="110" y="57"/>
                  </a:lnTo>
                  <a:lnTo>
                    <a:pt x="103" y="60"/>
                  </a:lnTo>
                  <a:lnTo>
                    <a:pt x="100" y="64"/>
                  </a:lnTo>
                  <a:lnTo>
                    <a:pt x="93" y="67"/>
                  </a:lnTo>
                  <a:lnTo>
                    <a:pt x="90" y="70"/>
                  </a:lnTo>
                  <a:lnTo>
                    <a:pt x="83" y="74"/>
                  </a:lnTo>
                  <a:lnTo>
                    <a:pt x="80" y="80"/>
                  </a:lnTo>
                  <a:lnTo>
                    <a:pt x="77" y="84"/>
                  </a:lnTo>
                  <a:lnTo>
                    <a:pt x="73" y="87"/>
                  </a:lnTo>
                  <a:lnTo>
                    <a:pt x="67" y="94"/>
                  </a:lnTo>
                  <a:lnTo>
                    <a:pt x="63" y="97"/>
                  </a:lnTo>
                  <a:lnTo>
                    <a:pt x="60" y="104"/>
                  </a:lnTo>
                  <a:lnTo>
                    <a:pt x="60" y="107"/>
                  </a:lnTo>
                  <a:lnTo>
                    <a:pt x="57" y="114"/>
                  </a:lnTo>
                  <a:lnTo>
                    <a:pt x="53" y="120"/>
                  </a:lnTo>
                  <a:lnTo>
                    <a:pt x="50" y="124"/>
                  </a:lnTo>
                  <a:lnTo>
                    <a:pt x="50" y="130"/>
                  </a:lnTo>
                  <a:lnTo>
                    <a:pt x="47" y="137"/>
                  </a:lnTo>
                  <a:lnTo>
                    <a:pt x="47" y="144"/>
                  </a:lnTo>
                  <a:lnTo>
                    <a:pt x="43" y="150"/>
                  </a:lnTo>
                  <a:lnTo>
                    <a:pt x="43" y="157"/>
                  </a:lnTo>
                  <a:lnTo>
                    <a:pt x="43" y="160"/>
                  </a:lnTo>
                  <a:lnTo>
                    <a:pt x="43" y="167"/>
                  </a:lnTo>
                  <a:lnTo>
                    <a:pt x="0" y="167"/>
                  </a:lnTo>
                  <a:lnTo>
                    <a:pt x="3" y="160"/>
                  </a:lnTo>
                  <a:lnTo>
                    <a:pt x="3" y="150"/>
                  </a:lnTo>
                  <a:lnTo>
                    <a:pt x="3" y="144"/>
                  </a:lnTo>
                  <a:lnTo>
                    <a:pt x="7" y="134"/>
                  </a:lnTo>
                  <a:lnTo>
                    <a:pt x="7" y="127"/>
                  </a:lnTo>
                  <a:lnTo>
                    <a:pt x="10" y="117"/>
                  </a:lnTo>
                  <a:lnTo>
                    <a:pt x="13" y="110"/>
                  </a:lnTo>
                  <a:lnTo>
                    <a:pt x="13" y="104"/>
                  </a:lnTo>
                  <a:lnTo>
                    <a:pt x="17" y="97"/>
                  </a:lnTo>
                  <a:lnTo>
                    <a:pt x="23" y="87"/>
                  </a:lnTo>
                  <a:lnTo>
                    <a:pt x="27" y="80"/>
                  </a:lnTo>
                  <a:lnTo>
                    <a:pt x="30" y="74"/>
                  </a:lnTo>
                  <a:lnTo>
                    <a:pt x="37" y="67"/>
                  </a:lnTo>
                  <a:lnTo>
                    <a:pt x="40" y="60"/>
                  </a:lnTo>
                  <a:lnTo>
                    <a:pt x="47" y="57"/>
                  </a:lnTo>
                  <a:lnTo>
                    <a:pt x="50" y="50"/>
                  </a:lnTo>
                  <a:lnTo>
                    <a:pt x="57" y="44"/>
                  </a:lnTo>
                  <a:lnTo>
                    <a:pt x="63" y="40"/>
                  </a:lnTo>
                  <a:lnTo>
                    <a:pt x="70" y="34"/>
                  </a:lnTo>
                  <a:lnTo>
                    <a:pt x="77" y="30"/>
                  </a:lnTo>
                  <a:lnTo>
                    <a:pt x="83" y="24"/>
                  </a:lnTo>
                  <a:lnTo>
                    <a:pt x="90" y="20"/>
                  </a:lnTo>
                  <a:lnTo>
                    <a:pt x="97" y="17"/>
                  </a:lnTo>
                  <a:lnTo>
                    <a:pt x="103" y="14"/>
                  </a:lnTo>
                  <a:lnTo>
                    <a:pt x="113" y="10"/>
                  </a:lnTo>
                  <a:lnTo>
                    <a:pt x="120" y="7"/>
                  </a:lnTo>
                  <a:lnTo>
                    <a:pt x="127" y="7"/>
                  </a:lnTo>
                  <a:lnTo>
                    <a:pt x="137" y="4"/>
                  </a:lnTo>
                  <a:lnTo>
                    <a:pt x="143" y="4"/>
                  </a:lnTo>
                  <a:lnTo>
                    <a:pt x="153" y="0"/>
                  </a:lnTo>
                  <a:lnTo>
                    <a:pt x="160" y="0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5"/>
            <p:cNvSpPr>
              <a:spLocks/>
            </p:cNvSpPr>
            <p:nvPr/>
          </p:nvSpPr>
          <p:spPr bwMode="auto">
            <a:xfrm>
              <a:off x="5946776" y="5969000"/>
              <a:ext cx="247650" cy="249237"/>
            </a:xfrm>
            <a:custGeom>
              <a:avLst/>
              <a:gdLst>
                <a:gd name="T0" fmla="*/ 0 w 156"/>
                <a:gd name="T1" fmla="*/ 0 h 157"/>
                <a:gd name="T2" fmla="*/ 13 w 156"/>
                <a:gd name="T3" fmla="*/ 4 h 157"/>
                <a:gd name="T4" fmla="*/ 30 w 156"/>
                <a:gd name="T5" fmla="*/ 4 h 157"/>
                <a:gd name="T6" fmla="*/ 43 w 156"/>
                <a:gd name="T7" fmla="*/ 10 h 157"/>
                <a:gd name="T8" fmla="*/ 60 w 156"/>
                <a:gd name="T9" fmla="*/ 14 h 157"/>
                <a:gd name="T10" fmla="*/ 73 w 156"/>
                <a:gd name="T11" fmla="*/ 20 h 157"/>
                <a:gd name="T12" fmla="*/ 86 w 156"/>
                <a:gd name="T13" fmla="*/ 30 h 157"/>
                <a:gd name="T14" fmla="*/ 96 w 156"/>
                <a:gd name="T15" fmla="*/ 37 h 157"/>
                <a:gd name="T16" fmla="*/ 110 w 156"/>
                <a:gd name="T17" fmla="*/ 47 h 157"/>
                <a:gd name="T18" fmla="*/ 120 w 156"/>
                <a:gd name="T19" fmla="*/ 60 h 157"/>
                <a:gd name="T20" fmla="*/ 126 w 156"/>
                <a:gd name="T21" fmla="*/ 70 h 157"/>
                <a:gd name="T22" fmla="*/ 136 w 156"/>
                <a:gd name="T23" fmla="*/ 84 h 157"/>
                <a:gd name="T24" fmla="*/ 143 w 156"/>
                <a:gd name="T25" fmla="*/ 97 h 157"/>
                <a:gd name="T26" fmla="*/ 146 w 156"/>
                <a:gd name="T27" fmla="*/ 110 h 157"/>
                <a:gd name="T28" fmla="*/ 153 w 156"/>
                <a:gd name="T29" fmla="*/ 127 h 157"/>
                <a:gd name="T30" fmla="*/ 153 w 156"/>
                <a:gd name="T31" fmla="*/ 144 h 157"/>
                <a:gd name="T32" fmla="*/ 156 w 156"/>
                <a:gd name="T33" fmla="*/ 157 h 157"/>
                <a:gd name="T34" fmla="*/ 136 w 156"/>
                <a:gd name="T35" fmla="*/ 150 h 157"/>
                <a:gd name="T36" fmla="*/ 133 w 156"/>
                <a:gd name="T37" fmla="*/ 137 h 157"/>
                <a:gd name="T38" fmla="*/ 130 w 156"/>
                <a:gd name="T39" fmla="*/ 124 h 157"/>
                <a:gd name="T40" fmla="*/ 126 w 156"/>
                <a:gd name="T41" fmla="*/ 110 h 157"/>
                <a:gd name="T42" fmla="*/ 123 w 156"/>
                <a:gd name="T43" fmla="*/ 100 h 157"/>
                <a:gd name="T44" fmla="*/ 116 w 156"/>
                <a:gd name="T45" fmla="*/ 87 h 157"/>
                <a:gd name="T46" fmla="*/ 106 w 156"/>
                <a:gd name="T47" fmla="*/ 77 h 157"/>
                <a:gd name="T48" fmla="*/ 100 w 156"/>
                <a:gd name="T49" fmla="*/ 67 h 157"/>
                <a:gd name="T50" fmla="*/ 90 w 156"/>
                <a:gd name="T51" fmla="*/ 57 h 157"/>
                <a:gd name="T52" fmla="*/ 80 w 156"/>
                <a:gd name="T53" fmla="*/ 50 h 157"/>
                <a:gd name="T54" fmla="*/ 70 w 156"/>
                <a:gd name="T55" fmla="*/ 40 h 157"/>
                <a:gd name="T56" fmla="*/ 56 w 156"/>
                <a:gd name="T57" fmla="*/ 34 h 157"/>
                <a:gd name="T58" fmla="*/ 46 w 156"/>
                <a:gd name="T59" fmla="*/ 30 h 157"/>
                <a:gd name="T60" fmla="*/ 33 w 156"/>
                <a:gd name="T61" fmla="*/ 27 h 157"/>
                <a:gd name="T62" fmla="*/ 20 w 156"/>
                <a:gd name="T63" fmla="*/ 24 h 157"/>
                <a:gd name="T64" fmla="*/ 6 w 156"/>
                <a:gd name="T65" fmla="*/ 2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6" h="157">
                  <a:moveTo>
                    <a:pt x="0" y="20"/>
                  </a:moveTo>
                  <a:lnTo>
                    <a:pt x="0" y="0"/>
                  </a:lnTo>
                  <a:lnTo>
                    <a:pt x="6" y="4"/>
                  </a:lnTo>
                  <a:lnTo>
                    <a:pt x="13" y="4"/>
                  </a:lnTo>
                  <a:lnTo>
                    <a:pt x="23" y="4"/>
                  </a:lnTo>
                  <a:lnTo>
                    <a:pt x="30" y="4"/>
                  </a:lnTo>
                  <a:lnTo>
                    <a:pt x="36" y="7"/>
                  </a:lnTo>
                  <a:lnTo>
                    <a:pt x="43" y="10"/>
                  </a:lnTo>
                  <a:lnTo>
                    <a:pt x="53" y="10"/>
                  </a:lnTo>
                  <a:lnTo>
                    <a:pt x="60" y="14"/>
                  </a:lnTo>
                  <a:lnTo>
                    <a:pt x="66" y="17"/>
                  </a:lnTo>
                  <a:lnTo>
                    <a:pt x="73" y="20"/>
                  </a:lnTo>
                  <a:lnTo>
                    <a:pt x="80" y="24"/>
                  </a:lnTo>
                  <a:lnTo>
                    <a:pt x="86" y="30"/>
                  </a:lnTo>
                  <a:lnTo>
                    <a:pt x="93" y="34"/>
                  </a:lnTo>
                  <a:lnTo>
                    <a:pt x="96" y="37"/>
                  </a:lnTo>
                  <a:lnTo>
                    <a:pt x="103" y="44"/>
                  </a:lnTo>
                  <a:lnTo>
                    <a:pt x="110" y="47"/>
                  </a:lnTo>
                  <a:lnTo>
                    <a:pt x="113" y="54"/>
                  </a:lnTo>
                  <a:lnTo>
                    <a:pt x="120" y="60"/>
                  </a:lnTo>
                  <a:lnTo>
                    <a:pt x="123" y="64"/>
                  </a:lnTo>
                  <a:lnTo>
                    <a:pt x="126" y="70"/>
                  </a:lnTo>
                  <a:lnTo>
                    <a:pt x="133" y="77"/>
                  </a:lnTo>
                  <a:lnTo>
                    <a:pt x="136" y="84"/>
                  </a:lnTo>
                  <a:lnTo>
                    <a:pt x="140" y="90"/>
                  </a:lnTo>
                  <a:lnTo>
                    <a:pt x="143" y="97"/>
                  </a:lnTo>
                  <a:lnTo>
                    <a:pt x="146" y="104"/>
                  </a:lnTo>
                  <a:lnTo>
                    <a:pt x="146" y="110"/>
                  </a:lnTo>
                  <a:lnTo>
                    <a:pt x="150" y="120"/>
                  </a:lnTo>
                  <a:lnTo>
                    <a:pt x="153" y="127"/>
                  </a:lnTo>
                  <a:lnTo>
                    <a:pt x="153" y="134"/>
                  </a:lnTo>
                  <a:lnTo>
                    <a:pt x="153" y="144"/>
                  </a:lnTo>
                  <a:lnTo>
                    <a:pt x="153" y="150"/>
                  </a:lnTo>
                  <a:lnTo>
                    <a:pt x="156" y="157"/>
                  </a:lnTo>
                  <a:lnTo>
                    <a:pt x="136" y="157"/>
                  </a:lnTo>
                  <a:lnTo>
                    <a:pt x="136" y="150"/>
                  </a:lnTo>
                  <a:lnTo>
                    <a:pt x="133" y="144"/>
                  </a:lnTo>
                  <a:lnTo>
                    <a:pt x="133" y="137"/>
                  </a:lnTo>
                  <a:lnTo>
                    <a:pt x="133" y="130"/>
                  </a:lnTo>
                  <a:lnTo>
                    <a:pt x="130" y="124"/>
                  </a:lnTo>
                  <a:lnTo>
                    <a:pt x="130" y="117"/>
                  </a:lnTo>
                  <a:lnTo>
                    <a:pt x="126" y="110"/>
                  </a:lnTo>
                  <a:lnTo>
                    <a:pt x="123" y="104"/>
                  </a:lnTo>
                  <a:lnTo>
                    <a:pt x="123" y="100"/>
                  </a:lnTo>
                  <a:lnTo>
                    <a:pt x="120" y="94"/>
                  </a:lnTo>
                  <a:lnTo>
                    <a:pt x="116" y="87"/>
                  </a:lnTo>
                  <a:lnTo>
                    <a:pt x="113" y="80"/>
                  </a:lnTo>
                  <a:lnTo>
                    <a:pt x="106" y="77"/>
                  </a:lnTo>
                  <a:lnTo>
                    <a:pt x="103" y="70"/>
                  </a:lnTo>
                  <a:lnTo>
                    <a:pt x="100" y="67"/>
                  </a:lnTo>
                  <a:lnTo>
                    <a:pt x="96" y="60"/>
                  </a:lnTo>
                  <a:lnTo>
                    <a:pt x="90" y="57"/>
                  </a:lnTo>
                  <a:lnTo>
                    <a:pt x="86" y="54"/>
                  </a:lnTo>
                  <a:lnTo>
                    <a:pt x="80" y="50"/>
                  </a:lnTo>
                  <a:lnTo>
                    <a:pt x="76" y="44"/>
                  </a:lnTo>
                  <a:lnTo>
                    <a:pt x="70" y="40"/>
                  </a:lnTo>
                  <a:lnTo>
                    <a:pt x="63" y="37"/>
                  </a:lnTo>
                  <a:lnTo>
                    <a:pt x="56" y="34"/>
                  </a:lnTo>
                  <a:lnTo>
                    <a:pt x="53" y="34"/>
                  </a:lnTo>
                  <a:lnTo>
                    <a:pt x="46" y="30"/>
                  </a:lnTo>
                  <a:lnTo>
                    <a:pt x="40" y="27"/>
                  </a:lnTo>
                  <a:lnTo>
                    <a:pt x="33" y="27"/>
                  </a:lnTo>
                  <a:lnTo>
                    <a:pt x="26" y="24"/>
                  </a:lnTo>
                  <a:lnTo>
                    <a:pt x="20" y="24"/>
                  </a:lnTo>
                  <a:lnTo>
                    <a:pt x="13" y="24"/>
                  </a:lnTo>
                  <a:lnTo>
                    <a:pt x="6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6"/>
            <p:cNvSpPr>
              <a:spLocks/>
            </p:cNvSpPr>
            <p:nvPr/>
          </p:nvSpPr>
          <p:spPr bwMode="auto">
            <a:xfrm>
              <a:off x="6162676" y="6218238"/>
              <a:ext cx="249238" cy="249237"/>
            </a:xfrm>
            <a:custGeom>
              <a:avLst/>
              <a:gdLst>
                <a:gd name="T0" fmla="*/ 20 w 157"/>
                <a:gd name="T1" fmla="*/ 0 h 157"/>
                <a:gd name="T2" fmla="*/ 20 w 157"/>
                <a:gd name="T3" fmla="*/ 17 h 157"/>
                <a:gd name="T4" fmla="*/ 20 w 157"/>
                <a:gd name="T5" fmla="*/ 30 h 157"/>
                <a:gd name="T6" fmla="*/ 24 w 157"/>
                <a:gd name="T7" fmla="*/ 43 h 157"/>
                <a:gd name="T8" fmla="*/ 30 w 157"/>
                <a:gd name="T9" fmla="*/ 53 h 157"/>
                <a:gd name="T10" fmla="*/ 34 w 157"/>
                <a:gd name="T11" fmla="*/ 67 h 157"/>
                <a:gd name="T12" fmla="*/ 44 w 157"/>
                <a:gd name="T13" fmla="*/ 77 h 157"/>
                <a:gd name="T14" fmla="*/ 50 w 157"/>
                <a:gd name="T15" fmla="*/ 90 h 157"/>
                <a:gd name="T16" fmla="*/ 60 w 157"/>
                <a:gd name="T17" fmla="*/ 97 h 157"/>
                <a:gd name="T18" fmla="*/ 67 w 157"/>
                <a:gd name="T19" fmla="*/ 107 h 157"/>
                <a:gd name="T20" fmla="*/ 80 w 157"/>
                <a:gd name="T21" fmla="*/ 117 h 157"/>
                <a:gd name="T22" fmla="*/ 90 w 157"/>
                <a:gd name="T23" fmla="*/ 123 h 157"/>
                <a:gd name="T24" fmla="*/ 104 w 157"/>
                <a:gd name="T25" fmla="*/ 127 h 157"/>
                <a:gd name="T26" fmla="*/ 114 w 157"/>
                <a:gd name="T27" fmla="*/ 133 h 157"/>
                <a:gd name="T28" fmla="*/ 127 w 157"/>
                <a:gd name="T29" fmla="*/ 137 h 157"/>
                <a:gd name="T30" fmla="*/ 140 w 157"/>
                <a:gd name="T31" fmla="*/ 137 h 157"/>
                <a:gd name="T32" fmla="*/ 157 w 157"/>
                <a:gd name="T33" fmla="*/ 140 h 157"/>
                <a:gd name="T34" fmla="*/ 147 w 157"/>
                <a:gd name="T35" fmla="*/ 157 h 157"/>
                <a:gd name="T36" fmla="*/ 130 w 157"/>
                <a:gd name="T37" fmla="*/ 157 h 157"/>
                <a:gd name="T38" fmla="*/ 117 w 157"/>
                <a:gd name="T39" fmla="*/ 153 h 157"/>
                <a:gd name="T40" fmla="*/ 100 w 157"/>
                <a:gd name="T41" fmla="*/ 150 h 157"/>
                <a:gd name="T42" fmla="*/ 87 w 157"/>
                <a:gd name="T43" fmla="*/ 143 h 157"/>
                <a:gd name="T44" fmla="*/ 74 w 157"/>
                <a:gd name="T45" fmla="*/ 137 h 157"/>
                <a:gd name="T46" fmla="*/ 64 w 157"/>
                <a:gd name="T47" fmla="*/ 127 h 157"/>
                <a:gd name="T48" fmla="*/ 50 w 157"/>
                <a:gd name="T49" fmla="*/ 117 h 157"/>
                <a:gd name="T50" fmla="*/ 40 w 157"/>
                <a:gd name="T51" fmla="*/ 107 h 157"/>
                <a:gd name="T52" fmla="*/ 30 w 157"/>
                <a:gd name="T53" fmla="*/ 97 h 157"/>
                <a:gd name="T54" fmla="*/ 20 w 157"/>
                <a:gd name="T55" fmla="*/ 83 h 157"/>
                <a:gd name="T56" fmla="*/ 14 w 157"/>
                <a:gd name="T57" fmla="*/ 70 h 157"/>
                <a:gd name="T58" fmla="*/ 7 w 157"/>
                <a:gd name="T59" fmla="*/ 57 h 157"/>
                <a:gd name="T60" fmla="*/ 4 w 157"/>
                <a:gd name="T61" fmla="*/ 40 h 157"/>
                <a:gd name="T62" fmla="*/ 0 w 157"/>
                <a:gd name="T63" fmla="*/ 27 h 157"/>
                <a:gd name="T64" fmla="*/ 0 w 157"/>
                <a:gd name="T65" fmla="*/ 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157">
                  <a:moveTo>
                    <a:pt x="0" y="0"/>
                  </a:moveTo>
                  <a:lnTo>
                    <a:pt x="20" y="0"/>
                  </a:lnTo>
                  <a:lnTo>
                    <a:pt x="20" y="10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20" y="30"/>
                  </a:lnTo>
                  <a:lnTo>
                    <a:pt x="24" y="37"/>
                  </a:lnTo>
                  <a:lnTo>
                    <a:pt x="24" y="43"/>
                  </a:lnTo>
                  <a:lnTo>
                    <a:pt x="27" y="50"/>
                  </a:lnTo>
                  <a:lnTo>
                    <a:pt x="30" y="53"/>
                  </a:lnTo>
                  <a:lnTo>
                    <a:pt x="34" y="60"/>
                  </a:lnTo>
                  <a:lnTo>
                    <a:pt x="34" y="67"/>
                  </a:lnTo>
                  <a:lnTo>
                    <a:pt x="37" y="73"/>
                  </a:lnTo>
                  <a:lnTo>
                    <a:pt x="44" y="77"/>
                  </a:lnTo>
                  <a:lnTo>
                    <a:pt x="47" y="83"/>
                  </a:lnTo>
                  <a:lnTo>
                    <a:pt x="50" y="90"/>
                  </a:lnTo>
                  <a:lnTo>
                    <a:pt x="54" y="93"/>
                  </a:lnTo>
                  <a:lnTo>
                    <a:pt x="60" y="97"/>
                  </a:lnTo>
                  <a:lnTo>
                    <a:pt x="64" y="103"/>
                  </a:lnTo>
                  <a:lnTo>
                    <a:pt x="67" y="107"/>
                  </a:lnTo>
                  <a:lnTo>
                    <a:pt x="74" y="110"/>
                  </a:lnTo>
                  <a:lnTo>
                    <a:pt x="80" y="117"/>
                  </a:lnTo>
                  <a:lnTo>
                    <a:pt x="84" y="120"/>
                  </a:lnTo>
                  <a:lnTo>
                    <a:pt x="90" y="123"/>
                  </a:lnTo>
                  <a:lnTo>
                    <a:pt x="97" y="123"/>
                  </a:lnTo>
                  <a:lnTo>
                    <a:pt x="104" y="127"/>
                  </a:lnTo>
                  <a:lnTo>
                    <a:pt x="107" y="130"/>
                  </a:lnTo>
                  <a:lnTo>
                    <a:pt x="114" y="133"/>
                  </a:lnTo>
                  <a:lnTo>
                    <a:pt x="120" y="133"/>
                  </a:lnTo>
                  <a:lnTo>
                    <a:pt x="127" y="137"/>
                  </a:lnTo>
                  <a:lnTo>
                    <a:pt x="134" y="137"/>
                  </a:lnTo>
                  <a:lnTo>
                    <a:pt x="140" y="137"/>
                  </a:lnTo>
                  <a:lnTo>
                    <a:pt x="150" y="137"/>
                  </a:lnTo>
                  <a:lnTo>
                    <a:pt x="157" y="140"/>
                  </a:lnTo>
                  <a:lnTo>
                    <a:pt x="157" y="157"/>
                  </a:lnTo>
                  <a:lnTo>
                    <a:pt x="147" y="157"/>
                  </a:lnTo>
                  <a:lnTo>
                    <a:pt x="140" y="157"/>
                  </a:lnTo>
                  <a:lnTo>
                    <a:pt x="130" y="157"/>
                  </a:lnTo>
                  <a:lnTo>
                    <a:pt x="124" y="153"/>
                  </a:lnTo>
                  <a:lnTo>
                    <a:pt x="117" y="153"/>
                  </a:lnTo>
                  <a:lnTo>
                    <a:pt x="110" y="150"/>
                  </a:lnTo>
                  <a:lnTo>
                    <a:pt x="100" y="150"/>
                  </a:lnTo>
                  <a:lnTo>
                    <a:pt x="94" y="147"/>
                  </a:lnTo>
                  <a:lnTo>
                    <a:pt x="87" y="143"/>
                  </a:lnTo>
                  <a:lnTo>
                    <a:pt x="80" y="140"/>
                  </a:lnTo>
                  <a:lnTo>
                    <a:pt x="74" y="137"/>
                  </a:lnTo>
                  <a:lnTo>
                    <a:pt x="67" y="130"/>
                  </a:lnTo>
                  <a:lnTo>
                    <a:pt x="64" y="127"/>
                  </a:lnTo>
                  <a:lnTo>
                    <a:pt x="57" y="123"/>
                  </a:lnTo>
                  <a:lnTo>
                    <a:pt x="50" y="117"/>
                  </a:lnTo>
                  <a:lnTo>
                    <a:pt x="44" y="113"/>
                  </a:lnTo>
                  <a:lnTo>
                    <a:pt x="40" y="107"/>
                  </a:lnTo>
                  <a:lnTo>
                    <a:pt x="34" y="100"/>
                  </a:lnTo>
                  <a:lnTo>
                    <a:pt x="30" y="97"/>
                  </a:lnTo>
                  <a:lnTo>
                    <a:pt x="27" y="90"/>
                  </a:lnTo>
                  <a:lnTo>
                    <a:pt x="20" y="83"/>
                  </a:lnTo>
                  <a:lnTo>
                    <a:pt x="17" y="77"/>
                  </a:lnTo>
                  <a:lnTo>
                    <a:pt x="14" y="70"/>
                  </a:lnTo>
                  <a:lnTo>
                    <a:pt x="10" y="63"/>
                  </a:lnTo>
                  <a:lnTo>
                    <a:pt x="7" y="57"/>
                  </a:lnTo>
                  <a:lnTo>
                    <a:pt x="7" y="47"/>
                  </a:lnTo>
                  <a:lnTo>
                    <a:pt x="4" y="40"/>
                  </a:lnTo>
                  <a:lnTo>
                    <a:pt x="4" y="33"/>
                  </a:lnTo>
                  <a:lnTo>
                    <a:pt x="0" y="27"/>
                  </a:lnTo>
                  <a:lnTo>
                    <a:pt x="0" y="17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7"/>
            <p:cNvSpPr>
              <a:spLocks/>
            </p:cNvSpPr>
            <p:nvPr/>
          </p:nvSpPr>
          <p:spPr bwMode="auto">
            <a:xfrm>
              <a:off x="5946776" y="6683375"/>
              <a:ext cx="247650" cy="249237"/>
            </a:xfrm>
            <a:custGeom>
              <a:avLst/>
              <a:gdLst>
                <a:gd name="T0" fmla="*/ 156 w 156"/>
                <a:gd name="T1" fmla="*/ 0 h 157"/>
                <a:gd name="T2" fmla="*/ 153 w 156"/>
                <a:gd name="T3" fmla="*/ 17 h 157"/>
                <a:gd name="T4" fmla="*/ 153 w 156"/>
                <a:gd name="T5" fmla="*/ 33 h 157"/>
                <a:gd name="T6" fmla="*/ 146 w 156"/>
                <a:gd name="T7" fmla="*/ 47 h 157"/>
                <a:gd name="T8" fmla="*/ 143 w 156"/>
                <a:gd name="T9" fmla="*/ 63 h 157"/>
                <a:gd name="T10" fmla="*/ 136 w 156"/>
                <a:gd name="T11" fmla="*/ 77 h 157"/>
                <a:gd name="T12" fmla="*/ 126 w 156"/>
                <a:gd name="T13" fmla="*/ 90 h 157"/>
                <a:gd name="T14" fmla="*/ 120 w 156"/>
                <a:gd name="T15" fmla="*/ 100 h 157"/>
                <a:gd name="T16" fmla="*/ 110 w 156"/>
                <a:gd name="T17" fmla="*/ 113 h 157"/>
                <a:gd name="T18" fmla="*/ 96 w 156"/>
                <a:gd name="T19" fmla="*/ 123 h 157"/>
                <a:gd name="T20" fmla="*/ 86 w 156"/>
                <a:gd name="T21" fmla="*/ 130 h 157"/>
                <a:gd name="T22" fmla="*/ 73 w 156"/>
                <a:gd name="T23" fmla="*/ 140 h 157"/>
                <a:gd name="T24" fmla="*/ 60 w 156"/>
                <a:gd name="T25" fmla="*/ 147 h 157"/>
                <a:gd name="T26" fmla="*/ 43 w 156"/>
                <a:gd name="T27" fmla="*/ 150 h 157"/>
                <a:gd name="T28" fmla="*/ 30 w 156"/>
                <a:gd name="T29" fmla="*/ 153 h 157"/>
                <a:gd name="T30" fmla="*/ 13 w 156"/>
                <a:gd name="T31" fmla="*/ 157 h 157"/>
                <a:gd name="T32" fmla="*/ 0 w 156"/>
                <a:gd name="T33" fmla="*/ 157 h 157"/>
                <a:gd name="T34" fmla="*/ 6 w 156"/>
                <a:gd name="T35" fmla="*/ 140 h 157"/>
                <a:gd name="T36" fmla="*/ 20 w 156"/>
                <a:gd name="T37" fmla="*/ 137 h 157"/>
                <a:gd name="T38" fmla="*/ 33 w 156"/>
                <a:gd name="T39" fmla="*/ 133 h 157"/>
                <a:gd name="T40" fmla="*/ 46 w 156"/>
                <a:gd name="T41" fmla="*/ 130 h 157"/>
                <a:gd name="T42" fmla="*/ 56 w 156"/>
                <a:gd name="T43" fmla="*/ 127 h 157"/>
                <a:gd name="T44" fmla="*/ 70 w 156"/>
                <a:gd name="T45" fmla="*/ 120 h 157"/>
                <a:gd name="T46" fmla="*/ 80 w 156"/>
                <a:gd name="T47" fmla="*/ 110 h 157"/>
                <a:gd name="T48" fmla="*/ 90 w 156"/>
                <a:gd name="T49" fmla="*/ 103 h 157"/>
                <a:gd name="T50" fmla="*/ 100 w 156"/>
                <a:gd name="T51" fmla="*/ 93 h 157"/>
                <a:gd name="T52" fmla="*/ 106 w 156"/>
                <a:gd name="T53" fmla="*/ 83 h 157"/>
                <a:gd name="T54" fmla="*/ 116 w 156"/>
                <a:gd name="T55" fmla="*/ 73 h 157"/>
                <a:gd name="T56" fmla="*/ 123 w 156"/>
                <a:gd name="T57" fmla="*/ 60 h 157"/>
                <a:gd name="T58" fmla="*/ 126 w 156"/>
                <a:gd name="T59" fmla="*/ 50 h 157"/>
                <a:gd name="T60" fmla="*/ 130 w 156"/>
                <a:gd name="T61" fmla="*/ 37 h 157"/>
                <a:gd name="T62" fmla="*/ 133 w 156"/>
                <a:gd name="T63" fmla="*/ 23 h 157"/>
                <a:gd name="T64" fmla="*/ 136 w 156"/>
                <a:gd name="T65" fmla="*/ 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6" h="157">
                  <a:moveTo>
                    <a:pt x="136" y="0"/>
                  </a:moveTo>
                  <a:lnTo>
                    <a:pt x="156" y="0"/>
                  </a:lnTo>
                  <a:lnTo>
                    <a:pt x="153" y="10"/>
                  </a:lnTo>
                  <a:lnTo>
                    <a:pt x="153" y="17"/>
                  </a:lnTo>
                  <a:lnTo>
                    <a:pt x="153" y="27"/>
                  </a:lnTo>
                  <a:lnTo>
                    <a:pt x="153" y="33"/>
                  </a:lnTo>
                  <a:lnTo>
                    <a:pt x="150" y="40"/>
                  </a:lnTo>
                  <a:lnTo>
                    <a:pt x="146" y="47"/>
                  </a:lnTo>
                  <a:lnTo>
                    <a:pt x="146" y="57"/>
                  </a:lnTo>
                  <a:lnTo>
                    <a:pt x="143" y="63"/>
                  </a:lnTo>
                  <a:lnTo>
                    <a:pt x="140" y="70"/>
                  </a:lnTo>
                  <a:lnTo>
                    <a:pt x="136" y="77"/>
                  </a:lnTo>
                  <a:lnTo>
                    <a:pt x="133" y="83"/>
                  </a:lnTo>
                  <a:lnTo>
                    <a:pt x="126" y="90"/>
                  </a:lnTo>
                  <a:lnTo>
                    <a:pt x="123" y="97"/>
                  </a:lnTo>
                  <a:lnTo>
                    <a:pt x="120" y="100"/>
                  </a:lnTo>
                  <a:lnTo>
                    <a:pt x="113" y="107"/>
                  </a:lnTo>
                  <a:lnTo>
                    <a:pt x="110" y="113"/>
                  </a:lnTo>
                  <a:lnTo>
                    <a:pt x="103" y="117"/>
                  </a:lnTo>
                  <a:lnTo>
                    <a:pt x="96" y="123"/>
                  </a:lnTo>
                  <a:lnTo>
                    <a:pt x="93" y="127"/>
                  </a:lnTo>
                  <a:lnTo>
                    <a:pt x="86" y="130"/>
                  </a:lnTo>
                  <a:lnTo>
                    <a:pt x="80" y="137"/>
                  </a:lnTo>
                  <a:lnTo>
                    <a:pt x="73" y="140"/>
                  </a:lnTo>
                  <a:lnTo>
                    <a:pt x="66" y="143"/>
                  </a:lnTo>
                  <a:lnTo>
                    <a:pt x="60" y="147"/>
                  </a:lnTo>
                  <a:lnTo>
                    <a:pt x="53" y="150"/>
                  </a:lnTo>
                  <a:lnTo>
                    <a:pt x="43" y="150"/>
                  </a:lnTo>
                  <a:lnTo>
                    <a:pt x="36" y="153"/>
                  </a:lnTo>
                  <a:lnTo>
                    <a:pt x="30" y="153"/>
                  </a:lnTo>
                  <a:lnTo>
                    <a:pt x="23" y="157"/>
                  </a:lnTo>
                  <a:lnTo>
                    <a:pt x="13" y="157"/>
                  </a:lnTo>
                  <a:lnTo>
                    <a:pt x="6" y="157"/>
                  </a:lnTo>
                  <a:lnTo>
                    <a:pt x="0" y="157"/>
                  </a:lnTo>
                  <a:lnTo>
                    <a:pt x="0" y="140"/>
                  </a:lnTo>
                  <a:lnTo>
                    <a:pt x="6" y="140"/>
                  </a:lnTo>
                  <a:lnTo>
                    <a:pt x="13" y="137"/>
                  </a:lnTo>
                  <a:lnTo>
                    <a:pt x="20" y="137"/>
                  </a:lnTo>
                  <a:lnTo>
                    <a:pt x="26" y="137"/>
                  </a:lnTo>
                  <a:lnTo>
                    <a:pt x="33" y="133"/>
                  </a:lnTo>
                  <a:lnTo>
                    <a:pt x="40" y="133"/>
                  </a:lnTo>
                  <a:lnTo>
                    <a:pt x="46" y="130"/>
                  </a:lnTo>
                  <a:lnTo>
                    <a:pt x="53" y="127"/>
                  </a:lnTo>
                  <a:lnTo>
                    <a:pt x="56" y="127"/>
                  </a:lnTo>
                  <a:lnTo>
                    <a:pt x="63" y="123"/>
                  </a:lnTo>
                  <a:lnTo>
                    <a:pt x="70" y="120"/>
                  </a:lnTo>
                  <a:lnTo>
                    <a:pt x="76" y="117"/>
                  </a:lnTo>
                  <a:lnTo>
                    <a:pt x="80" y="110"/>
                  </a:lnTo>
                  <a:lnTo>
                    <a:pt x="86" y="107"/>
                  </a:lnTo>
                  <a:lnTo>
                    <a:pt x="90" y="103"/>
                  </a:lnTo>
                  <a:lnTo>
                    <a:pt x="96" y="100"/>
                  </a:lnTo>
                  <a:lnTo>
                    <a:pt x="100" y="93"/>
                  </a:lnTo>
                  <a:lnTo>
                    <a:pt x="103" y="90"/>
                  </a:lnTo>
                  <a:lnTo>
                    <a:pt x="106" y="83"/>
                  </a:lnTo>
                  <a:lnTo>
                    <a:pt x="113" y="77"/>
                  </a:lnTo>
                  <a:lnTo>
                    <a:pt x="116" y="73"/>
                  </a:lnTo>
                  <a:lnTo>
                    <a:pt x="120" y="67"/>
                  </a:lnTo>
                  <a:lnTo>
                    <a:pt x="123" y="60"/>
                  </a:lnTo>
                  <a:lnTo>
                    <a:pt x="123" y="53"/>
                  </a:lnTo>
                  <a:lnTo>
                    <a:pt x="126" y="50"/>
                  </a:lnTo>
                  <a:lnTo>
                    <a:pt x="130" y="43"/>
                  </a:lnTo>
                  <a:lnTo>
                    <a:pt x="130" y="37"/>
                  </a:lnTo>
                  <a:lnTo>
                    <a:pt x="133" y="30"/>
                  </a:lnTo>
                  <a:lnTo>
                    <a:pt x="133" y="23"/>
                  </a:lnTo>
                  <a:lnTo>
                    <a:pt x="133" y="17"/>
                  </a:lnTo>
                  <a:lnTo>
                    <a:pt x="136" y="1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60" name="Freeform 28"/>
            <p:cNvSpPr>
              <a:spLocks/>
            </p:cNvSpPr>
            <p:nvPr/>
          </p:nvSpPr>
          <p:spPr bwMode="auto">
            <a:xfrm>
              <a:off x="6162676" y="6440488"/>
              <a:ext cx="249238" cy="242887"/>
            </a:xfrm>
            <a:custGeom>
              <a:avLst/>
              <a:gdLst>
                <a:gd name="T0" fmla="*/ 157 w 157"/>
                <a:gd name="T1" fmla="*/ 17 h 153"/>
                <a:gd name="T2" fmla="*/ 140 w 157"/>
                <a:gd name="T3" fmla="*/ 20 h 153"/>
                <a:gd name="T4" fmla="*/ 127 w 157"/>
                <a:gd name="T5" fmla="*/ 20 h 153"/>
                <a:gd name="T6" fmla="*/ 114 w 157"/>
                <a:gd name="T7" fmla="*/ 23 h 153"/>
                <a:gd name="T8" fmla="*/ 104 w 157"/>
                <a:gd name="T9" fmla="*/ 30 h 153"/>
                <a:gd name="T10" fmla="*/ 90 w 157"/>
                <a:gd name="T11" fmla="*/ 33 h 153"/>
                <a:gd name="T12" fmla="*/ 80 w 157"/>
                <a:gd name="T13" fmla="*/ 40 h 153"/>
                <a:gd name="T14" fmla="*/ 67 w 157"/>
                <a:gd name="T15" fmla="*/ 50 h 153"/>
                <a:gd name="T16" fmla="*/ 60 w 157"/>
                <a:gd name="T17" fmla="*/ 56 h 153"/>
                <a:gd name="T18" fmla="*/ 50 w 157"/>
                <a:gd name="T19" fmla="*/ 66 h 153"/>
                <a:gd name="T20" fmla="*/ 44 w 157"/>
                <a:gd name="T21" fmla="*/ 80 h 153"/>
                <a:gd name="T22" fmla="*/ 34 w 157"/>
                <a:gd name="T23" fmla="*/ 90 h 153"/>
                <a:gd name="T24" fmla="*/ 30 w 157"/>
                <a:gd name="T25" fmla="*/ 100 h 153"/>
                <a:gd name="T26" fmla="*/ 24 w 157"/>
                <a:gd name="T27" fmla="*/ 113 h 153"/>
                <a:gd name="T28" fmla="*/ 20 w 157"/>
                <a:gd name="T29" fmla="*/ 126 h 153"/>
                <a:gd name="T30" fmla="*/ 20 w 157"/>
                <a:gd name="T31" fmla="*/ 140 h 153"/>
                <a:gd name="T32" fmla="*/ 20 w 157"/>
                <a:gd name="T33" fmla="*/ 153 h 153"/>
                <a:gd name="T34" fmla="*/ 0 w 157"/>
                <a:gd name="T35" fmla="*/ 146 h 153"/>
                <a:gd name="T36" fmla="*/ 0 w 157"/>
                <a:gd name="T37" fmla="*/ 130 h 153"/>
                <a:gd name="T38" fmla="*/ 4 w 157"/>
                <a:gd name="T39" fmla="*/ 116 h 153"/>
                <a:gd name="T40" fmla="*/ 7 w 157"/>
                <a:gd name="T41" fmla="*/ 100 h 153"/>
                <a:gd name="T42" fmla="*/ 14 w 157"/>
                <a:gd name="T43" fmla="*/ 86 h 153"/>
                <a:gd name="T44" fmla="*/ 20 w 157"/>
                <a:gd name="T45" fmla="*/ 73 h 153"/>
                <a:gd name="T46" fmla="*/ 30 w 157"/>
                <a:gd name="T47" fmla="*/ 60 h 153"/>
                <a:gd name="T48" fmla="*/ 40 w 157"/>
                <a:gd name="T49" fmla="*/ 50 h 153"/>
                <a:gd name="T50" fmla="*/ 50 w 157"/>
                <a:gd name="T51" fmla="*/ 40 h 153"/>
                <a:gd name="T52" fmla="*/ 64 w 157"/>
                <a:gd name="T53" fmla="*/ 30 h 153"/>
                <a:gd name="T54" fmla="*/ 74 w 157"/>
                <a:gd name="T55" fmla="*/ 20 h 153"/>
                <a:gd name="T56" fmla="*/ 87 w 157"/>
                <a:gd name="T57" fmla="*/ 13 h 153"/>
                <a:gd name="T58" fmla="*/ 100 w 157"/>
                <a:gd name="T59" fmla="*/ 7 h 153"/>
                <a:gd name="T60" fmla="*/ 117 w 157"/>
                <a:gd name="T61" fmla="*/ 3 h 153"/>
                <a:gd name="T62" fmla="*/ 130 w 157"/>
                <a:gd name="T63" fmla="*/ 0 h 153"/>
                <a:gd name="T64" fmla="*/ 147 w 157"/>
                <a:gd name="T6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153">
                  <a:moveTo>
                    <a:pt x="157" y="0"/>
                  </a:moveTo>
                  <a:lnTo>
                    <a:pt x="157" y="17"/>
                  </a:lnTo>
                  <a:lnTo>
                    <a:pt x="150" y="17"/>
                  </a:lnTo>
                  <a:lnTo>
                    <a:pt x="140" y="20"/>
                  </a:lnTo>
                  <a:lnTo>
                    <a:pt x="134" y="20"/>
                  </a:lnTo>
                  <a:lnTo>
                    <a:pt x="127" y="20"/>
                  </a:lnTo>
                  <a:lnTo>
                    <a:pt x="120" y="23"/>
                  </a:lnTo>
                  <a:lnTo>
                    <a:pt x="114" y="23"/>
                  </a:lnTo>
                  <a:lnTo>
                    <a:pt x="107" y="27"/>
                  </a:lnTo>
                  <a:lnTo>
                    <a:pt x="104" y="30"/>
                  </a:lnTo>
                  <a:lnTo>
                    <a:pt x="97" y="30"/>
                  </a:lnTo>
                  <a:lnTo>
                    <a:pt x="90" y="33"/>
                  </a:lnTo>
                  <a:lnTo>
                    <a:pt x="84" y="36"/>
                  </a:lnTo>
                  <a:lnTo>
                    <a:pt x="80" y="40"/>
                  </a:lnTo>
                  <a:lnTo>
                    <a:pt x="74" y="46"/>
                  </a:lnTo>
                  <a:lnTo>
                    <a:pt x="67" y="50"/>
                  </a:lnTo>
                  <a:lnTo>
                    <a:pt x="64" y="53"/>
                  </a:lnTo>
                  <a:lnTo>
                    <a:pt x="60" y="56"/>
                  </a:lnTo>
                  <a:lnTo>
                    <a:pt x="54" y="63"/>
                  </a:lnTo>
                  <a:lnTo>
                    <a:pt x="50" y="66"/>
                  </a:lnTo>
                  <a:lnTo>
                    <a:pt x="47" y="73"/>
                  </a:lnTo>
                  <a:lnTo>
                    <a:pt x="44" y="80"/>
                  </a:lnTo>
                  <a:lnTo>
                    <a:pt x="37" y="83"/>
                  </a:lnTo>
                  <a:lnTo>
                    <a:pt x="34" y="90"/>
                  </a:lnTo>
                  <a:lnTo>
                    <a:pt x="34" y="96"/>
                  </a:lnTo>
                  <a:lnTo>
                    <a:pt x="30" y="100"/>
                  </a:lnTo>
                  <a:lnTo>
                    <a:pt x="27" y="106"/>
                  </a:lnTo>
                  <a:lnTo>
                    <a:pt x="24" y="113"/>
                  </a:lnTo>
                  <a:lnTo>
                    <a:pt x="24" y="120"/>
                  </a:lnTo>
                  <a:lnTo>
                    <a:pt x="20" y="126"/>
                  </a:lnTo>
                  <a:lnTo>
                    <a:pt x="20" y="133"/>
                  </a:lnTo>
                  <a:lnTo>
                    <a:pt x="20" y="140"/>
                  </a:lnTo>
                  <a:lnTo>
                    <a:pt x="20" y="146"/>
                  </a:lnTo>
                  <a:lnTo>
                    <a:pt x="20" y="153"/>
                  </a:lnTo>
                  <a:lnTo>
                    <a:pt x="0" y="153"/>
                  </a:lnTo>
                  <a:lnTo>
                    <a:pt x="0" y="146"/>
                  </a:lnTo>
                  <a:lnTo>
                    <a:pt x="0" y="140"/>
                  </a:lnTo>
                  <a:lnTo>
                    <a:pt x="0" y="130"/>
                  </a:lnTo>
                  <a:lnTo>
                    <a:pt x="4" y="123"/>
                  </a:lnTo>
                  <a:lnTo>
                    <a:pt x="4" y="116"/>
                  </a:lnTo>
                  <a:lnTo>
                    <a:pt x="7" y="110"/>
                  </a:lnTo>
                  <a:lnTo>
                    <a:pt x="7" y="100"/>
                  </a:lnTo>
                  <a:lnTo>
                    <a:pt x="10" y="93"/>
                  </a:lnTo>
                  <a:lnTo>
                    <a:pt x="14" y="86"/>
                  </a:lnTo>
                  <a:lnTo>
                    <a:pt x="17" y="80"/>
                  </a:lnTo>
                  <a:lnTo>
                    <a:pt x="20" y="73"/>
                  </a:lnTo>
                  <a:lnTo>
                    <a:pt x="27" y="66"/>
                  </a:lnTo>
                  <a:lnTo>
                    <a:pt x="30" y="60"/>
                  </a:lnTo>
                  <a:lnTo>
                    <a:pt x="34" y="56"/>
                  </a:lnTo>
                  <a:lnTo>
                    <a:pt x="40" y="50"/>
                  </a:lnTo>
                  <a:lnTo>
                    <a:pt x="44" y="43"/>
                  </a:lnTo>
                  <a:lnTo>
                    <a:pt x="50" y="40"/>
                  </a:lnTo>
                  <a:lnTo>
                    <a:pt x="57" y="33"/>
                  </a:lnTo>
                  <a:lnTo>
                    <a:pt x="64" y="30"/>
                  </a:lnTo>
                  <a:lnTo>
                    <a:pt x="67" y="27"/>
                  </a:lnTo>
                  <a:lnTo>
                    <a:pt x="74" y="20"/>
                  </a:lnTo>
                  <a:lnTo>
                    <a:pt x="80" y="17"/>
                  </a:lnTo>
                  <a:lnTo>
                    <a:pt x="87" y="13"/>
                  </a:lnTo>
                  <a:lnTo>
                    <a:pt x="94" y="10"/>
                  </a:lnTo>
                  <a:lnTo>
                    <a:pt x="100" y="7"/>
                  </a:lnTo>
                  <a:lnTo>
                    <a:pt x="110" y="7"/>
                  </a:lnTo>
                  <a:lnTo>
                    <a:pt x="117" y="3"/>
                  </a:lnTo>
                  <a:lnTo>
                    <a:pt x="124" y="0"/>
                  </a:lnTo>
                  <a:lnTo>
                    <a:pt x="130" y="0"/>
                  </a:lnTo>
                  <a:lnTo>
                    <a:pt x="140" y="0"/>
                  </a:lnTo>
                  <a:lnTo>
                    <a:pt x="147" y="0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61" name="Freeform 29"/>
            <p:cNvSpPr>
              <a:spLocks/>
            </p:cNvSpPr>
            <p:nvPr/>
          </p:nvSpPr>
          <p:spPr bwMode="auto">
            <a:xfrm>
              <a:off x="6629401" y="5969000"/>
              <a:ext cx="247650" cy="249237"/>
            </a:xfrm>
            <a:custGeom>
              <a:avLst/>
              <a:gdLst>
                <a:gd name="T0" fmla="*/ 156 w 156"/>
                <a:gd name="T1" fmla="*/ 20 h 157"/>
                <a:gd name="T2" fmla="*/ 143 w 156"/>
                <a:gd name="T3" fmla="*/ 24 h 157"/>
                <a:gd name="T4" fmla="*/ 126 w 156"/>
                <a:gd name="T5" fmla="*/ 24 h 157"/>
                <a:gd name="T6" fmla="*/ 116 w 156"/>
                <a:gd name="T7" fmla="*/ 27 h 157"/>
                <a:gd name="T8" fmla="*/ 103 w 156"/>
                <a:gd name="T9" fmla="*/ 34 h 157"/>
                <a:gd name="T10" fmla="*/ 90 w 156"/>
                <a:gd name="T11" fmla="*/ 37 h 157"/>
                <a:gd name="T12" fmla="*/ 80 w 156"/>
                <a:gd name="T13" fmla="*/ 44 h 157"/>
                <a:gd name="T14" fmla="*/ 70 w 156"/>
                <a:gd name="T15" fmla="*/ 54 h 157"/>
                <a:gd name="T16" fmla="*/ 60 w 156"/>
                <a:gd name="T17" fmla="*/ 60 h 157"/>
                <a:gd name="T18" fmla="*/ 50 w 156"/>
                <a:gd name="T19" fmla="*/ 70 h 157"/>
                <a:gd name="T20" fmla="*/ 43 w 156"/>
                <a:gd name="T21" fmla="*/ 80 h 157"/>
                <a:gd name="T22" fmla="*/ 36 w 156"/>
                <a:gd name="T23" fmla="*/ 94 h 157"/>
                <a:gd name="T24" fmla="*/ 30 w 156"/>
                <a:gd name="T25" fmla="*/ 104 h 157"/>
                <a:gd name="T26" fmla="*/ 23 w 156"/>
                <a:gd name="T27" fmla="*/ 117 h 157"/>
                <a:gd name="T28" fmla="*/ 20 w 156"/>
                <a:gd name="T29" fmla="*/ 130 h 157"/>
                <a:gd name="T30" fmla="*/ 20 w 156"/>
                <a:gd name="T31" fmla="*/ 144 h 157"/>
                <a:gd name="T32" fmla="*/ 20 w 156"/>
                <a:gd name="T33" fmla="*/ 157 h 157"/>
                <a:gd name="T34" fmla="*/ 0 w 156"/>
                <a:gd name="T35" fmla="*/ 150 h 157"/>
                <a:gd name="T36" fmla="*/ 0 w 156"/>
                <a:gd name="T37" fmla="*/ 134 h 157"/>
                <a:gd name="T38" fmla="*/ 3 w 156"/>
                <a:gd name="T39" fmla="*/ 120 h 157"/>
                <a:gd name="T40" fmla="*/ 10 w 156"/>
                <a:gd name="T41" fmla="*/ 104 h 157"/>
                <a:gd name="T42" fmla="*/ 13 w 156"/>
                <a:gd name="T43" fmla="*/ 90 h 157"/>
                <a:gd name="T44" fmla="*/ 23 w 156"/>
                <a:gd name="T45" fmla="*/ 77 h 157"/>
                <a:gd name="T46" fmla="*/ 30 w 156"/>
                <a:gd name="T47" fmla="*/ 64 h 157"/>
                <a:gd name="T48" fmla="*/ 40 w 156"/>
                <a:gd name="T49" fmla="*/ 54 h 157"/>
                <a:gd name="T50" fmla="*/ 50 w 156"/>
                <a:gd name="T51" fmla="*/ 44 h 157"/>
                <a:gd name="T52" fmla="*/ 63 w 156"/>
                <a:gd name="T53" fmla="*/ 34 h 157"/>
                <a:gd name="T54" fmla="*/ 73 w 156"/>
                <a:gd name="T55" fmla="*/ 24 h 157"/>
                <a:gd name="T56" fmla="*/ 86 w 156"/>
                <a:gd name="T57" fmla="*/ 17 h 157"/>
                <a:gd name="T58" fmla="*/ 103 w 156"/>
                <a:gd name="T59" fmla="*/ 10 h 157"/>
                <a:gd name="T60" fmla="*/ 116 w 156"/>
                <a:gd name="T61" fmla="*/ 7 h 157"/>
                <a:gd name="T62" fmla="*/ 133 w 156"/>
                <a:gd name="T63" fmla="*/ 4 h 157"/>
                <a:gd name="T64" fmla="*/ 146 w 156"/>
                <a:gd name="T65" fmla="*/ 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6" h="157">
                  <a:moveTo>
                    <a:pt x="156" y="0"/>
                  </a:moveTo>
                  <a:lnTo>
                    <a:pt x="156" y="20"/>
                  </a:lnTo>
                  <a:lnTo>
                    <a:pt x="150" y="20"/>
                  </a:lnTo>
                  <a:lnTo>
                    <a:pt x="143" y="24"/>
                  </a:lnTo>
                  <a:lnTo>
                    <a:pt x="133" y="24"/>
                  </a:lnTo>
                  <a:lnTo>
                    <a:pt x="126" y="24"/>
                  </a:lnTo>
                  <a:lnTo>
                    <a:pt x="120" y="27"/>
                  </a:lnTo>
                  <a:lnTo>
                    <a:pt x="116" y="27"/>
                  </a:lnTo>
                  <a:lnTo>
                    <a:pt x="110" y="30"/>
                  </a:lnTo>
                  <a:lnTo>
                    <a:pt x="103" y="34"/>
                  </a:lnTo>
                  <a:lnTo>
                    <a:pt x="96" y="34"/>
                  </a:lnTo>
                  <a:lnTo>
                    <a:pt x="90" y="37"/>
                  </a:lnTo>
                  <a:lnTo>
                    <a:pt x="83" y="40"/>
                  </a:lnTo>
                  <a:lnTo>
                    <a:pt x="80" y="44"/>
                  </a:lnTo>
                  <a:lnTo>
                    <a:pt x="73" y="50"/>
                  </a:lnTo>
                  <a:lnTo>
                    <a:pt x="70" y="54"/>
                  </a:lnTo>
                  <a:lnTo>
                    <a:pt x="63" y="57"/>
                  </a:lnTo>
                  <a:lnTo>
                    <a:pt x="60" y="60"/>
                  </a:lnTo>
                  <a:lnTo>
                    <a:pt x="53" y="67"/>
                  </a:lnTo>
                  <a:lnTo>
                    <a:pt x="50" y="70"/>
                  </a:lnTo>
                  <a:lnTo>
                    <a:pt x="46" y="77"/>
                  </a:lnTo>
                  <a:lnTo>
                    <a:pt x="43" y="80"/>
                  </a:lnTo>
                  <a:lnTo>
                    <a:pt x="40" y="87"/>
                  </a:lnTo>
                  <a:lnTo>
                    <a:pt x="36" y="94"/>
                  </a:lnTo>
                  <a:lnTo>
                    <a:pt x="33" y="100"/>
                  </a:lnTo>
                  <a:lnTo>
                    <a:pt x="30" y="104"/>
                  </a:lnTo>
                  <a:lnTo>
                    <a:pt x="26" y="110"/>
                  </a:lnTo>
                  <a:lnTo>
                    <a:pt x="23" y="117"/>
                  </a:lnTo>
                  <a:lnTo>
                    <a:pt x="23" y="124"/>
                  </a:lnTo>
                  <a:lnTo>
                    <a:pt x="20" y="130"/>
                  </a:lnTo>
                  <a:lnTo>
                    <a:pt x="20" y="137"/>
                  </a:lnTo>
                  <a:lnTo>
                    <a:pt x="20" y="144"/>
                  </a:lnTo>
                  <a:lnTo>
                    <a:pt x="20" y="150"/>
                  </a:lnTo>
                  <a:lnTo>
                    <a:pt x="20" y="157"/>
                  </a:lnTo>
                  <a:lnTo>
                    <a:pt x="0" y="157"/>
                  </a:lnTo>
                  <a:lnTo>
                    <a:pt x="0" y="150"/>
                  </a:lnTo>
                  <a:lnTo>
                    <a:pt x="0" y="144"/>
                  </a:lnTo>
                  <a:lnTo>
                    <a:pt x="0" y="134"/>
                  </a:lnTo>
                  <a:lnTo>
                    <a:pt x="3" y="127"/>
                  </a:lnTo>
                  <a:lnTo>
                    <a:pt x="3" y="120"/>
                  </a:lnTo>
                  <a:lnTo>
                    <a:pt x="6" y="110"/>
                  </a:lnTo>
                  <a:lnTo>
                    <a:pt x="10" y="104"/>
                  </a:lnTo>
                  <a:lnTo>
                    <a:pt x="10" y="97"/>
                  </a:lnTo>
                  <a:lnTo>
                    <a:pt x="13" y="90"/>
                  </a:lnTo>
                  <a:lnTo>
                    <a:pt x="16" y="84"/>
                  </a:lnTo>
                  <a:lnTo>
                    <a:pt x="23" y="77"/>
                  </a:lnTo>
                  <a:lnTo>
                    <a:pt x="26" y="70"/>
                  </a:lnTo>
                  <a:lnTo>
                    <a:pt x="30" y="64"/>
                  </a:lnTo>
                  <a:lnTo>
                    <a:pt x="33" y="60"/>
                  </a:lnTo>
                  <a:lnTo>
                    <a:pt x="40" y="54"/>
                  </a:lnTo>
                  <a:lnTo>
                    <a:pt x="46" y="47"/>
                  </a:lnTo>
                  <a:lnTo>
                    <a:pt x="50" y="44"/>
                  </a:lnTo>
                  <a:lnTo>
                    <a:pt x="56" y="37"/>
                  </a:lnTo>
                  <a:lnTo>
                    <a:pt x="63" y="34"/>
                  </a:lnTo>
                  <a:lnTo>
                    <a:pt x="66" y="30"/>
                  </a:lnTo>
                  <a:lnTo>
                    <a:pt x="73" y="24"/>
                  </a:lnTo>
                  <a:lnTo>
                    <a:pt x="80" y="20"/>
                  </a:lnTo>
                  <a:lnTo>
                    <a:pt x="86" y="17"/>
                  </a:lnTo>
                  <a:lnTo>
                    <a:pt x="93" y="14"/>
                  </a:lnTo>
                  <a:lnTo>
                    <a:pt x="103" y="10"/>
                  </a:lnTo>
                  <a:lnTo>
                    <a:pt x="110" y="10"/>
                  </a:lnTo>
                  <a:lnTo>
                    <a:pt x="116" y="7"/>
                  </a:lnTo>
                  <a:lnTo>
                    <a:pt x="123" y="4"/>
                  </a:lnTo>
                  <a:lnTo>
                    <a:pt x="133" y="4"/>
                  </a:lnTo>
                  <a:lnTo>
                    <a:pt x="140" y="4"/>
                  </a:lnTo>
                  <a:lnTo>
                    <a:pt x="146" y="4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75" name="Freeform 30"/>
            <p:cNvSpPr>
              <a:spLocks/>
            </p:cNvSpPr>
            <p:nvPr/>
          </p:nvSpPr>
          <p:spPr bwMode="auto">
            <a:xfrm>
              <a:off x="6411913" y="6218238"/>
              <a:ext cx="249238" cy="249237"/>
            </a:xfrm>
            <a:custGeom>
              <a:avLst/>
              <a:gdLst>
                <a:gd name="T0" fmla="*/ 157 w 157"/>
                <a:gd name="T1" fmla="*/ 0 h 157"/>
                <a:gd name="T2" fmla="*/ 153 w 157"/>
                <a:gd name="T3" fmla="*/ 17 h 157"/>
                <a:gd name="T4" fmla="*/ 153 w 157"/>
                <a:gd name="T5" fmla="*/ 33 h 157"/>
                <a:gd name="T6" fmla="*/ 150 w 157"/>
                <a:gd name="T7" fmla="*/ 47 h 157"/>
                <a:gd name="T8" fmla="*/ 143 w 157"/>
                <a:gd name="T9" fmla="*/ 63 h 157"/>
                <a:gd name="T10" fmla="*/ 137 w 157"/>
                <a:gd name="T11" fmla="*/ 77 h 157"/>
                <a:gd name="T12" fmla="*/ 130 w 157"/>
                <a:gd name="T13" fmla="*/ 90 h 157"/>
                <a:gd name="T14" fmla="*/ 120 w 157"/>
                <a:gd name="T15" fmla="*/ 100 h 157"/>
                <a:gd name="T16" fmla="*/ 110 w 157"/>
                <a:gd name="T17" fmla="*/ 113 h 157"/>
                <a:gd name="T18" fmla="*/ 100 w 157"/>
                <a:gd name="T19" fmla="*/ 123 h 157"/>
                <a:gd name="T20" fmla="*/ 87 w 157"/>
                <a:gd name="T21" fmla="*/ 130 h 157"/>
                <a:gd name="T22" fmla="*/ 73 w 157"/>
                <a:gd name="T23" fmla="*/ 140 h 157"/>
                <a:gd name="T24" fmla="*/ 60 w 157"/>
                <a:gd name="T25" fmla="*/ 147 h 157"/>
                <a:gd name="T26" fmla="*/ 47 w 157"/>
                <a:gd name="T27" fmla="*/ 150 h 157"/>
                <a:gd name="T28" fmla="*/ 30 w 157"/>
                <a:gd name="T29" fmla="*/ 153 h 157"/>
                <a:gd name="T30" fmla="*/ 13 w 157"/>
                <a:gd name="T31" fmla="*/ 157 h 157"/>
                <a:gd name="T32" fmla="*/ 0 w 157"/>
                <a:gd name="T33" fmla="*/ 157 h 157"/>
                <a:gd name="T34" fmla="*/ 7 w 157"/>
                <a:gd name="T35" fmla="*/ 137 h 157"/>
                <a:gd name="T36" fmla="*/ 20 w 157"/>
                <a:gd name="T37" fmla="*/ 137 h 157"/>
                <a:gd name="T38" fmla="*/ 33 w 157"/>
                <a:gd name="T39" fmla="*/ 133 h 157"/>
                <a:gd name="T40" fmla="*/ 47 w 157"/>
                <a:gd name="T41" fmla="*/ 130 h 157"/>
                <a:gd name="T42" fmla="*/ 57 w 157"/>
                <a:gd name="T43" fmla="*/ 123 h 157"/>
                <a:gd name="T44" fmla="*/ 70 w 157"/>
                <a:gd name="T45" fmla="*/ 120 h 157"/>
                <a:gd name="T46" fmla="*/ 80 w 157"/>
                <a:gd name="T47" fmla="*/ 110 h 157"/>
                <a:gd name="T48" fmla="*/ 90 w 157"/>
                <a:gd name="T49" fmla="*/ 103 h 157"/>
                <a:gd name="T50" fmla="*/ 100 w 157"/>
                <a:gd name="T51" fmla="*/ 93 h 157"/>
                <a:gd name="T52" fmla="*/ 110 w 157"/>
                <a:gd name="T53" fmla="*/ 83 h 157"/>
                <a:gd name="T54" fmla="*/ 117 w 157"/>
                <a:gd name="T55" fmla="*/ 73 h 157"/>
                <a:gd name="T56" fmla="*/ 123 w 157"/>
                <a:gd name="T57" fmla="*/ 60 h 157"/>
                <a:gd name="T58" fmla="*/ 127 w 157"/>
                <a:gd name="T59" fmla="*/ 50 h 157"/>
                <a:gd name="T60" fmla="*/ 130 w 157"/>
                <a:gd name="T61" fmla="*/ 37 h 157"/>
                <a:gd name="T62" fmla="*/ 133 w 157"/>
                <a:gd name="T63" fmla="*/ 23 h 157"/>
                <a:gd name="T64" fmla="*/ 137 w 157"/>
                <a:gd name="T65" fmla="*/ 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157">
                  <a:moveTo>
                    <a:pt x="137" y="0"/>
                  </a:moveTo>
                  <a:lnTo>
                    <a:pt x="157" y="0"/>
                  </a:lnTo>
                  <a:lnTo>
                    <a:pt x="157" y="10"/>
                  </a:lnTo>
                  <a:lnTo>
                    <a:pt x="153" y="17"/>
                  </a:lnTo>
                  <a:lnTo>
                    <a:pt x="153" y="27"/>
                  </a:lnTo>
                  <a:lnTo>
                    <a:pt x="153" y="33"/>
                  </a:lnTo>
                  <a:lnTo>
                    <a:pt x="150" y="40"/>
                  </a:lnTo>
                  <a:lnTo>
                    <a:pt x="150" y="47"/>
                  </a:lnTo>
                  <a:lnTo>
                    <a:pt x="147" y="57"/>
                  </a:lnTo>
                  <a:lnTo>
                    <a:pt x="143" y="63"/>
                  </a:lnTo>
                  <a:lnTo>
                    <a:pt x="140" y="70"/>
                  </a:lnTo>
                  <a:lnTo>
                    <a:pt x="137" y="77"/>
                  </a:lnTo>
                  <a:lnTo>
                    <a:pt x="133" y="83"/>
                  </a:lnTo>
                  <a:lnTo>
                    <a:pt x="130" y="90"/>
                  </a:lnTo>
                  <a:lnTo>
                    <a:pt x="123" y="97"/>
                  </a:lnTo>
                  <a:lnTo>
                    <a:pt x="120" y="100"/>
                  </a:lnTo>
                  <a:lnTo>
                    <a:pt x="113" y="107"/>
                  </a:lnTo>
                  <a:lnTo>
                    <a:pt x="110" y="113"/>
                  </a:lnTo>
                  <a:lnTo>
                    <a:pt x="103" y="117"/>
                  </a:lnTo>
                  <a:lnTo>
                    <a:pt x="100" y="123"/>
                  </a:lnTo>
                  <a:lnTo>
                    <a:pt x="93" y="127"/>
                  </a:lnTo>
                  <a:lnTo>
                    <a:pt x="87" y="130"/>
                  </a:lnTo>
                  <a:lnTo>
                    <a:pt x="80" y="137"/>
                  </a:lnTo>
                  <a:lnTo>
                    <a:pt x="73" y="140"/>
                  </a:lnTo>
                  <a:lnTo>
                    <a:pt x="67" y="143"/>
                  </a:lnTo>
                  <a:lnTo>
                    <a:pt x="60" y="147"/>
                  </a:lnTo>
                  <a:lnTo>
                    <a:pt x="53" y="150"/>
                  </a:lnTo>
                  <a:lnTo>
                    <a:pt x="47" y="150"/>
                  </a:lnTo>
                  <a:lnTo>
                    <a:pt x="37" y="153"/>
                  </a:lnTo>
                  <a:lnTo>
                    <a:pt x="30" y="153"/>
                  </a:lnTo>
                  <a:lnTo>
                    <a:pt x="23" y="157"/>
                  </a:lnTo>
                  <a:lnTo>
                    <a:pt x="13" y="157"/>
                  </a:lnTo>
                  <a:lnTo>
                    <a:pt x="7" y="157"/>
                  </a:lnTo>
                  <a:lnTo>
                    <a:pt x="0" y="157"/>
                  </a:lnTo>
                  <a:lnTo>
                    <a:pt x="0" y="140"/>
                  </a:lnTo>
                  <a:lnTo>
                    <a:pt x="7" y="137"/>
                  </a:lnTo>
                  <a:lnTo>
                    <a:pt x="13" y="137"/>
                  </a:lnTo>
                  <a:lnTo>
                    <a:pt x="20" y="137"/>
                  </a:lnTo>
                  <a:lnTo>
                    <a:pt x="27" y="137"/>
                  </a:lnTo>
                  <a:lnTo>
                    <a:pt x="33" y="133"/>
                  </a:lnTo>
                  <a:lnTo>
                    <a:pt x="40" y="133"/>
                  </a:lnTo>
                  <a:lnTo>
                    <a:pt x="47" y="130"/>
                  </a:lnTo>
                  <a:lnTo>
                    <a:pt x="53" y="127"/>
                  </a:lnTo>
                  <a:lnTo>
                    <a:pt x="57" y="123"/>
                  </a:lnTo>
                  <a:lnTo>
                    <a:pt x="63" y="123"/>
                  </a:lnTo>
                  <a:lnTo>
                    <a:pt x="70" y="120"/>
                  </a:lnTo>
                  <a:lnTo>
                    <a:pt x="77" y="117"/>
                  </a:lnTo>
                  <a:lnTo>
                    <a:pt x="80" y="110"/>
                  </a:lnTo>
                  <a:lnTo>
                    <a:pt x="87" y="107"/>
                  </a:lnTo>
                  <a:lnTo>
                    <a:pt x="90" y="103"/>
                  </a:lnTo>
                  <a:lnTo>
                    <a:pt x="97" y="97"/>
                  </a:lnTo>
                  <a:lnTo>
                    <a:pt x="100" y="93"/>
                  </a:lnTo>
                  <a:lnTo>
                    <a:pt x="103" y="90"/>
                  </a:lnTo>
                  <a:lnTo>
                    <a:pt x="110" y="83"/>
                  </a:lnTo>
                  <a:lnTo>
                    <a:pt x="113" y="77"/>
                  </a:lnTo>
                  <a:lnTo>
                    <a:pt x="117" y="73"/>
                  </a:lnTo>
                  <a:lnTo>
                    <a:pt x="120" y="67"/>
                  </a:lnTo>
                  <a:lnTo>
                    <a:pt x="123" y="60"/>
                  </a:lnTo>
                  <a:lnTo>
                    <a:pt x="127" y="53"/>
                  </a:lnTo>
                  <a:lnTo>
                    <a:pt x="127" y="50"/>
                  </a:lnTo>
                  <a:lnTo>
                    <a:pt x="130" y="43"/>
                  </a:lnTo>
                  <a:lnTo>
                    <a:pt x="130" y="37"/>
                  </a:lnTo>
                  <a:lnTo>
                    <a:pt x="133" y="30"/>
                  </a:lnTo>
                  <a:lnTo>
                    <a:pt x="133" y="23"/>
                  </a:lnTo>
                  <a:lnTo>
                    <a:pt x="137" y="17"/>
                  </a:lnTo>
                  <a:lnTo>
                    <a:pt x="137" y="1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76" name="Freeform 31"/>
            <p:cNvSpPr>
              <a:spLocks/>
            </p:cNvSpPr>
            <p:nvPr/>
          </p:nvSpPr>
          <p:spPr bwMode="auto">
            <a:xfrm>
              <a:off x="6411913" y="6440488"/>
              <a:ext cx="249238" cy="242887"/>
            </a:xfrm>
            <a:custGeom>
              <a:avLst/>
              <a:gdLst>
                <a:gd name="T0" fmla="*/ 0 w 157"/>
                <a:gd name="T1" fmla="*/ 0 h 153"/>
                <a:gd name="T2" fmla="*/ 13 w 157"/>
                <a:gd name="T3" fmla="*/ 0 h 153"/>
                <a:gd name="T4" fmla="*/ 30 w 157"/>
                <a:gd name="T5" fmla="*/ 0 h 153"/>
                <a:gd name="T6" fmla="*/ 47 w 157"/>
                <a:gd name="T7" fmla="*/ 7 h 153"/>
                <a:gd name="T8" fmla="*/ 60 w 157"/>
                <a:gd name="T9" fmla="*/ 10 h 153"/>
                <a:gd name="T10" fmla="*/ 73 w 157"/>
                <a:gd name="T11" fmla="*/ 17 h 153"/>
                <a:gd name="T12" fmla="*/ 87 w 157"/>
                <a:gd name="T13" fmla="*/ 27 h 153"/>
                <a:gd name="T14" fmla="*/ 100 w 157"/>
                <a:gd name="T15" fmla="*/ 33 h 153"/>
                <a:gd name="T16" fmla="*/ 110 w 157"/>
                <a:gd name="T17" fmla="*/ 43 h 153"/>
                <a:gd name="T18" fmla="*/ 120 w 157"/>
                <a:gd name="T19" fmla="*/ 56 h 153"/>
                <a:gd name="T20" fmla="*/ 130 w 157"/>
                <a:gd name="T21" fmla="*/ 66 h 153"/>
                <a:gd name="T22" fmla="*/ 137 w 157"/>
                <a:gd name="T23" fmla="*/ 80 h 153"/>
                <a:gd name="T24" fmla="*/ 143 w 157"/>
                <a:gd name="T25" fmla="*/ 93 h 153"/>
                <a:gd name="T26" fmla="*/ 150 w 157"/>
                <a:gd name="T27" fmla="*/ 110 h 153"/>
                <a:gd name="T28" fmla="*/ 153 w 157"/>
                <a:gd name="T29" fmla="*/ 123 h 153"/>
                <a:gd name="T30" fmla="*/ 153 w 157"/>
                <a:gd name="T31" fmla="*/ 140 h 153"/>
                <a:gd name="T32" fmla="*/ 157 w 157"/>
                <a:gd name="T33" fmla="*/ 153 h 153"/>
                <a:gd name="T34" fmla="*/ 137 w 157"/>
                <a:gd name="T35" fmla="*/ 146 h 153"/>
                <a:gd name="T36" fmla="*/ 133 w 157"/>
                <a:gd name="T37" fmla="*/ 133 h 153"/>
                <a:gd name="T38" fmla="*/ 130 w 157"/>
                <a:gd name="T39" fmla="*/ 120 h 153"/>
                <a:gd name="T40" fmla="*/ 127 w 157"/>
                <a:gd name="T41" fmla="*/ 106 h 153"/>
                <a:gd name="T42" fmla="*/ 123 w 157"/>
                <a:gd name="T43" fmla="*/ 96 h 153"/>
                <a:gd name="T44" fmla="*/ 117 w 157"/>
                <a:gd name="T45" fmla="*/ 83 h 153"/>
                <a:gd name="T46" fmla="*/ 110 w 157"/>
                <a:gd name="T47" fmla="*/ 73 h 153"/>
                <a:gd name="T48" fmla="*/ 100 w 157"/>
                <a:gd name="T49" fmla="*/ 63 h 153"/>
                <a:gd name="T50" fmla="*/ 90 w 157"/>
                <a:gd name="T51" fmla="*/ 53 h 153"/>
                <a:gd name="T52" fmla="*/ 80 w 157"/>
                <a:gd name="T53" fmla="*/ 46 h 153"/>
                <a:gd name="T54" fmla="*/ 70 w 157"/>
                <a:gd name="T55" fmla="*/ 36 h 153"/>
                <a:gd name="T56" fmla="*/ 57 w 157"/>
                <a:gd name="T57" fmla="*/ 30 h 153"/>
                <a:gd name="T58" fmla="*/ 47 w 157"/>
                <a:gd name="T59" fmla="*/ 27 h 153"/>
                <a:gd name="T60" fmla="*/ 33 w 157"/>
                <a:gd name="T61" fmla="*/ 23 h 153"/>
                <a:gd name="T62" fmla="*/ 20 w 157"/>
                <a:gd name="T63" fmla="*/ 20 h 153"/>
                <a:gd name="T64" fmla="*/ 7 w 157"/>
                <a:gd name="T65" fmla="*/ 17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153">
                  <a:moveTo>
                    <a:pt x="0" y="17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13" y="0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37" y="3"/>
                  </a:lnTo>
                  <a:lnTo>
                    <a:pt x="47" y="7"/>
                  </a:lnTo>
                  <a:lnTo>
                    <a:pt x="53" y="7"/>
                  </a:lnTo>
                  <a:lnTo>
                    <a:pt x="60" y="10"/>
                  </a:lnTo>
                  <a:lnTo>
                    <a:pt x="67" y="13"/>
                  </a:lnTo>
                  <a:lnTo>
                    <a:pt x="73" y="17"/>
                  </a:lnTo>
                  <a:lnTo>
                    <a:pt x="80" y="20"/>
                  </a:lnTo>
                  <a:lnTo>
                    <a:pt x="87" y="27"/>
                  </a:lnTo>
                  <a:lnTo>
                    <a:pt x="93" y="30"/>
                  </a:lnTo>
                  <a:lnTo>
                    <a:pt x="100" y="33"/>
                  </a:lnTo>
                  <a:lnTo>
                    <a:pt x="103" y="40"/>
                  </a:lnTo>
                  <a:lnTo>
                    <a:pt x="110" y="43"/>
                  </a:lnTo>
                  <a:lnTo>
                    <a:pt x="113" y="50"/>
                  </a:lnTo>
                  <a:lnTo>
                    <a:pt x="120" y="56"/>
                  </a:lnTo>
                  <a:lnTo>
                    <a:pt x="123" y="60"/>
                  </a:lnTo>
                  <a:lnTo>
                    <a:pt x="130" y="66"/>
                  </a:lnTo>
                  <a:lnTo>
                    <a:pt x="133" y="73"/>
                  </a:lnTo>
                  <a:lnTo>
                    <a:pt x="137" y="80"/>
                  </a:lnTo>
                  <a:lnTo>
                    <a:pt x="140" y="86"/>
                  </a:lnTo>
                  <a:lnTo>
                    <a:pt x="143" y="93"/>
                  </a:lnTo>
                  <a:lnTo>
                    <a:pt x="147" y="100"/>
                  </a:lnTo>
                  <a:lnTo>
                    <a:pt x="150" y="110"/>
                  </a:lnTo>
                  <a:lnTo>
                    <a:pt x="150" y="116"/>
                  </a:lnTo>
                  <a:lnTo>
                    <a:pt x="153" y="123"/>
                  </a:lnTo>
                  <a:lnTo>
                    <a:pt x="153" y="130"/>
                  </a:lnTo>
                  <a:lnTo>
                    <a:pt x="153" y="140"/>
                  </a:lnTo>
                  <a:lnTo>
                    <a:pt x="157" y="146"/>
                  </a:lnTo>
                  <a:lnTo>
                    <a:pt x="157" y="153"/>
                  </a:lnTo>
                  <a:lnTo>
                    <a:pt x="137" y="153"/>
                  </a:lnTo>
                  <a:lnTo>
                    <a:pt x="137" y="146"/>
                  </a:lnTo>
                  <a:lnTo>
                    <a:pt x="137" y="140"/>
                  </a:lnTo>
                  <a:lnTo>
                    <a:pt x="133" y="133"/>
                  </a:lnTo>
                  <a:lnTo>
                    <a:pt x="133" y="126"/>
                  </a:lnTo>
                  <a:lnTo>
                    <a:pt x="130" y="120"/>
                  </a:lnTo>
                  <a:lnTo>
                    <a:pt x="130" y="113"/>
                  </a:lnTo>
                  <a:lnTo>
                    <a:pt x="127" y="106"/>
                  </a:lnTo>
                  <a:lnTo>
                    <a:pt x="127" y="100"/>
                  </a:lnTo>
                  <a:lnTo>
                    <a:pt x="123" y="96"/>
                  </a:lnTo>
                  <a:lnTo>
                    <a:pt x="120" y="90"/>
                  </a:lnTo>
                  <a:lnTo>
                    <a:pt x="117" y="83"/>
                  </a:lnTo>
                  <a:lnTo>
                    <a:pt x="113" y="80"/>
                  </a:lnTo>
                  <a:lnTo>
                    <a:pt x="110" y="73"/>
                  </a:lnTo>
                  <a:lnTo>
                    <a:pt x="103" y="66"/>
                  </a:lnTo>
                  <a:lnTo>
                    <a:pt x="100" y="63"/>
                  </a:lnTo>
                  <a:lnTo>
                    <a:pt x="97" y="56"/>
                  </a:lnTo>
                  <a:lnTo>
                    <a:pt x="90" y="53"/>
                  </a:lnTo>
                  <a:lnTo>
                    <a:pt x="87" y="50"/>
                  </a:lnTo>
                  <a:lnTo>
                    <a:pt x="80" y="46"/>
                  </a:lnTo>
                  <a:lnTo>
                    <a:pt x="77" y="40"/>
                  </a:lnTo>
                  <a:lnTo>
                    <a:pt x="70" y="36"/>
                  </a:lnTo>
                  <a:lnTo>
                    <a:pt x="63" y="33"/>
                  </a:lnTo>
                  <a:lnTo>
                    <a:pt x="57" y="30"/>
                  </a:lnTo>
                  <a:lnTo>
                    <a:pt x="53" y="30"/>
                  </a:lnTo>
                  <a:lnTo>
                    <a:pt x="47" y="27"/>
                  </a:lnTo>
                  <a:lnTo>
                    <a:pt x="40" y="23"/>
                  </a:lnTo>
                  <a:lnTo>
                    <a:pt x="33" y="23"/>
                  </a:lnTo>
                  <a:lnTo>
                    <a:pt x="27" y="20"/>
                  </a:lnTo>
                  <a:lnTo>
                    <a:pt x="20" y="20"/>
                  </a:lnTo>
                  <a:lnTo>
                    <a:pt x="13" y="20"/>
                  </a:lnTo>
                  <a:lnTo>
                    <a:pt x="7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77" name="Freeform 32"/>
            <p:cNvSpPr>
              <a:spLocks/>
            </p:cNvSpPr>
            <p:nvPr/>
          </p:nvSpPr>
          <p:spPr bwMode="auto">
            <a:xfrm>
              <a:off x="6629401" y="6683375"/>
              <a:ext cx="247650" cy="249237"/>
            </a:xfrm>
            <a:custGeom>
              <a:avLst/>
              <a:gdLst>
                <a:gd name="T0" fmla="*/ 20 w 156"/>
                <a:gd name="T1" fmla="*/ 0 h 157"/>
                <a:gd name="T2" fmla="*/ 20 w 156"/>
                <a:gd name="T3" fmla="*/ 17 h 157"/>
                <a:gd name="T4" fmla="*/ 20 w 156"/>
                <a:gd name="T5" fmla="*/ 30 h 157"/>
                <a:gd name="T6" fmla="*/ 23 w 156"/>
                <a:gd name="T7" fmla="*/ 43 h 157"/>
                <a:gd name="T8" fmla="*/ 30 w 156"/>
                <a:gd name="T9" fmla="*/ 53 h 157"/>
                <a:gd name="T10" fmla="*/ 36 w 156"/>
                <a:gd name="T11" fmla="*/ 67 h 157"/>
                <a:gd name="T12" fmla="*/ 43 w 156"/>
                <a:gd name="T13" fmla="*/ 77 h 157"/>
                <a:gd name="T14" fmla="*/ 50 w 156"/>
                <a:gd name="T15" fmla="*/ 90 h 157"/>
                <a:gd name="T16" fmla="*/ 60 w 156"/>
                <a:gd name="T17" fmla="*/ 100 h 157"/>
                <a:gd name="T18" fmla="*/ 70 w 156"/>
                <a:gd name="T19" fmla="*/ 107 h 157"/>
                <a:gd name="T20" fmla="*/ 80 w 156"/>
                <a:gd name="T21" fmla="*/ 117 h 157"/>
                <a:gd name="T22" fmla="*/ 90 w 156"/>
                <a:gd name="T23" fmla="*/ 123 h 157"/>
                <a:gd name="T24" fmla="*/ 103 w 156"/>
                <a:gd name="T25" fmla="*/ 127 h 157"/>
                <a:gd name="T26" fmla="*/ 116 w 156"/>
                <a:gd name="T27" fmla="*/ 133 h 157"/>
                <a:gd name="T28" fmla="*/ 126 w 156"/>
                <a:gd name="T29" fmla="*/ 137 h 157"/>
                <a:gd name="T30" fmla="*/ 143 w 156"/>
                <a:gd name="T31" fmla="*/ 137 h 157"/>
                <a:gd name="T32" fmla="*/ 156 w 156"/>
                <a:gd name="T33" fmla="*/ 140 h 157"/>
                <a:gd name="T34" fmla="*/ 146 w 156"/>
                <a:gd name="T35" fmla="*/ 157 h 157"/>
                <a:gd name="T36" fmla="*/ 133 w 156"/>
                <a:gd name="T37" fmla="*/ 157 h 157"/>
                <a:gd name="T38" fmla="*/ 116 w 156"/>
                <a:gd name="T39" fmla="*/ 153 h 157"/>
                <a:gd name="T40" fmla="*/ 103 w 156"/>
                <a:gd name="T41" fmla="*/ 150 h 157"/>
                <a:gd name="T42" fmla="*/ 86 w 156"/>
                <a:gd name="T43" fmla="*/ 143 h 157"/>
                <a:gd name="T44" fmla="*/ 73 w 156"/>
                <a:gd name="T45" fmla="*/ 137 h 157"/>
                <a:gd name="T46" fmla="*/ 63 w 156"/>
                <a:gd name="T47" fmla="*/ 127 h 157"/>
                <a:gd name="T48" fmla="*/ 50 w 156"/>
                <a:gd name="T49" fmla="*/ 117 h 157"/>
                <a:gd name="T50" fmla="*/ 40 w 156"/>
                <a:gd name="T51" fmla="*/ 107 h 157"/>
                <a:gd name="T52" fmla="*/ 30 w 156"/>
                <a:gd name="T53" fmla="*/ 97 h 157"/>
                <a:gd name="T54" fmla="*/ 23 w 156"/>
                <a:gd name="T55" fmla="*/ 83 h 157"/>
                <a:gd name="T56" fmla="*/ 13 w 156"/>
                <a:gd name="T57" fmla="*/ 70 h 157"/>
                <a:gd name="T58" fmla="*/ 10 w 156"/>
                <a:gd name="T59" fmla="*/ 57 h 157"/>
                <a:gd name="T60" fmla="*/ 3 w 156"/>
                <a:gd name="T61" fmla="*/ 40 h 157"/>
                <a:gd name="T62" fmla="*/ 0 w 156"/>
                <a:gd name="T63" fmla="*/ 27 h 157"/>
                <a:gd name="T64" fmla="*/ 0 w 156"/>
                <a:gd name="T65" fmla="*/ 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6" h="157">
                  <a:moveTo>
                    <a:pt x="0" y="0"/>
                  </a:moveTo>
                  <a:lnTo>
                    <a:pt x="20" y="0"/>
                  </a:lnTo>
                  <a:lnTo>
                    <a:pt x="20" y="10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20" y="30"/>
                  </a:lnTo>
                  <a:lnTo>
                    <a:pt x="23" y="37"/>
                  </a:lnTo>
                  <a:lnTo>
                    <a:pt x="23" y="43"/>
                  </a:lnTo>
                  <a:lnTo>
                    <a:pt x="26" y="50"/>
                  </a:lnTo>
                  <a:lnTo>
                    <a:pt x="30" y="53"/>
                  </a:lnTo>
                  <a:lnTo>
                    <a:pt x="33" y="60"/>
                  </a:lnTo>
                  <a:lnTo>
                    <a:pt x="36" y="67"/>
                  </a:lnTo>
                  <a:lnTo>
                    <a:pt x="40" y="73"/>
                  </a:lnTo>
                  <a:lnTo>
                    <a:pt x="43" y="77"/>
                  </a:lnTo>
                  <a:lnTo>
                    <a:pt x="46" y="83"/>
                  </a:lnTo>
                  <a:lnTo>
                    <a:pt x="50" y="90"/>
                  </a:lnTo>
                  <a:lnTo>
                    <a:pt x="53" y="93"/>
                  </a:lnTo>
                  <a:lnTo>
                    <a:pt x="60" y="100"/>
                  </a:lnTo>
                  <a:lnTo>
                    <a:pt x="63" y="103"/>
                  </a:lnTo>
                  <a:lnTo>
                    <a:pt x="70" y="107"/>
                  </a:lnTo>
                  <a:lnTo>
                    <a:pt x="73" y="110"/>
                  </a:lnTo>
                  <a:lnTo>
                    <a:pt x="80" y="117"/>
                  </a:lnTo>
                  <a:lnTo>
                    <a:pt x="83" y="120"/>
                  </a:lnTo>
                  <a:lnTo>
                    <a:pt x="90" y="123"/>
                  </a:lnTo>
                  <a:lnTo>
                    <a:pt x="96" y="127"/>
                  </a:lnTo>
                  <a:lnTo>
                    <a:pt x="103" y="127"/>
                  </a:lnTo>
                  <a:lnTo>
                    <a:pt x="110" y="130"/>
                  </a:lnTo>
                  <a:lnTo>
                    <a:pt x="116" y="133"/>
                  </a:lnTo>
                  <a:lnTo>
                    <a:pt x="120" y="133"/>
                  </a:lnTo>
                  <a:lnTo>
                    <a:pt x="126" y="137"/>
                  </a:lnTo>
                  <a:lnTo>
                    <a:pt x="133" y="137"/>
                  </a:lnTo>
                  <a:lnTo>
                    <a:pt x="143" y="137"/>
                  </a:lnTo>
                  <a:lnTo>
                    <a:pt x="150" y="140"/>
                  </a:lnTo>
                  <a:lnTo>
                    <a:pt x="156" y="140"/>
                  </a:lnTo>
                  <a:lnTo>
                    <a:pt x="156" y="157"/>
                  </a:lnTo>
                  <a:lnTo>
                    <a:pt x="146" y="157"/>
                  </a:lnTo>
                  <a:lnTo>
                    <a:pt x="140" y="157"/>
                  </a:lnTo>
                  <a:lnTo>
                    <a:pt x="133" y="157"/>
                  </a:lnTo>
                  <a:lnTo>
                    <a:pt x="123" y="153"/>
                  </a:lnTo>
                  <a:lnTo>
                    <a:pt x="116" y="153"/>
                  </a:lnTo>
                  <a:lnTo>
                    <a:pt x="110" y="150"/>
                  </a:lnTo>
                  <a:lnTo>
                    <a:pt x="103" y="150"/>
                  </a:lnTo>
                  <a:lnTo>
                    <a:pt x="93" y="147"/>
                  </a:lnTo>
                  <a:lnTo>
                    <a:pt x="86" y="143"/>
                  </a:lnTo>
                  <a:lnTo>
                    <a:pt x="80" y="140"/>
                  </a:lnTo>
                  <a:lnTo>
                    <a:pt x="73" y="137"/>
                  </a:lnTo>
                  <a:lnTo>
                    <a:pt x="66" y="130"/>
                  </a:lnTo>
                  <a:lnTo>
                    <a:pt x="63" y="127"/>
                  </a:lnTo>
                  <a:lnTo>
                    <a:pt x="56" y="123"/>
                  </a:lnTo>
                  <a:lnTo>
                    <a:pt x="50" y="117"/>
                  </a:lnTo>
                  <a:lnTo>
                    <a:pt x="46" y="113"/>
                  </a:lnTo>
                  <a:lnTo>
                    <a:pt x="40" y="107"/>
                  </a:lnTo>
                  <a:lnTo>
                    <a:pt x="33" y="100"/>
                  </a:lnTo>
                  <a:lnTo>
                    <a:pt x="30" y="97"/>
                  </a:lnTo>
                  <a:lnTo>
                    <a:pt x="26" y="90"/>
                  </a:lnTo>
                  <a:lnTo>
                    <a:pt x="23" y="83"/>
                  </a:lnTo>
                  <a:lnTo>
                    <a:pt x="16" y="77"/>
                  </a:lnTo>
                  <a:lnTo>
                    <a:pt x="13" y="70"/>
                  </a:lnTo>
                  <a:lnTo>
                    <a:pt x="10" y="63"/>
                  </a:lnTo>
                  <a:lnTo>
                    <a:pt x="10" y="57"/>
                  </a:lnTo>
                  <a:lnTo>
                    <a:pt x="6" y="47"/>
                  </a:lnTo>
                  <a:lnTo>
                    <a:pt x="3" y="40"/>
                  </a:lnTo>
                  <a:lnTo>
                    <a:pt x="3" y="33"/>
                  </a:lnTo>
                  <a:lnTo>
                    <a:pt x="0" y="27"/>
                  </a:lnTo>
                  <a:lnTo>
                    <a:pt x="0" y="17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85" name="Freeform 35"/>
            <p:cNvSpPr>
              <a:spLocks/>
            </p:cNvSpPr>
            <p:nvPr/>
          </p:nvSpPr>
          <p:spPr bwMode="auto">
            <a:xfrm>
              <a:off x="6877051" y="6683375"/>
              <a:ext cx="233363" cy="471487"/>
            </a:xfrm>
            <a:custGeom>
              <a:avLst/>
              <a:gdLst>
                <a:gd name="T0" fmla="*/ 0 w 147"/>
                <a:gd name="T1" fmla="*/ 297 h 297"/>
                <a:gd name="T2" fmla="*/ 30 w 147"/>
                <a:gd name="T3" fmla="*/ 293 h 297"/>
                <a:gd name="T4" fmla="*/ 57 w 147"/>
                <a:gd name="T5" fmla="*/ 283 h 297"/>
                <a:gd name="T6" fmla="*/ 80 w 147"/>
                <a:gd name="T7" fmla="*/ 270 h 297"/>
                <a:gd name="T8" fmla="*/ 104 w 147"/>
                <a:gd name="T9" fmla="*/ 253 h 297"/>
                <a:gd name="T10" fmla="*/ 120 w 147"/>
                <a:gd name="T11" fmla="*/ 230 h 297"/>
                <a:gd name="T12" fmla="*/ 134 w 147"/>
                <a:gd name="T13" fmla="*/ 207 h 297"/>
                <a:gd name="T14" fmla="*/ 144 w 147"/>
                <a:gd name="T15" fmla="*/ 177 h 297"/>
                <a:gd name="T16" fmla="*/ 147 w 147"/>
                <a:gd name="T17" fmla="*/ 150 h 297"/>
                <a:gd name="T18" fmla="*/ 144 w 147"/>
                <a:gd name="T19" fmla="*/ 120 h 297"/>
                <a:gd name="T20" fmla="*/ 134 w 147"/>
                <a:gd name="T21" fmla="*/ 90 h 297"/>
                <a:gd name="T22" fmla="*/ 120 w 147"/>
                <a:gd name="T23" fmla="*/ 67 h 297"/>
                <a:gd name="T24" fmla="*/ 104 w 147"/>
                <a:gd name="T25" fmla="*/ 43 h 297"/>
                <a:gd name="T26" fmla="*/ 80 w 147"/>
                <a:gd name="T27" fmla="*/ 27 h 297"/>
                <a:gd name="T28" fmla="*/ 57 w 147"/>
                <a:gd name="T29" fmla="*/ 13 h 297"/>
                <a:gd name="T30" fmla="*/ 30 w 147"/>
                <a:gd name="T31" fmla="*/ 3 h 297"/>
                <a:gd name="T32" fmla="*/ 0 w 147"/>
                <a:gd name="T33" fmla="*/ 0 h 297"/>
                <a:gd name="T34" fmla="*/ 0 w 147"/>
                <a:gd name="T35" fmla="*/ 29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7" h="297">
                  <a:moveTo>
                    <a:pt x="0" y="297"/>
                  </a:moveTo>
                  <a:lnTo>
                    <a:pt x="30" y="293"/>
                  </a:lnTo>
                  <a:lnTo>
                    <a:pt x="57" y="283"/>
                  </a:lnTo>
                  <a:lnTo>
                    <a:pt x="80" y="270"/>
                  </a:lnTo>
                  <a:lnTo>
                    <a:pt x="104" y="253"/>
                  </a:lnTo>
                  <a:lnTo>
                    <a:pt x="120" y="230"/>
                  </a:lnTo>
                  <a:lnTo>
                    <a:pt x="134" y="207"/>
                  </a:lnTo>
                  <a:lnTo>
                    <a:pt x="144" y="177"/>
                  </a:lnTo>
                  <a:lnTo>
                    <a:pt x="147" y="150"/>
                  </a:lnTo>
                  <a:lnTo>
                    <a:pt x="144" y="120"/>
                  </a:lnTo>
                  <a:lnTo>
                    <a:pt x="134" y="90"/>
                  </a:lnTo>
                  <a:lnTo>
                    <a:pt x="120" y="67"/>
                  </a:lnTo>
                  <a:lnTo>
                    <a:pt x="104" y="43"/>
                  </a:lnTo>
                  <a:lnTo>
                    <a:pt x="80" y="27"/>
                  </a:lnTo>
                  <a:lnTo>
                    <a:pt x="57" y="13"/>
                  </a:lnTo>
                  <a:lnTo>
                    <a:pt x="30" y="3"/>
                  </a:lnTo>
                  <a:lnTo>
                    <a:pt x="0" y="0"/>
                  </a:lnTo>
                  <a:lnTo>
                    <a:pt x="0" y="297"/>
                  </a:lnTo>
                  <a:close/>
                </a:path>
              </a:pathLst>
            </a:custGeom>
            <a:solidFill>
              <a:srgbClr val="00FF00"/>
            </a:solidFill>
            <a:ln w="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88" name="Rectangle 38"/>
            <p:cNvSpPr>
              <a:spLocks noChangeArrowheads="1"/>
            </p:cNvSpPr>
            <p:nvPr/>
          </p:nvSpPr>
          <p:spPr bwMode="auto">
            <a:xfrm>
              <a:off x="5708651" y="6905625"/>
              <a:ext cx="238125" cy="2698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89" name="Rectangle 39"/>
            <p:cNvSpPr>
              <a:spLocks noChangeArrowheads="1"/>
            </p:cNvSpPr>
            <p:nvPr/>
          </p:nvSpPr>
          <p:spPr bwMode="auto">
            <a:xfrm>
              <a:off x="5708651" y="5969000"/>
              <a:ext cx="238125" cy="31750"/>
            </a:xfrm>
            <a:prstGeom prst="rect">
              <a:avLst/>
            </a:prstGeom>
            <a:solidFill>
              <a:srgbClr val="FF0000"/>
            </a:solidFill>
            <a:ln w="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1" name="Line 41"/>
            <p:cNvSpPr>
              <a:spLocks noChangeShapeType="1"/>
            </p:cNvSpPr>
            <p:nvPr/>
          </p:nvSpPr>
          <p:spPr bwMode="auto">
            <a:xfrm>
              <a:off x="288290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Line 42"/>
            <p:cNvSpPr>
              <a:spLocks noChangeShapeType="1"/>
            </p:cNvSpPr>
            <p:nvPr/>
          </p:nvSpPr>
          <p:spPr bwMode="auto">
            <a:xfrm>
              <a:off x="298767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Line 43"/>
            <p:cNvSpPr>
              <a:spLocks noChangeShapeType="1"/>
            </p:cNvSpPr>
            <p:nvPr/>
          </p:nvSpPr>
          <p:spPr bwMode="auto">
            <a:xfrm>
              <a:off x="309403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Line 44"/>
            <p:cNvSpPr>
              <a:spLocks noChangeShapeType="1"/>
            </p:cNvSpPr>
            <p:nvPr/>
          </p:nvSpPr>
          <p:spPr bwMode="auto">
            <a:xfrm>
              <a:off x="320040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Line 45"/>
            <p:cNvSpPr>
              <a:spLocks noChangeShapeType="1"/>
            </p:cNvSpPr>
            <p:nvPr/>
          </p:nvSpPr>
          <p:spPr bwMode="auto">
            <a:xfrm>
              <a:off x="330517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Line 46"/>
            <p:cNvSpPr>
              <a:spLocks noChangeShapeType="1"/>
            </p:cNvSpPr>
            <p:nvPr/>
          </p:nvSpPr>
          <p:spPr bwMode="auto">
            <a:xfrm>
              <a:off x="341153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Line 47"/>
            <p:cNvSpPr>
              <a:spLocks noChangeShapeType="1"/>
            </p:cNvSpPr>
            <p:nvPr/>
          </p:nvSpPr>
          <p:spPr bwMode="auto">
            <a:xfrm>
              <a:off x="351790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Line 48"/>
            <p:cNvSpPr>
              <a:spLocks noChangeShapeType="1"/>
            </p:cNvSpPr>
            <p:nvPr/>
          </p:nvSpPr>
          <p:spPr bwMode="auto">
            <a:xfrm>
              <a:off x="362267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Line 49"/>
            <p:cNvSpPr>
              <a:spLocks noChangeShapeType="1"/>
            </p:cNvSpPr>
            <p:nvPr/>
          </p:nvSpPr>
          <p:spPr bwMode="auto">
            <a:xfrm>
              <a:off x="372903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Line 50"/>
            <p:cNvSpPr>
              <a:spLocks noChangeShapeType="1"/>
            </p:cNvSpPr>
            <p:nvPr/>
          </p:nvSpPr>
          <p:spPr bwMode="auto">
            <a:xfrm>
              <a:off x="383540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Line 51"/>
            <p:cNvSpPr>
              <a:spLocks noChangeShapeType="1"/>
            </p:cNvSpPr>
            <p:nvPr/>
          </p:nvSpPr>
          <p:spPr bwMode="auto">
            <a:xfrm>
              <a:off x="394017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Line 52"/>
            <p:cNvSpPr>
              <a:spLocks noChangeShapeType="1"/>
            </p:cNvSpPr>
            <p:nvPr/>
          </p:nvSpPr>
          <p:spPr bwMode="auto">
            <a:xfrm>
              <a:off x="404653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Line 53"/>
            <p:cNvSpPr>
              <a:spLocks noChangeShapeType="1"/>
            </p:cNvSpPr>
            <p:nvPr/>
          </p:nvSpPr>
          <p:spPr bwMode="auto">
            <a:xfrm>
              <a:off x="415290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Line 54"/>
            <p:cNvSpPr>
              <a:spLocks noChangeShapeType="1"/>
            </p:cNvSpPr>
            <p:nvPr/>
          </p:nvSpPr>
          <p:spPr bwMode="auto">
            <a:xfrm>
              <a:off x="425767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Line 55"/>
            <p:cNvSpPr>
              <a:spLocks noChangeShapeType="1"/>
            </p:cNvSpPr>
            <p:nvPr/>
          </p:nvSpPr>
          <p:spPr bwMode="auto">
            <a:xfrm>
              <a:off x="436403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Line 56"/>
            <p:cNvSpPr>
              <a:spLocks noChangeShapeType="1"/>
            </p:cNvSpPr>
            <p:nvPr/>
          </p:nvSpPr>
          <p:spPr bwMode="auto">
            <a:xfrm>
              <a:off x="4470401" y="6889750"/>
              <a:ext cx="412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Line 57"/>
            <p:cNvSpPr>
              <a:spLocks noChangeShapeType="1"/>
            </p:cNvSpPr>
            <p:nvPr/>
          </p:nvSpPr>
          <p:spPr bwMode="auto">
            <a:xfrm>
              <a:off x="4470401" y="6889750"/>
              <a:ext cx="412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Line 58"/>
            <p:cNvSpPr>
              <a:spLocks noChangeShapeType="1"/>
            </p:cNvSpPr>
            <p:nvPr/>
          </p:nvSpPr>
          <p:spPr bwMode="auto">
            <a:xfrm>
              <a:off x="288290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Line 59"/>
            <p:cNvSpPr>
              <a:spLocks noChangeShapeType="1"/>
            </p:cNvSpPr>
            <p:nvPr/>
          </p:nvSpPr>
          <p:spPr bwMode="auto">
            <a:xfrm>
              <a:off x="298767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Line 60"/>
            <p:cNvSpPr>
              <a:spLocks noChangeShapeType="1"/>
            </p:cNvSpPr>
            <p:nvPr/>
          </p:nvSpPr>
          <p:spPr bwMode="auto">
            <a:xfrm>
              <a:off x="309403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Line 61"/>
            <p:cNvSpPr>
              <a:spLocks noChangeShapeType="1"/>
            </p:cNvSpPr>
            <p:nvPr/>
          </p:nvSpPr>
          <p:spPr bwMode="auto">
            <a:xfrm>
              <a:off x="320040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Line 62"/>
            <p:cNvSpPr>
              <a:spLocks noChangeShapeType="1"/>
            </p:cNvSpPr>
            <p:nvPr/>
          </p:nvSpPr>
          <p:spPr bwMode="auto">
            <a:xfrm>
              <a:off x="330517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Line 63"/>
            <p:cNvSpPr>
              <a:spLocks noChangeShapeType="1"/>
            </p:cNvSpPr>
            <p:nvPr/>
          </p:nvSpPr>
          <p:spPr bwMode="auto">
            <a:xfrm>
              <a:off x="341153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Line 64"/>
            <p:cNvSpPr>
              <a:spLocks noChangeShapeType="1"/>
            </p:cNvSpPr>
            <p:nvPr/>
          </p:nvSpPr>
          <p:spPr bwMode="auto">
            <a:xfrm>
              <a:off x="351790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Line 65"/>
            <p:cNvSpPr>
              <a:spLocks noChangeShapeType="1"/>
            </p:cNvSpPr>
            <p:nvPr/>
          </p:nvSpPr>
          <p:spPr bwMode="auto">
            <a:xfrm>
              <a:off x="362267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Line 66"/>
            <p:cNvSpPr>
              <a:spLocks noChangeShapeType="1"/>
            </p:cNvSpPr>
            <p:nvPr/>
          </p:nvSpPr>
          <p:spPr bwMode="auto">
            <a:xfrm>
              <a:off x="372903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Line 67"/>
            <p:cNvSpPr>
              <a:spLocks noChangeShapeType="1"/>
            </p:cNvSpPr>
            <p:nvPr/>
          </p:nvSpPr>
          <p:spPr bwMode="auto">
            <a:xfrm>
              <a:off x="383540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Line 68"/>
            <p:cNvSpPr>
              <a:spLocks noChangeShapeType="1"/>
            </p:cNvSpPr>
            <p:nvPr/>
          </p:nvSpPr>
          <p:spPr bwMode="auto">
            <a:xfrm>
              <a:off x="394017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Line 69"/>
            <p:cNvSpPr>
              <a:spLocks noChangeShapeType="1"/>
            </p:cNvSpPr>
            <p:nvPr/>
          </p:nvSpPr>
          <p:spPr bwMode="auto">
            <a:xfrm>
              <a:off x="404653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Line 70"/>
            <p:cNvSpPr>
              <a:spLocks noChangeShapeType="1"/>
            </p:cNvSpPr>
            <p:nvPr/>
          </p:nvSpPr>
          <p:spPr bwMode="auto">
            <a:xfrm>
              <a:off x="415290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Line 71"/>
            <p:cNvSpPr>
              <a:spLocks noChangeShapeType="1"/>
            </p:cNvSpPr>
            <p:nvPr/>
          </p:nvSpPr>
          <p:spPr bwMode="auto">
            <a:xfrm>
              <a:off x="425767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Line 72"/>
            <p:cNvSpPr>
              <a:spLocks noChangeShapeType="1"/>
            </p:cNvSpPr>
            <p:nvPr/>
          </p:nvSpPr>
          <p:spPr bwMode="auto">
            <a:xfrm>
              <a:off x="436403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2" name="Line 73"/>
            <p:cNvSpPr>
              <a:spLocks noChangeShapeType="1"/>
            </p:cNvSpPr>
            <p:nvPr/>
          </p:nvSpPr>
          <p:spPr bwMode="auto">
            <a:xfrm>
              <a:off x="4470401" y="5980113"/>
              <a:ext cx="412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3" name="Line 74"/>
            <p:cNvSpPr>
              <a:spLocks noChangeShapeType="1"/>
            </p:cNvSpPr>
            <p:nvPr/>
          </p:nvSpPr>
          <p:spPr bwMode="auto">
            <a:xfrm>
              <a:off x="4470401" y="5980113"/>
              <a:ext cx="412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4" name="Freeform 75"/>
            <p:cNvSpPr>
              <a:spLocks/>
            </p:cNvSpPr>
            <p:nvPr/>
          </p:nvSpPr>
          <p:spPr bwMode="auto">
            <a:xfrm>
              <a:off x="2882901" y="5842000"/>
              <a:ext cx="1628775" cy="371475"/>
            </a:xfrm>
            <a:custGeom>
              <a:avLst/>
              <a:gdLst>
                <a:gd name="T0" fmla="*/ 0 w 1026"/>
                <a:gd name="T1" fmla="*/ 234 h 234"/>
                <a:gd name="T2" fmla="*/ 440 w 1026"/>
                <a:gd name="T3" fmla="*/ 234 h 234"/>
                <a:gd name="T4" fmla="*/ 440 w 1026"/>
                <a:gd name="T5" fmla="*/ 0 h 234"/>
                <a:gd name="T6" fmla="*/ 496 w 1026"/>
                <a:gd name="T7" fmla="*/ 0 h 234"/>
                <a:gd name="T8" fmla="*/ 496 w 1026"/>
                <a:gd name="T9" fmla="*/ 234 h 234"/>
                <a:gd name="T10" fmla="*/ 1026 w 1026"/>
                <a:gd name="T11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6" h="234">
                  <a:moveTo>
                    <a:pt x="0" y="234"/>
                  </a:moveTo>
                  <a:lnTo>
                    <a:pt x="440" y="234"/>
                  </a:lnTo>
                  <a:lnTo>
                    <a:pt x="440" y="0"/>
                  </a:lnTo>
                  <a:lnTo>
                    <a:pt x="496" y="0"/>
                  </a:lnTo>
                  <a:lnTo>
                    <a:pt x="496" y="234"/>
                  </a:lnTo>
                  <a:lnTo>
                    <a:pt x="1026" y="234"/>
                  </a:lnTo>
                </a:path>
              </a:pathLst>
            </a:custGeom>
            <a:noFill/>
            <a:ln w="25400">
              <a:solidFill>
                <a:srgbClr val="3333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333FF"/>
                </a:solidFill>
              </a:endParaRPr>
            </a:p>
          </p:txBody>
        </p:sp>
        <p:sp>
          <p:nvSpPr>
            <p:cNvPr id="15395" name="Line 76"/>
            <p:cNvSpPr>
              <a:spLocks noChangeShapeType="1"/>
            </p:cNvSpPr>
            <p:nvPr/>
          </p:nvSpPr>
          <p:spPr bwMode="auto">
            <a:xfrm flipV="1">
              <a:off x="2882901" y="5710238"/>
              <a:ext cx="0" cy="598487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6" name="Freeform 77"/>
            <p:cNvSpPr>
              <a:spLocks/>
            </p:cNvSpPr>
            <p:nvPr/>
          </p:nvSpPr>
          <p:spPr bwMode="auto">
            <a:xfrm>
              <a:off x="2851151" y="5710238"/>
              <a:ext cx="57150" cy="63500"/>
            </a:xfrm>
            <a:custGeom>
              <a:avLst/>
              <a:gdLst>
                <a:gd name="T0" fmla="*/ 36 w 36"/>
                <a:gd name="T1" fmla="*/ 40 h 40"/>
                <a:gd name="T2" fmla="*/ 20 w 36"/>
                <a:gd name="T3" fmla="*/ 0 h 40"/>
                <a:gd name="T4" fmla="*/ 0 w 36"/>
                <a:gd name="T5" fmla="*/ 40 h 40"/>
                <a:gd name="T6" fmla="*/ 36 w 36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0">
                  <a:moveTo>
                    <a:pt x="36" y="40"/>
                  </a:moveTo>
                  <a:lnTo>
                    <a:pt x="20" y="0"/>
                  </a:lnTo>
                  <a:lnTo>
                    <a:pt x="0" y="40"/>
                  </a:lnTo>
                  <a:lnTo>
                    <a:pt x="36" y="4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7" name="Freeform 78"/>
            <p:cNvSpPr>
              <a:spLocks/>
            </p:cNvSpPr>
            <p:nvPr/>
          </p:nvSpPr>
          <p:spPr bwMode="auto">
            <a:xfrm>
              <a:off x="2851151" y="5710238"/>
              <a:ext cx="57150" cy="63500"/>
            </a:xfrm>
            <a:custGeom>
              <a:avLst/>
              <a:gdLst>
                <a:gd name="T0" fmla="*/ 36 w 36"/>
                <a:gd name="T1" fmla="*/ 40 h 40"/>
                <a:gd name="T2" fmla="*/ 20 w 36"/>
                <a:gd name="T3" fmla="*/ 0 h 40"/>
                <a:gd name="T4" fmla="*/ 0 w 36"/>
                <a:gd name="T5" fmla="*/ 40 h 40"/>
                <a:gd name="T6" fmla="*/ 36 w 36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0">
                  <a:moveTo>
                    <a:pt x="36" y="40"/>
                  </a:moveTo>
                  <a:lnTo>
                    <a:pt x="20" y="0"/>
                  </a:lnTo>
                  <a:lnTo>
                    <a:pt x="0" y="40"/>
                  </a:lnTo>
                  <a:lnTo>
                    <a:pt x="36" y="40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8" name="Line 79"/>
            <p:cNvSpPr>
              <a:spLocks noChangeShapeType="1"/>
            </p:cNvSpPr>
            <p:nvPr/>
          </p:nvSpPr>
          <p:spPr bwMode="auto">
            <a:xfrm flipV="1">
              <a:off x="2882901" y="6619875"/>
              <a:ext cx="0" cy="592137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9" name="Freeform 80"/>
            <p:cNvSpPr>
              <a:spLocks/>
            </p:cNvSpPr>
            <p:nvPr/>
          </p:nvSpPr>
          <p:spPr bwMode="auto">
            <a:xfrm>
              <a:off x="2851151" y="6619875"/>
              <a:ext cx="57150" cy="58737"/>
            </a:xfrm>
            <a:custGeom>
              <a:avLst/>
              <a:gdLst>
                <a:gd name="T0" fmla="*/ 36 w 36"/>
                <a:gd name="T1" fmla="*/ 37 h 37"/>
                <a:gd name="T2" fmla="*/ 20 w 36"/>
                <a:gd name="T3" fmla="*/ 0 h 37"/>
                <a:gd name="T4" fmla="*/ 0 w 36"/>
                <a:gd name="T5" fmla="*/ 37 h 37"/>
                <a:gd name="T6" fmla="*/ 36 w 36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7">
                  <a:moveTo>
                    <a:pt x="36" y="37"/>
                  </a:moveTo>
                  <a:lnTo>
                    <a:pt x="20" y="0"/>
                  </a:lnTo>
                  <a:lnTo>
                    <a:pt x="0" y="37"/>
                  </a:lnTo>
                  <a:lnTo>
                    <a:pt x="36" y="3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0" name="Freeform 81"/>
            <p:cNvSpPr>
              <a:spLocks/>
            </p:cNvSpPr>
            <p:nvPr/>
          </p:nvSpPr>
          <p:spPr bwMode="auto">
            <a:xfrm>
              <a:off x="2851151" y="6619875"/>
              <a:ext cx="57150" cy="58737"/>
            </a:xfrm>
            <a:custGeom>
              <a:avLst/>
              <a:gdLst>
                <a:gd name="T0" fmla="*/ 36 w 36"/>
                <a:gd name="T1" fmla="*/ 37 h 37"/>
                <a:gd name="T2" fmla="*/ 20 w 36"/>
                <a:gd name="T3" fmla="*/ 0 h 37"/>
                <a:gd name="T4" fmla="*/ 0 w 36"/>
                <a:gd name="T5" fmla="*/ 37 h 37"/>
                <a:gd name="T6" fmla="*/ 36 w 36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7">
                  <a:moveTo>
                    <a:pt x="36" y="37"/>
                  </a:moveTo>
                  <a:lnTo>
                    <a:pt x="20" y="0"/>
                  </a:lnTo>
                  <a:lnTo>
                    <a:pt x="0" y="37"/>
                  </a:lnTo>
                  <a:lnTo>
                    <a:pt x="36" y="37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1" name="Line 82"/>
            <p:cNvSpPr>
              <a:spLocks noChangeShapeType="1"/>
            </p:cNvSpPr>
            <p:nvPr/>
          </p:nvSpPr>
          <p:spPr bwMode="auto">
            <a:xfrm>
              <a:off x="8137526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2" name="Line 83"/>
            <p:cNvSpPr>
              <a:spLocks noChangeShapeType="1"/>
            </p:cNvSpPr>
            <p:nvPr/>
          </p:nvSpPr>
          <p:spPr bwMode="auto">
            <a:xfrm>
              <a:off x="824865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3" name="Line 84"/>
            <p:cNvSpPr>
              <a:spLocks noChangeShapeType="1"/>
            </p:cNvSpPr>
            <p:nvPr/>
          </p:nvSpPr>
          <p:spPr bwMode="auto">
            <a:xfrm>
              <a:off x="835342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4" name="Line 85"/>
            <p:cNvSpPr>
              <a:spLocks noChangeShapeType="1"/>
            </p:cNvSpPr>
            <p:nvPr/>
          </p:nvSpPr>
          <p:spPr bwMode="auto">
            <a:xfrm>
              <a:off x="845978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5" name="Line 86"/>
            <p:cNvSpPr>
              <a:spLocks noChangeShapeType="1"/>
            </p:cNvSpPr>
            <p:nvPr/>
          </p:nvSpPr>
          <p:spPr bwMode="auto">
            <a:xfrm>
              <a:off x="856615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6" name="Line 87"/>
            <p:cNvSpPr>
              <a:spLocks noChangeShapeType="1"/>
            </p:cNvSpPr>
            <p:nvPr/>
          </p:nvSpPr>
          <p:spPr bwMode="auto">
            <a:xfrm>
              <a:off x="867092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7" name="Line 88"/>
            <p:cNvSpPr>
              <a:spLocks noChangeShapeType="1"/>
            </p:cNvSpPr>
            <p:nvPr/>
          </p:nvSpPr>
          <p:spPr bwMode="auto">
            <a:xfrm>
              <a:off x="877728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8" name="Line 89"/>
            <p:cNvSpPr>
              <a:spLocks noChangeShapeType="1"/>
            </p:cNvSpPr>
            <p:nvPr/>
          </p:nvSpPr>
          <p:spPr bwMode="auto">
            <a:xfrm>
              <a:off x="888365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9" name="Line 90"/>
            <p:cNvSpPr>
              <a:spLocks noChangeShapeType="1"/>
            </p:cNvSpPr>
            <p:nvPr/>
          </p:nvSpPr>
          <p:spPr bwMode="auto">
            <a:xfrm>
              <a:off x="898842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0" name="Line 91"/>
            <p:cNvSpPr>
              <a:spLocks noChangeShapeType="1"/>
            </p:cNvSpPr>
            <p:nvPr/>
          </p:nvSpPr>
          <p:spPr bwMode="auto">
            <a:xfrm>
              <a:off x="909478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1" name="Line 92"/>
            <p:cNvSpPr>
              <a:spLocks noChangeShapeType="1"/>
            </p:cNvSpPr>
            <p:nvPr/>
          </p:nvSpPr>
          <p:spPr bwMode="auto">
            <a:xfrm>
              <a:off x="920115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2" name="Line 93"/>
            <p:cNvSpPr>
              <a:spLocks noChangeShapeType="1"/>
            </p:cNvSpPr>
            <p:nvPr/>
          </p:nvSpPr>
          <p:spPr bwMode="auto">
            <a:xfrm>
              <a:off x="930592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3" name="Line 94"/>
            <p:cNvSpPr>
              <a:spLocks noChangeShapeType="1"/>
            </p:cNvSpPr>
            <p:nvPr/>
          </p:nvSpPr>
          <p:spPr bwMode="auto">
            <a:xfrm>
              <a:off x="941228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4" name="Line 95"/>
            <p:cNvSpPr>
              <a:spLocks noChangeShapeType="1"/>
            </p:cNvSpPr>
            <p:nvPr/>
          </p:nvSpPr>
          <p:spPr bwMode="auto">
            <a:xfrm>
              <a:off x="951865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5" name="Line 96"/>
            <p:cNvSpPr>
              <a:spLocks noChangeShapeType="1"/>
            </p:cNvSpPr>
            <p:nvPr/>
          </p:nvSpPr>
          <p:spPr bwMode="auto">
            <a:xfrm>
              <a:off x="962342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6" name="Line 97"/>
            <p:cNvSpPr>
              <a:spLocks noChangeShapeType="1"/>
            </p:cNvSpPr>
            <p:nvPr/>
          </p:nvSpPr>
          <p:spPr bwMode="auto">
            <a:xfrm>
              <a:off x="9729788" y="6889750"/>
              <a:ext cx="42863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7" name="Line 98"/>
            <p:cNvSpPr>
              <a:spLocks noChangeShapeType="1"/>
            </p:cNvSpPr>
            <p:nvPr/>
          </p:nvSpPr>
          <p:spPr bwMode="auto">
            <a:xfrm>
              <a:off x="9729788" y="6889750"/>
              <a:ext cx="42863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8" name="Line 99"/>
            <p:cNvSpPr>
              <a:spLocks noChangeShapeType="1"/>
            </p:cNvSpPr>
            <p:nvPr/>
          </p:nvSpPr>
          <p:spPr bwMode="auto">
            <a:xfrm>
              <a:off x="8137526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9" name="Line 100"/>
            <p:cNvSpPr>
              <a:spLocks noChangeShapeType="1"/>
            </p:cNvSpPr>
            <p:nvPr/>
          </p:nvSpPr>
          <p:spPr bwMode="auto">
            <a:xfrm>
              <a:off x="824865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0" name="Line 101"/>
            <p:cNvSpPr>
              <a:spLocks noChangeShapeType="1"/>
            </p:cNvSpPr>
            <p:nvPr/>
          </p:nvSpPr>
          <p:spPr bwMode="auto">
            <a:xfrm>
              <a:off x="835342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1" name="Line 102"/>
            <p:cNvSpPr>
              <a:spLocks noChangeShapeType="1"/>
            </p:cNvSpPr>
            <p:nvPr/>
          </p:nvSpPr>
          <p:spPr bwMode="auto">
            <a:xfrm>
              <a:off x="845978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2" name="Line 103"/>
            <p:cNvSpPr>
              <a:spLocks noChangeShapeType="1"/>
            </p:cNvSpPr>
            <p:nvPr/>
          </p:nvSpPr>
          <p:spPr bwMode="auto">
            <a:xfrm>
              <a:off x="856615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3" name="Line 104"/>
            <p:cNvSpPr>
              <a:spLocks noChangeShapeType="1"/>
            </p:cNvSpPr>
            <p:nvPr/>
          </p:nvSpPr>
          <p:spPr bwMode="auto">
            <a:xfrm>
              <a:off x="867092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4" name="Line 105"/>
            <p:cNvSpPr>
              <a:spLocks noChangeShapeType="1"/>
            </p:cNvSpPr>
            <p:nvPr/>
          </p:nvSpPr>
          <p:spPr bwMode="auto">
            <a:xfrm>
              <a:off x="877728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5" name="Line 106"/>
            <p:cNvSpPr>
              <a:spLocks noChangeShapeType="1"/>
            </p:cNvSpPr>
            <p:nvPr/>
          </p:nvSpPr>
          <p:spPr bwMode="auto">
            <a:xfrm>
              <a:off x="888365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6" name="Line 107"/>
            <p:cNvSpPr>
              <a:spLocks noChangeShapeType="1"/>
            </p:cNvSpPr>
            <p:nvPr/>
          </p:nvSpPr>
          <p:spPr bwMode="auto">
            <a:xfrm>
              <a:off x="898842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7" name="Line 108"/>
            <p:cNvSpPr>
              <a:spLocks noChangeShapeType="1"/>
            </p:cNvSpPr>
            <p:nvPr/>
          </p:nvSpPr>
          <p:spPr bwMode="auto">
            <a:xfrm>
              <a:off x="909478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8" name="Line 109"/>
            <p:cNvSpPr>
              <a:spLocks noChangeShapeType="1"/>
            </p:cNvSpPr>
            <p:nvPr/>
          </p:nvSpPr>
          <p:spPr bwMode="auto">
            <a:xfrm>
              <a:off x="920115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9" name="Line 110"/>
            <p:cNvSpPr>
              <a:spLocks noChangeShapeType="1"/>
            </p:cNvSpPr>
            <p:nvPr/>
          </p:nvSpPr>
          <p:spPr bwMode="auto">
            <a:xfrm>
              <a:off x="930592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0" name="Line 111"/>
            <p:cNvSpPr>
              <a:spLocks noChangeShapeType="1"/>
            </p:cNvSpPr>
            <p:nvPr/>
          </p:nvSpPr>
          <p:spPr bwMode="auto">
            <a:xfrm>
              <a:off x="941228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1" name="Line 112"/>
            <p:cNvSpPr>
              <a:spLocks noChangeShapeType="1"/>
            </p:cNvSpPr>
            <p:nvPr/>
          </p:nvSpPr>
          <p:spPr bwMode="auto">
            <a:xfrm>
              <a:off x="951865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2" name="Line 113"/>
            <p:cNvSpPr>
              <a:spLocks noChangeShapeType="1"/>
            </p:cNvSpPr>
            <p:nvPr/>
          </p:nvSpPr>
          <p:spPr bwMode="auto">
            <a:xfrm>
              <a:off x="962342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3" name="Line 114"/>
            <p:cNvSpPr>
              <a:spLocks noChangeShapeType="1"/>
            </p:cNvSpPr>
            <p:nvPr/>
          </p:nvSpPr>
          <p:spPr bwMode="auto">
            <a:xfrm>
              <a:off x="9729788" y="5980113"/>
              <a:ext cx="42863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4" name="Line 115"/>
            <p:cNvSpPr>
              <a:spLocks noChangeShapeType="1"/>
            </p:cNvSpPr>
            <p:nvPr/>
          </p:nvSpPr>
          <p:spPr bwMode="auto">
            <a:xfrm>
              <a:off x="9729788" y="5980113"/>
              <a:ext cx="42863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5" name="Line 116"/>
            <p:cNvSpPr>
              <a:spLocks noChangeShapeType="1"/>
            </p:cNvSpPr>
            <p:nvPr/>
          </p:nvSpPr>
          <p:spPr bwMode="auto">
            <a:xfrm flipV="1">
              <a:off x="8137526" y="5710238"/>
              <a:ext cx="0" cy="598487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6" name="Freeform 117"/>
            <p:cNvSpPr>
              <a:spLocks/>
            </p:cNvSpPr>
            <p:nvPr/>
          </p:nvSpPr>
          <p:spPr bwMode="auto">
            <a:xfrm>
              <a:off x="8110538" y="5710238"/>
              <a:ext cx="58738" cy="63500"/>
            </a:xfrm>
            <a:custGeom>
              <a:avLst/>
              <a:gdLst>
                <a:gd name="T0" fmla="*/ 37 w 37"/>
                <a:gd name="T1" fmla="*/ 40 h 40"/>
                <a:gd name="T2" fmla="*/ 17 w 37"/>
                <a:gd name="T3" fmla="*/ 0 h 40"/>
                <a:gd name="T4" fmla="*/ 0 w 37"/>
                <a:gd name="T5" fmla="*/ 40 h 40"/>
                <a:gd name="T6" fmla="*/ 37 w 37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40">
                  <a:moveTo>
                    <a:pt x="37" y="40"/>
                  </a:moveTo>
                  <a:lnTo>
                    <a:pt x="17" y="0"/>
                  </a:lnTo>
                  <a:lnTo>
                    <a:pt x="0" y="40"/>
                  </a:lnTo>
                  <a:lnTo>
                    <a:pt x="37" y="4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7" name="Freeform 118"/>
            <p:cNvSpPr>
              <a:spLocks/>
            </p:cNvSpPr>
            <p:nvPr/>
          </p:nvSpPr>
          <p:spPr bwMode="auto">
            <a:xfrm>
              <a:off x="8110538" y="5710238"/>
              <a:ext cx="58738" cy="63500"/>
            </a:xfrm>
            <a:custGeom>
              <a:avLst/>
              <a:gdLst>
                <a:gd name="T0" fmla="*/ 37 w 37"/>
                <a:gd name="T1" fmla="*/ 40 h 40"/>
                <a:gd name="T2" fmla="*/ 17 w 37"/>
                <a:gd name="T3" fmla="*/ 0 h 40"/>
                <a:gd name="T4" fmla="*/ 0 w 37"/>
                <a:gd name="T5" fmla="*/ 40 h 40"/>
                <a:gd name="T6" fmla="*/ 37 w 37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40">
                  <a:moveTo>
                    <a:pt x="37" y="40"/>
                  </a:moveTo>
                  <a:lnTo>
                    <a:pt x="17" y="0"/>
                  </a:lnTo>
                  <a:lnTo>
                    <a:pt x="0" y="40"/>
                  </a:lnTo>
                  <a:lnTo>
                    <a:pt x="37" y="40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8" name="Line 119"/>
            <p:cNvSpPr>
              <a:spLocks noChangeShapeType="1"/>
            </p:cNvSpPr>
            <p:nvPr/>
          </p:nvSpPr>
          <p:spPr bwMode="auto">
            <a:xfrm flipV="1">
              <a:off x="8137526" y="6619875"/>
              <a:ext cx="0" cy="592137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9" name="Freeform 120"/>
            <p:cNvSpPr>
              <a:spLocks/>
            </p:cNvSpPr>
            <p:nvPr/>
          </p:nvSpPr>
          <p:spPr bwMode="auto">
            <a:xfrm>
              <a:off x="8110538" y="6619875"/>
              <a:ext cx="58738" cy="58737"/>
            </a:xfrm>
            <a:custGeom>
              <a:avLst/>
              <a:gdLst>
                <a:gd name="T0" fmla="*/ 37 w 37"/>
                <a:gd name="T1" fmla="*/ 37 h 37"/>
                <a:gd name="T2" fmla="*/ 17 w 37"/>
                <a:gd name="T3" fmla="*/ 0 h 37"/>
                <a:gd name="T4" fmla="*/ 0 w 37"/>
                <a:gd name="T5" fmla="*/ 37 h 37"/>
                <a:gd name="T6" fmla="*/ 37 w 37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37">
                  <a:moveTo>
                    <a:pt x="37" y="37"/>
                  </a:moveTo>
                  <a:lnTo>
                    <a:pt x="17" y="0"/>
                  </a:lnTo>
                  <a:lnTo>
                    <a:pt x="0" y="37"/>
                  </a:lnTo>
                  <a:lnTo>
                    <a:pt x="37" y="3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0" name="Freeform 121"/>
            <p:cNvSpPr>
              <a:spLocks/>
            </p:cNvSpPr>
            <p:nvPr/>
          </p:nvSpPr>
          <p:spPr bwMode="auto">
            <a:xfrm>
              <a:off x="8110538" y="6619875"/>
              <a:ext cx="58738" cy="58737"/>
            </a:xfrm>
            <a:custGeom>
              <a:avLst/>
              <a:gdLst>
                <a:gd name="T0" fmla="*/ 37 w 37"/>
                <a:gd name="T1" fmla="*/ 37 h 37"/>
                <a:gd name="T2" fmla="*/ 17 w 37"/>
                <a:gd name="T3" fmla="*/ 0 h 37"/>
                <a:gd name="T4" fmla="*/ 0 w 37"/>
                <a:gd name="T5" fmla="*/ 37 h 37"/>
                <a:gd name="T6" fmla="*/ 37 w 37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37">
                  <a:moveTo>
                    <a:pt x="37" y="37"/>
                  </a:moveTo>
                  <a:lnTo>
                    <a:pt x="17" y="0"/>
                  </a:lnTo>
                  <a:lnTo>
                    <a:pt x="0" y="37"/>
                  </a:lnTo>
                  <a:lnTo>
                    <a:pt x="37" y="37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1" name="Freeform 122"/>
            <p:cNvSpPr>
              <a:spLocks/>
            </p:cNvSpPr>
            <p:nvPr/>
          </p:nvSpPr>
          <p:spPr bwMode="auto">
            <a:xfrm>
              <a:off x="8137526" y="6027738"/>
              <a:ext cx="1635125" cy="185737"/>
            </a:xfrm>
            <a:custGeom>
              <a:avLst/>
              <a:gdLst>
                <a:gd name="T0" fmla="*/ 0 w 1030"/>
                <a:gd name="T1" fmla="*/ 117 h 117"/>
                <a:gd name="T2" fmla="*/ 443 w 1030"/>
                <a:gd name="T3" fmla="*/ 117 h 117"/>
                <a:gd name="T4" fmla="*/ 443 w 1030"/>
                <a:gd name="T5" fmla="*/ 0 h 117"/>
                <a:gd name="T6" fmla="*/ 500 w 1030"/>
                <a:gd name="T7" fmla="*/ 0 h 117"/>
                <a:gd name="T8" fmla="*/ 500 w 1030"/>
                <a:gd name="T9" fmla="*/ 117 h 117"/>
                <a:gd name="T10" fmla="*/ 1030 w 1030"/>
                <a:gd name="T1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0" h="117">
                  <a:moveTo>
                    <a:pt x="0" y="117"/>
                  </a:moveTo>
                  <a:lnTo>
                    <a:pt x="443" y="117"/>
                  </a:lnTo>
                  <a:lnTo>
                    <a:pt x="443" y="0"/>
                  </a:lnTo>
                  <a:lnTo>
                    <a:pt x="500" y="0"/>
                  </a:lnTo>
                  <a:lnTo>
                    <a:pt x="500" y="117"/>
                  </a:lnTo>
                  <a:lnTo>
                    <a:pt x="1030" y="117"/>
                  </a:lnTo>
                </a:path>
              </a:pathLst>
            </a:custGeom>
            <a:noFill/>
            <a:ln w="25400">
              <a:solidFill>
                <a:srgbClr val="3333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333FF"/>
                </a:solidFill>
              </a:endParaRPr>
            </a:p>
          </p:txBody>
        </p:sp>
        <p:sp>
          <p:nvSpPr>
            <p:cNvPr id="15442" name="Freeform 123"/>
            <p:cNvSpPr>
              <a:spLocks/>
            </p:cNvSpPr>
            <p:nvPr/>
          </p:nvSpPr>
          <p:spPr bwMode="auto">
            <a:xfrm>
              <a:off x="8137526" y="6937375"/>
              <a:ext cx="1635125" cy="185737"/>
            </a:xfrm>
            <a:custGeom>
              <a:avLst/>
              <a:gdLst>
                <a:gd name="T0" fmla="*/ 0 w 1030"/>
                <a:gd name="T1" fmla="*/ 117 h 117"/>
                <a:gd name="T2" fmla="*/ 443 w 1030"/>
                <a:gd name="T3" fmla="*/ 117 h 117"/>
                <a:gd name="T4" fmla="*/ 443 w 1030"/>
                <a:gd name="T5" fmla="*/ 0 h 117"/>
                <a:gd name="T6" fmla="*/ 500 w 1030"/>
                <a:gd name="T7" fmla="*/ 0 h 117"/>
                <a:gd name="T8" fmla="*/ 500 w 1030"/>
                <a:gd name="T9" fmla="*/ 117 h 117"/>
                <a:gd name="T10" fmla="*/ 1030 w 1030"/>
                <a:gd name="T1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0" h="117">
                  <a:moveTo>
                    <a:pt x="0" y="117"/>
                  </a:moveTo>
                  <a:lnTo>
                    <a:pt x="443" y="117"/>
                  </a:lnTo>
                  <a:lnTo>
                    <a:pt x="443" y="0"/>
                  </a:lnTo>
                  <a:lnTo>
                    <a:pt x="500" y="0"/>
                  </a:lnTo>
                  <a:lnTo>
                    <a:pt x="500" y="117"/>
                  </a:lnTo>
                  <a:lnTo>
                    <a:pt x="1030" y="117"/>
                  </a:lnTo>
                </a:path>
              </a:pathLst>
            </a:custGeom>
            <a:noFill/>
            <a:ln w="25400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3" name="Line 124"/>
            <p:cNvSpPr>
              <a:spLocks noChangeShapeType="1"/>
            </p:cNvSpPr>
            <p:nvPr/>
          </p:nvSpPr>
          <p:spPr bwMode="auto">
            <a:xfrm>
              <a:off x="2882901" y="7123113"/>
              <a:ext cx="1628775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9" name="Rectangle 130"/>
            <p:cNvSpPr>
              <a:spLocks noChangeArrowheads="1"/>
            </p:cNvSpPr>
            <p:nvPr/>
          </p:nvSpPr>
          <p:spPr bwMode="auto">
            <a:xfrm>
              <a:off x="374651" y="6905625"/>
              <a:ext cx="231775" cy="2698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50" name="Rectangle 131"/>
            <p:cNvSpPr>
              <a:spLocks noChangeArrowheads="1"/>
            </p:cNvSpPr>
            <p:nvPr/>
          </p:nvSpPr>
          <p:spPr bwMode="auto">
            <a:xfrm>
              <a:off x="374651" y="5969000"/>
              <a:ext cx="231775" cy="317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54" name="Rectangle 135"/>
            <p:cNvSpPr>
              <a:spLocks noChangeArrowheads="1"/>
            </p:cNvSpPr>
            <p:nvPr/>
          </p:nvSpPr>
          <p:spPr bwMode="auto">
            <a:xfrm>
              <a:off x="7083426" y="6619875"/>
              <a:ext cx="24365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“1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55" name="Rectangle 136"/>
            <p:cNvSpPr>
              <a:spLocks noChangeArrowheads="1"/>
            </p:cNvSpPr>
            <p:nvPr/>
          </p:nvSpPr>
          <p:spPr bwMode="auto">
            <a:xfrm>
              <a:off x="7316788" y="6619875"/>
              <a:ext cx="1154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”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56" name="Rectangle 137"/>
            <p:cNvSpPr>
              <a:spLocks noChangeArrowheads="1"/>
            </p:cNvSpPr>
            <p:nvPr/>
          </p:nvSpPr>
          <p:spPr bwMode="auto">
            <a:xfrm>
              <a:off x="7083426" y="5689600"/>
              <a:ext cx="24365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“0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57" name="Rectangle 138"/>
            <p:cNvSpPr>
              <a:spLocks noChangeArrowheads="1"/>
            </p:cNvSpPr>
            <p:nvPr/>
          </p:nvSpPr>
          <p:spPr bwMode="auto">
            <a:xfrm>
              <a:off x="7316788" y="5689600"/>
              <a:ext cx="1154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”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58" name="Rectangle 139"/>
            <p:cNvSpPr>
              <a:spLocks noChangeArrowheads="1"/>
            </p:cNvSpPr>
            <p:nvPr/>
          </p:nvSpPr>
          <p:spPr bwMode="auto">
            <a:xfrm>
              <a:off x="4654551" y="6218238"/>
              <a:ext cx="6412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59" name="Rectangle 140"/>
            <p:cNvSpPr>
              <a:spLocks noChangeArrowheads="1"/>
            </p:cNvSpPr>
            <p:nvPr/>
          </p:nvSpPr>
          <p:spPr bwMode="auto">
            <a:xfrm>
              <a:off x="4654551" y="7121525"/>
              <a:ext cx="6412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0" name="Rectangle 141"/>
            <p:cNvSpPr>
              <a:spLocks noChangeArrowheads="1"/>
            </p:cNvSpPr>
            <p:nvPr/>
          </p:nvSpPr>
          <p:spPr bwMode="auto">
            <a:xfrm>
              <a:off x="2601913" y="5842000"/>
              <a:ext cx="529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1" name="Rectangle 142"/>
            <p:cNvSpPr>
              <a:spLocks noChangeArrowheads="1"/>
            </p:cNvSpPr>
            <p:nvPr/>
          </p:nvSpPr>
          <p:spPr bwMode="auto">
            <a:xfrm>
              <a:off x="2686051" y="5932488"/>
              <a:ext cx="121828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th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2" name="Rectangle 143"/>
            <p:cNvSpPr>
              <a:spLocks noChangeArrowheads="1"/>
            </p:cNvSpPr>
            <p:nvPr/>
          </p:nvSpPr>
          <p:spPr bwMode="auto">
            <a:xfrm>
              <a:off x="2601913" y="6751638"/>
              <a:ext cx="529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3" name="Rectangle 144"/>
            <p:cNvSpPr>
              <a:spLocks noChangeArrowheads="1"/>
            </p:cNvSpPr>
            <p:nvPr/>
          </p:nvSpPr>
          <p:spPr bwMode="auto">
            <a:xfrm>
              <a:off x="2686051" y="6837363"/>
              <a:ext cx="121828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th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4" name="Rectangle 145"/>
            <p:cNvSpPr>
              <a:spLocks noChangeArrowheads="1"/>
            </p:cNvSpPr>
            <p:nvPr/>
          </p:nvSpPr>
          <p:spPr bwMode="auto">
            <a:xfrm>
              <a:off x="9915526" y="6218238"/>
              <a:ext cx="6412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5" name="Rectangle 146"/>
            <p:cNvSpPr>
              <a:spLocks noChangeArrowheads="1"/>
            </p:cNvSpPr>
            <p:nvPr/>
          </p:nvSpPr>
          <p:spPr bwMode="auto">
            <a:xfrm>
              <a:off x="9915526" y="7121525"/>
              <a:ext cx="6412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6" name="Rectangle 147"/>
            <p:cNvSpPr>
              <a:spLocks noChangeArrowheads="1"/>
            </p:cNvSpPr>
            <p:nvPr/>
          </p:nvSpPr>
          <p:spPr bwMode="auto">
            <a:xfrm>
              <a:off x="7861301" y="5842000"/>
              <a:ext cx="529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7" name="Rectangle 148"/>
            <p:cNvSpPr>
              <a:spLocks noChangeArrowheads="1"/>
            </p:cNvSpPr>
            <p:nvPr/>
          </p:nvSpPr>
          <p:spPr bwMode="auto">
            <a:xfrm>
              <a:off x="7947026" y="5932488"/>
              <a:ext cx="121828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th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8" name="Rectangle 149"/>
            <p:cNvSpPr>
              <a:spLocks noChangeArrowheads="1"/>
            </p:cNvSpPr>
            <p:nvPr/>
          </p:nvSpPr>
          <p:spPr bwMode="auto">
            <a:xfrm>
              <a:off x="7861301" y="6751638"/>
              <a:ext cx="529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9" name="Rectangle 150"/>
            <p:cNvSpPr>
              <a:spLocks noChangeArrowheads="1"/>
            </p:cNvSpPr>
            <p:nvPr/>
          </p:nvSpPr>
          <p:spPr bwMode="auto">
            <a:xfrm>
              <a:off x="7947026" y="6837363"/>
              <a:ext cx="121828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th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0" name="Rectangle 151"/>
            <p:cNvSpPr>
              <a:spLocks noChangeArrowheads="1"/>
            </p:cNvSpPr>
            <p:nvPr/>
          </p:nvSpPr>
          <p:spPr bwMode="auto">
            <a:xfrm>
              <a:off x="2601913" y="5608638"/>
              <a:ext cx="529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3333FF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1" name="Rectangle 152"/>
            <p:cNvSpPr>
              <a:spLocks noChangeArrowheads="1"/>
            </p:cNvSpPr>
            <p:nvPr/>
          </p:nvSpPr>
          <p:spPr bwMode="auto">
            <a:xfrm>
              <a:off x="2686051" y="5699125"/>
              <a:ext cx="7053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3333FF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2" name="Rectangle 153"/>
            <p:cNvSpPr>
              <a:spLocks noChangeArrowheads="1"/>
            </p:cNvSpPr>
            <p:nvPr/>
          </p:nvSpPr>
          <p:spPr bwMode="auto">
            <a:xfrm>
              <a:off x="2601913" y="6518275"/>
              <a:ext cx="529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00FF00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3" name="Rectangle 154"/>
            <p:cNvSpPr>
              <a:spLocks noChangeArrowheads="1"/>
            </p:cNvSpPr>
            <p:nvPr/>
          </p:nvSpPr>
          <p:spPr bwMode="auto">
            <a:xfrm>
              <a:off x="2686051" y="6604000"/>
              <a:ext cx="7053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00FF00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4" name="Rectangle 155"/>
            <p:cNvSpPr>
              <a:spLocks noChangeArrowheads="1"/>
            </p:cNvSpPr>
            <p:nvPr/>
          </p:nvSpPr>
          <p:spPr bwMode="auto">
            <a:xfrm>
              <a:off x="7861301" y="5608638"/>
              <a:ext cx="529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3333FF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5" name="Rectangle 156"/>
            <p:cNvSpPr>
              <a:spLocks noChangeArrowheads="1"/>
            </p:cNvSpPr>
            <p:nvPr/>
          </p:nvSpPr>
          <p:spPr bwMode="auto">
            <a:xfrm>
              <a:off x="7947026" y="5699125"/>
              <a:ext cx="7053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3333FF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6" name="Rectangle 157"/>
            <p:cNvSpPr>
              <a:spLocks noChangeArrowheads="1"/>
            </p:cNvSpPr>
            <p:nvPr/>
          </p:nvSpPr>
          <p:spPr bwMode="auto">
            <a:xfrm>
              <a:off x="7861301" y="6518275"/>
              <a:ext cx="529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00FF00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7" name="Rectangle 158"/>
            <p:cNvSpPr>
              <a:spLocks noChangeArrowheads="1"/>
            </p:cNvSpPr>
            <p:nvPr/>
          </p:nvSpPr>
          <p:spPr bwMode="auto">
            <a:xfrm>
              <a:off x="7947026" y="6604000"/>
              <a:ext cx="7053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00FF00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3" name="Freeform 127"/>
            <p:cNvSpPr>
              <a:spLocks/>
            </p:cNvSpPr>
            <p:nvPr/>
          </p:nvSpPr>
          <p:spPr bwMode="auto">
            <a:xfrm>
              <a:off x="1538288" y="6683375"/>
              <a:ext cx="233363" cy="471487"/>
            </a:xfrm>
            <a:custGeom>
              <a:avLst/>
              <a:gdLst>
                <a:gd name="T0" fmla="*/ 0 w 147"/>
                <a:gd name="T1" fmla="*/ 297 h 297"/>
                <a:gd name="T2" fmla="*/ 30 w 147"/>
                <a:gd name="T3" fmla="*/ 293 h 297"/>
                <a:gd name="T4" fmla="*/ 57 w 147"/>
                <a:gd name="T5" fmla="*/ 283 h 297"/>
                <a:gd name="T6" fmla="*/ 80 w 147"/>
                <a:gd name="T7" fmla="*/ 270 h 297"/>
                <a:gd name="T8" fmla="*/ 103 w 147"/>
                <a:gd name="T9" fmla="*/ 253 h 297"/>
                <a:gd name="T10" fmla="*/ 120 w 147"/>
                <a:gd name="T11" fmla="*/ 230 h 297"/>
                <a:gd name="T12" fmla="*/ 133 w 147"/>
                <a:gd name="T13" fmla="*/ 207 h 297"/>
                <a:gd name="T14" fmla="*/ 143 w 147"/>
                <a:gd name="T15" fmla="*/ 177 h 297"/>
                <a:gd name="T16" fmla="*/ 147 w 147"/>
                <a:gd name="T17" fmla="*/ 150 h 297"/>
                <a:gd name="T18" fmla="*/ 143 w 147"/>
                <a:gd name="T19" fmla="*/ 120 h 297"/>
                <a:gd name="T20" fmla="*/ 133 w 147"/>
                <a:gd name="T21" fmla="*/ 90 h 297"/>
                <a:gd name="T22" fmla="*/ 120 w 147"/>
                <a:gd name="T23" fmla="*/ 67 h 297"/>
                <a:gd name="T24" fmla="*/ 103 w 147"/>
                <a:gd name="T25" fmla="*/ 43 h 297"/>
                <a:gd name="T26" fmla="*/ 80 w 147"/>
                <a:gd name="T27" fmla="*/ 27 h 297"/>
                <a:gd name="T28" fmla="*/ 57 w 147"/>
                <a:gd name="T29" fmla="*/ 13 h 297"/>
                <a:gd name="T30" fmla="*/ 30 w 147"/>
                <a:gd name="T31" fmla="*/ 3 h 297"/>
                <a:gd name="T32" fmla="*/ 0 w 147"/>
                <a:gd name="T33" fmla="*/ 0 h 297"/>
                <a:gd name="T34" fmla="*/ 0 w 147"/>
                <a:gd name="T35" fmla="*/ 29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7" h="297">
                  <a:moveTo>
                    <a:pt x="0" y="297"/>
                  </a:moveTo>
                  <a:lnTo>
                    <a:pt x="30" y="293"/>
                  </a:lnTo>
                  <a:lnTo>
                    <a:pt x="57" y="283"/>
                  </a:lnTo>
                  <a:lnTo>
                    <a:pt x="80" y="270"/>
                  </a:lnTo>
                  <a:lnTo>
                    <a:pt x="103" y="253"/>
                  </a:lnTo>
                  <a:lnTo>
                    <a:pt x="120" y="230"/>
                  </a:lnTo>
                  <a:lnTo>
                    <a:pt x="133" y="207"/>
                  </a:lnTo>
                  <a:lnTo>
                    <a:pt x="143" y="177"/>
                  </a:lnTo>
                  <a:lnTo>
                    <a:pt x="147" y="150"/>
                  </a:lnTo>
                  <a:lnTo>
                    <a:pt x="143" y="120"/>
                  </a:lnTo>
                  <a:lnTo>
                    <a:pt x="133" y="90"/>
                  </a:lnTo>
                  <a:lnTo>
                    <a:pt x="120" y="67"/>
                  </a:lnTo>
                  <a:lnTo>
                    <a:pt x="103" y="43"/>
                  </a:lnTo>
                  <a:lnTo>
                    <a:pt x="80" y="27"/>
                  </a:lnTo>
                  <a:lnTo>
                    <a:pt x="57" y="13"/>
                  </a:lnTo>
                  <a:lnTo>
                    <a:pt x="30" y="3"/>
                  </a:lnTo>
                  <a:lnTo>
                    <a:pt x="0" y="0"/>
                  </a:lnTo>
                  <a:lnTo>
                    <a:pt x="0" y="297"/>
                  </a:lnTo>
                  <a:close/>
                </a:path>
              </a:pathLst>
            </a:custGeom>
            <a:solidFill>
              <a:srgbClr val="00FF00"/>
            </a:solidFill>
            <a:ln w="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125"/>
            <p:cNvSpPr>
              <a:spLocks/>
            </p:cNvSpPr>
            <p:nvPr/>
          </p:nvSpPr>
          <p:spPr bwMode="auto">
            <a:xfrm>
              <a:off x="1538288" y="5753100"/>
              <a:ext cx="233363" cy="465137"/>
            </a:xfrm>
            <a:custGeom>
              <a:avLst/>
              <a:gdLst>
                <a:gd name="T0" fmla="*/ 0 w 147"/>
                <a:gd name="T1" fmla="*/ 293 h 293"/>
                <a:gd name="T2" fmla="*/ 30 w 147"/>
                <a:gd name="T3" fmla="*/ 293 h 293"/>
                <a:gd name="T4" fmla="*/ 57 w 147"/>
                <a:gd name="T5" fmla="*/ 283 h 293"/>
                <a:gd name="T6" fmla="*/ 80 w 147"/>
                <a:gd name="T7" fmla="*/ 270 h 293"/>
                <a:gd name="T8" fmla="*/ 103 w 147"/>
                <a:gd name="T9" fmla="*/ 253 h 293"/>
                <a:gd name="T10" fmla="*/ 120 w 147"/>
                <a:gd name="T11" fmla="*/ 230 h 293"/>
                <a:gd name="T12" fmla="*/ 133 w 147"/>
                <a:gd name="T13" fmla="*/ 206 h 293"/>
                <a:gd name="T14" fmla="*/ 143 w 147"/>
                <a:gd name="T15" fmla="*/ 176 h 293"/>
                <a:gd name="T16" fmla="*/ 147 w 147"/>
                <a:gd name="T17" fmla="*/ 146 h 293"/>
                <a:gd name="T18" fmla="*/ 143 w 147"/>
                <a:gd name="T19" fmla="*/ 120 h 293"/>
                <a:gd name="T20" fmla="*/ 133 w 147"/>
                <a:gd name="T21" fmla="*/ 90 h 293"/>
                <a:gd name="T22" fmla="*/ 120 w 147"/>
                <a:gd name="T23" fmla="*/ 66 h 293"/>
                <a:gd name="T24" fmla="*/ 103 w 147"/>
                <a:gd name="T25" fmla="*/ 43 h 293"/>
                <a:gd name="T26" fmla="*/ 80 w 147"/>
                <a:gd name="T27" fmla="*/ 26 h 293"/>
                <a:gd name="T28" fmla="*/ 57 w 147"/>
                <a:gd name="T29" fmla="*/ 13 h 293"/>
                <a:gd name="T30" fmla="*/ 30 w 147"/>
                <a:gd name="T31" fmla="*/ 3 h 293"/>
                <a:gd name="T32" fmla="*/ 0 w 147"/>
                <a:gd name="T33" fmla="*/ 0 h 293"/>
                <a:gd name="T34" fmla="*/ 0 w 147"/>
                <a:gd name="T35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7" h="293">
                  <a:moveTo>
                    <a:pt x="0" y="293"/>
                  </a:moveTo>
                  <a:lnTo>
                    <a:pt x="30" y="293"/>
                  </a:lnTo>
                  <a:lnTo>
                    <a:pt x="57" y="283"/>
                  </a:lnTo>
                  <a:lnTo>
                    <a:pt x="80" y="270"/>
                  </a:lnTo>
                  <a:lnTo>
                    <a:pt x="103" y="253"/>
                  </a:lnTo>
                  <a:lnTo>
                    <a:pt x="120" y="230"/>
                  </a:lnTo>
                  <a:lnTo>
                    <a:pt x="133" y="206"/>
                  </a:lnTo>
                  <a:lnTo>
                    <a:pt x="143" y="176"/>
                  </a:lnTo>
                  <a:lnTo>
                    <a:pt x="147" y="146"/>
                  </a:lnTo>
                  <a:lnTo>
                    <a:pt x="143" y="120"/>
                  </a:lnTo>
                  <a:lnTo>
                    <a:pt x="133" y="90"/>
                  </a:lnTo>
                  <a:lnTo>
                    <a:pt x="120" y="66"/>
                  </a:lnTo>
                  <a:lnTo>
                    <a:pt x="103" y="43"/>
                  </a:lnTo>
                  <a:lnTo>
                    <a:pt x="80" y="26"/>
                  </a:lnTo>
                  <a:lnTo>
                    <a:pt x="57" y="13"/>
                  </a:lnTo>
                  <a:lnTo>
                    <a:pt x="30" y="3"/>
                  </a:lnTo>
                  <a:lnTo>
                    <a:pt x="0" y="0"/>
                  </a:lnTo>
                  <a:lnTo>
                    <a:pt x="0" y="293"/>
                  </a:lnTo>
                  <a:close/>
                </a:path>
              </a:pathLst>
            </a:custGeom>
            <a:solidFill>
              <a:srgbClr val="3333FF"/>
            </a:solidFill>
            <a:ln w="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133"/>
            <p:cNvSpPr>
              <a:spLocks/>
            </p:cNvSpPr>
            <p:nvPr/>
          </p:nvSpPr>
          <p:spPr bwMode="auto">
            <a:xfrm>
              <a:off x="1490663" y="5895975"/>
              <a:ext cx="1116013" cy="696912"/>
            </a:xfrm>
            <a:custGeom>
              <a:avLst/>
              <a:gdLst>
                <a:gd name="T0" fmla="*/ 440 w 703"/>
                <a:gd name="T1" fmla="*/ 116 h 439"/>
                <a:gd name="T2" fmla="*/ 530 w 703"/>
                <a:gd name="T3" fmla="*/ 0 h 439"/>
                <a:gd name="T4" fmla="*/ 530 w 703"/>
                <a:gd name="T5" fmla="*/ 146 h 439"/>
                <a:gd name="T6" fmla="*/ 677 w 703"/>
                <a:gd name="T7" fmla="*/ 86 h 439"/>
                <a:gd name="T8" fmla="*/ 557 w 703"/>
                <a:gd name="T9" fmla="*/ 203 h 439"/>
                <a:gd name="T10" fmla="*/ 703 w 703"/>
                <a:gd name="T11" fmla="*/ 293 h 439"/>
                <a:gd name="T12" fmla="*/ 530 w 703"/>
                <a:gd name="T13" fmla="*/ 263 h 439"/>
                <a:gd name="T14" fmla="*/ 557 w 703"/>
                <a:gd name="T15" fmla="*/ 409 h 439"/>
                <a:gd name="T16" fmla="*/ 470 w 703"/>
                <a:gd name="T17" fmla="*/ 293 h 439"/>
                <a:gd name="T18" fmla="*/ 440 w 703"/>
                <a:gd name="T19" fmla="*/ 439 h 439"/>
                <a:gd name="T20" fmla="*/ 410 w 703"/>
                <a:gd name="T21" fmla="*/ 323 h 439"/>
                <a:gd name="T22" fmla="*/ 353 w 703"/>
                <a:gd name="T23" fmla="*/ 409 h 439"/>
                <a:gd name="T24" fmla="*/ 293 w 703"/>
                <a:gd name="T25" fmla="*/ 323 h 439"/>
                <a:gd name="T26" fmla="*/ 233 w 703"/>
                <a:gd name="T27" fmla="*/ 439 h 439"/>
                <a:gd name="T28" fmla="*/ 207 w 703"/>
                <a:gd name="T29" fmla="*/ 323 h 439"/>
                <a:gd name="T30" fmla="*/ 60 w 703"/>
                <a:gd name="T31" fmla="*/ 409 h 439"/>
                <a:gd name="T32" fmla="*/ 147 w 703"/>
                <a:gd name="T33" fmla="*/ 293 h 439"/>
                <a:gd name="T34" fmla="*/ 0 w 703"/>
                <a:gd name="T35" fmla="*/ 233 h 439"/>
                <a:gd name="T36" fmla="*/ 117 w 703"/>
                <a:gd name="T37" fmla="*/ 203 h 439"/>
                <a:gd name="T38" fmla="*/ 30 w 703"/>
                <a:gd name="T39" fmla="*/ 116 h 439"/>
                <a:gd name="T40" fmla="*/ 177 w 703"/>
                <a:gd name="T41" fmla="*/ 146 h 439"/>
                <a:gd name="T42" fmla="*/ 87 w 703"/>
                <a:gd name="T43" fmla="*/ 0 h 439"/>
                <a:gd name="T44" fmla="*/ 233 w 703"/>
                <a:gd name="T45" fmla="*/ 116 h 439"/>
                <a:gd name="T46" fmla="*/ 263 w 703"/>
                <a:gd name="T47" fmla="*/ 30 h 439"/>
                <a:gd name="T48" fmla="*/ 323 w 703"/>
                <a:gd name="T49" fmla="*/ 116 h 439"/>
                <a:gd name="T50" fmla="*/ 383 w 703"/>
                <a:gd name="T51" fmla="*/ 30 h 439"/>
                <a:gd name="T52" fmla="*/ 440 w 703"/>
                <a:gd name="T53" fmla="*/ 116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3" h="439">
                  <a:moveTo>
                    <a:pt x="440" y="116"/>
                  </a:moveTo>
                  <a:lnTo>
                    <a:pt x="530" y="0"/>
                  </a:lnTo>
                  <a:lnTo>
                    <a:pt x="530" y="146"/>
                  </a:lnTo>
                  <a:lnTo>
                    <a:pt x="677" y="86"/>
                  </a:lnTo>
                  <a:lnTo>
                    <a:pt x="557" y="203"/>
                  </a:lnTo>
                  <a:lnTo>
                    <a:pt x="703" y="293"/>
                  </a:lnTo>
                  <a:lnTo>
                    <a:pt x="530" y="263"/>
                  </a:lnTo>
                  <a:lnTo>
                    <a:pt x="557" y="409"/>
                  </a:lnTo>
                  <a:lnTo>
                    <a:pt x="470" y="293"/>
                  </a:lnTo>
                  <a:lnTo>
                    <a:pt x="440" y="439"/>
                  </a:lnTo>
                  <a:lnTo>
                    <a:pt x="410" y="323"/>
                  </a:lnTo>
                  <a:lnTo>
                    <a:pt x="353" y="409"/>
                  </a:lnTo>
                  <a:lnTo>
                    <a:pt x="293" y="323"/>
                  </a:lnTo>
                  <a:lnTo>
                    <a:pt x="233" y="439"/>
                  </a:lnTo>
                  <a:lnTo>
                    <a:pt x="207" y="323"/>
                  </a:lnTo>
                  <a:lnTo>
                    <a:pt x="60" y="409"/>
                  </a:lnTo>
                  <a:lnTo>
                    <a:pt x="147" y="293"/>
                  </a:lnTo>
                  <a:lnTo>
                    <a:pt x="0" y="233"/>
                  </a:lnTo>
                  <a:lnTo>
                    <a:pt x="117" y="203"/>
                  </a:lnTo>
                  <a:lnTo>
                    <a:pt x="30" y="116"/>
                  </a:lnTo>
                  <a:lnTo>
                    <a:pt x="177" y="146"/>
                  </a:lnTo>
                  <a:lnTo>
                    <a:pt x="87" y="0"/>
                  </a:lnTo>
                  <a:lnTo>
                    <a:pt x="233" y="116"/>
                  </a:lnTo>
                  <a:lnTo>
                    <a:pt x="263" y="30"/>
                  </a:lnTo>
                  <a:lnTo>
                    <a:pt x="323" y="116"/>
                  </a:lnTo>
                  <a:lnTo>
                    <a:pt x="383" y="30"/>
                  </a:lnTo>
                  <a:lnTo>
                    <a:pt x="440" y="116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78" name="Rectangle 159"/>
            <p:cNvSpPr>
              <a:spLocks noChangeArrowheads="1"/>
            </p:cNvSpPr>
            <p:nvPr/>
          </p:nvSpPr>
          <p:spPr bwMode="auto">
            <a:xfrm>
              <a:off x="1771651" y="5689600"/>
              <a:ext cx="35907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“0”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9" name="Rectangle 160"/>
            <p:cNvSpPr>
              <a:spLocks noChangeArrowheads="1"/>
            </p:cNvSpPr>
            <p:nvPr/>
          </p:nvSpPr>
          <p:spPr bwMode="auto">
            <a:xfrm>
              <a:off x="1744663" y="6619875"/>
              <a:ext cx="24365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“1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80" name="Rectangle 161"/>
            <p:cNvSpPr>
              <a:spLocks noChangeArrowheads="1"/>
            </p:cNvSpPr>
            <p:nvPr/>
          </p:nvSpPr>
          <p:spPr bwMode="auto">
            <a:xfrm>
              <a:off x="1978026" y="6619875"/>
              <a:ext cx="1154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”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81" name="Rectangle 162"/>
            <p:cNvSpPr>
              <a:spLocks noChangeArrowheads="1"/>
            </p:cNvSpPr>
            <p:nvPr/>
          </p:nvSpPr>
          <p:spPr bwMode="auto">
            <a:xfrm>
              <a:off x="1716725" y="6107113"/>
              <a:ext cx="709613" cy="328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Click!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7" name="Freeform 33"/>
            <p:cNvSpPr>
              <a:spLocks/>
            </p:cNvSpPr>
            <p:nvPr/>
          </p:nvSpPr>
          <p:spPr bwMode="auto">
            <a:xfrm>
              <a:off x="6877051" y="5753100"/>
              <a:ext cx="233363" cy="465137"/>
            </a:xfrm>
            <a:custGeom>
              <a:avLst/>
              <a:gdLst>
                <a:gd name="T0" fmla="*/ 0 w 147"/>
                <a:gd name="T1" fmla="*/ 293 h 293"/>
                <a:gd name="T2" fmla="*/ 30 w 147"/>
                <a:gd name="T3" fmla="*/ 293 h 293"/>
                <a:gd name="T4" fmla="*/ 57 w 147"/>
                <a:gd name="T5" fmla="*/ 283 h 293"/>
                <a:gd name="T6" fmla="*/ 80 w 147"/>
                <a:gd name="T7" fmla="*/ 270 h 293"/>
                <a:gd name="T8" fmla="*/ 104 w 147"/>
                <a:gd name="T9" fmla="*/ 253 h 293"/>
                <a:gd name="T10" fmla="*/ 120 w 147"/>
                <a:gd name="T11" fmla="*/ 230 h 293"/>
                <a:gd name="T12" fmla="*/ 134 w 147"/>
                <a:gd name="T13" fmla="*/ 206 h 293"/>
                <a:gd name="T14" fmla="*/ 144 w 147"/>
                <a:gd name="T15" fmla="*/ 176 h 293"/>
                <a:gd name="T16" fmla="*/ 147 w 147"/>
                <a:gd name="T17" fmla="*/ 146 h 293"/>
                <a:gd name="T18" fmla="*/ 144 w 147"/>
                <a:gd name="T19" fmla="*/ 120 h 293"/>
                <a:gd name="T20" fmla="*/ 134 w 147"/>
                <a:gd name="T21" fmla="*/ 90 h 293"/>
                <a:gd name="T22" fmla="*/ 120 w 147"/>
                <a:gd name="T23" fmla="*/ 66 h 293"/>
                <a:gd name="T24" fmla="*/ 104 w 147"/>
                <a:gd name="T25" fmla="*/ 43 h 293"/>
                <a:gd name="T26" fmla="*/ 80 w 147"/>
                <a:gd name="T27" fmla="*/ 26 h 293"/>
                <a:gd name="T28" fmla="*/ 57 w 147"/>
                <a:gd name="T29" fmla="*/ 13 h 293"/>
                <a:gd name="T30" fmla="*/ 30 w 147"/>
                <a:gd name="T31" fmla="*/ 3 h 293"/>
                <a:gd name="T32" fmla="*/ 0 w 147"/>
                <a:gd name="T33" fmla="*/ 0 h 293"/>
                <a:gd name="T34" fmla="*/ 0 w 147"/>
                <a:gd name="T35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7" h="293">
                  <a:moveTo>
                    <a:pt x="0" y="293"/>
                  </a:moveTo>
                  <a:lnTo>
                    <a:pt x="30" y="293"/>
                  </a:lnTo>
                  <a:lnTo>
                    <a:pt x="57" y="283"/>
                  </a:lnTo>
                  <a:lnTo>
                    <a:pt x="80" y="270"/>
                  </a:lnTo>
                  <a:lnTo>
                    <a:pt x="104" y="253"/>
                  </a:lnTo>
                  <a:lnTo>
                    <a:pt x="120" y="230"/>
                  </a:lnTo>
                  <a:lnTo>
                    <a:pt x="134" y="206"/>
                  </a:lnTo>
                  <a:lnTo>
                    <a:pt x="144" y="176"/>
                  </a:lnTo>
                  <a:lnTo>
                    <a:pt x="147" y="146"/>
                  </a:lnTo>
                  <a:lnTo>
                    <a:pt x="144" y="120"/>
                  </a:lnTo>
                  <a:lnTo>
                    <a:pt x="134" y="90"/>
                  </a:lnTo>
                  <a:lnTo>
                    <a:pt x="120" y="66"/>
                  </a:lnTo>
                  <a:lnTo>
                    <a:pt x="104" y="43"/>
                  </a:lnTo>
                  <a:lnTo>
                    <a:pt x="80" y="26"/>
                  </a:lnTo>
                  <a:lnTo>
                    <a:pt x="57" y="13"/>
                  </a:lnTo>
                  <a:lnTo>
                    <a:pt x="30" y="3"/>
                  </a:lnTo>
                  <a:lnTo>
                    <a:pt x="0" y="0"/>
                  </a:lnTo>
                  <a:lnTo>
                    <a:pt x="0" y="293"/>
                  </a:lnTo>
                  <a:close/>
                </a:path>
              </a:pathLst>
            </a:custGeom>
            <a:solidFill>
              <a:srgbClr val="3333FF"/>
            </a:solidFill>
            <a:ln w="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900074784[1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19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03215" y="2880774"/>
            <a:ext cx="338137" cy="338137"/>
          </a:xfrm>
          <a:prstGeom prst="rect">
            <a:avLst/>
          </a:prstGeom>
        </p:spPr>
      </p:pic>
      <p:sp>
        <p:nvSpPr>
          <p:cNvPr id="67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Blinding APD with bright light</a:t>
            </a:r>
            <a:endParaRPr lang="en-US" smtClean="0">
              <a:solidFill>
                <a:srgbClr val="FFFFFF"/>
              </a:solidFill>
            </a:endParaRPr>
          </a:p>
        </p:txBody>
      </p:sp>
      <p:cxnSp>
        <p:nvCxnSpPr>
          <p:cNvPr id="16388" name="Straight Arrow Connector 4"/>
          <p:cNvCxnSpPr>
            <a:cxnSpLocks noChangeShapeType="1"/>
          </p:cNvCxnSpPr>
          <p:nvPr/>
        </p:nvCxnSpPr>
        <p:spPr bwMode="auto">
          <a:xfrm rot="5400000" flipH="1" flipV="1">
            <a:off x="2282031" y="2211498"/>
            <a:ext cx="1584325" cy="1588"/>
          </a:xfrm>
          <a:prstGeom prst="straightConnector1">
            <a:avLst/>
          </a:prstGeom>
          <a:noFill/>
          <a:ln w="6350" algn="ctr">
            <a:solidFill>
              <a:srgbClr val="DDDDDD"/>
            </a:solidFill>
            <a:round/>
            <a:headEnd/>
            <a:tailEnd type="arrow" w="lg" len="lg"/>
          </a:ln>
        </p:spPr>
      </p:cxnSp>
      <p:cxnSp>
        <p:nvCxnSpPr>
          <p:cNvPr id="16389" name="Straight Arrow Connector 6"/>
          <p:cNvCxnSpPr>
            <a:cxnSpLocks noChangeShapeType="1"/>
          </p:cNvCxnSpPr>
          <p:nvPr/>
        </p:nvCxnSpPr>
        <p:spPr bwMode="auto">
          <a:xfrm>
            <a:off x="3073400" y="3002866"/>
            <a:ext cx="2952750" cy="1588"/>
          </a:xfrm>
          <a:prstGeom prst="straightConnector1">
            <a:avLst/>
          </a:prstGeom>
          <a:noFill/>
          <a:ln w="6350" algn="ctr">
            <a:solidFill>
              <a:srgbClr val="DDDDDD"/>
            </a:solidFill>
            <a:round/>
            <a:headEnd/>
            <a:tailEnd type="arrow" w="lg" len="lg"/>
          </a:ln>
        </p:spPr>
      </p:cxnSp>
      <p:cxnSp>
        <p:nvCxnSpPr>
          <p:cNvPr id="16390" name="Straight Connector 10"/>
          <p:cNvCxnSpPr>
            <a:cxnSpLocks noChangeShapeType="1"/>
          </p:cNvCxnSpPr>
          <p:nvPr/>
        </p:nvCxnSpPr>
        <p:spPr bwMode="auto">
          <a:xfrm>
            <a:off x="3073400" y="1851929"/>
            <a:ext cx="2881313" cy="0"/>
          </a:xfrm>
          <a:prstGeom prst="line">
            <a:avLst/>
          </a:prstGeom>
          <a:noFill/>
          <a:ln w="6350" algn="ctr">
            <a:solidFill>
              <a:srgbClr val="FFFF00"/>
            </a:solidFill>
            <a:prstDash val="dash"/>
            <a:round/>
            <a:headEnd/>
            <a:tailEnd/>
          </a:ln>
        </p:spPr>
      </p:cxnSp>
      <p:sp>
        <p:nvSpPr>
          <p:cNvPr id="16392" name="TextBox 18"/>
          <p:cNvSpPr txBox="1">
            <a:spLocks noChangeArrowheads="1"/>
          </p:cNvSpPr>
          <p:nvPr/>
        </p:nvSpPr>
        <p:spPr bwMode="auto">
          <a:xfrm>
            <a:off x="2722563" y="1018491"/>
            <a:ext cx="696912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FFFFFF"/>
                </a:solidFill>
              </a:rPr>
              <a:t>V</a:t>
            </a:r>
            <a:r>
              <a:rPr lang="en-US" sz="2000" baseline="-25000">
                <a:solidFill>
                  <a:srgbClr val="FFFFFF"/>
                </a:solidFill>
              </a:rPr>
              <a:t>APD</a:t>
            </a:r>
          </a:p>
        </p:txBody>
      </p:sp>
      <p:sp>
        <p:nvSpPr>
          <p:cNvPr id="16393" name="TextBox 19"/>
          <p:cNvSpPr txBox="1">
            <a:spLocks noChangeArrowheads="1"/>
          </p:cNvSpPr>
          <p:nvPr/>
        </p:nvSpPr>
        <p:spPr bwMode="auto">
          <a:xfrm>
            <a:off x="2555875" y="1594754"/>
            <a:ext cx="5286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FFFF00"/>
                </a:solidFill>
              </a:rPr>
              <a:t>V</a:t>
            </a:r>
            <a:r>
              <a:rPr lang="en-US" sz="2000" baseline="-25000">
                <a:solidFill>
                  <a:srgbClr val="FFFF00"/>
                </a:solidFill>
              </a:rPr>
              <a:t>br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386013" y="1634441"/>
            <a:ext cx="3544887" cy="630238"/>
            <a:chOff x="2386013" y="1634441"/>
            <a:chExt cx="3544887" cy="630238"/>
          </a:xfrm>
        </p:grpSpPr>
        <p:grpSp>
          <p:nvGrpSpPr>
            <p:cNvPr id="16391" name="Group 17"/>
            <p:cNvGrpSpPr>
              <a:grpSpLocks/>
            </p:cNvGrpSpPr>
            <p:nvPr/>
          </p:nvGrpSpPr>
          <p:grpSpPr bwMode="auto">
            <a:xfrm>
              <a:off x="3070225" y="1634441"/>
              <a:ext cx="2860675" cy="425450"/>
              <a:chOff x="2402959" y="1594884"/>
              <a:chExt cx="2860747" cy="383390"/>
            </a:xfrm>
          </p:grpSpPr>
          <p:sp>
            <p:nvSpPr>
              <p:cNvPr id="16442" name="Freeform 11"/>
              <p:cNvSpPr>
                <a:spLocks/>
              </p:cNvSpPr>
              <p:nvPr/>
            </p:nvSpPr>
            <p:spPr bwMode="auto">
              <a:xfrm>
                <a:off x="2402959" y="1594884"/>
                <a:ext cx="467340" cy="382772"/>
              </a:xfrm>
              <a:custGeom>
                <a:avLst/>
                <a:gdLst>
                  <a:gd name="T0" fmla="*/ 0 w 563526"/>
                  <a:gd name="T1" fmla="*/ 382772 h 382772"/>
                  <a:gd name="T2" fmla="*/ 52888 w 563526"/>
                  <a:gd name="T3" fmla="*/ 382772 h 382772"/>
                  <a:gd name="T4" fmla="*/ 52888 w 563526"/>
                  <a:gd name="T5" fmla="*/ 0 h 382772"/>
                  <a:gd name="T6" fmla="*/ 59641 w 563526"/>
                  <a:gd name="T7" fmla="*/ 0 h 382772"/>
                  <a:gd name="T8" fmla="*/ 59641 w 563526"/>
                  <a:gd name="T9" fmla="*/ 382772 h 3827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3526"/>
                  <a:gd name="T16" fmla="*/ 0 h 382772"/>
                  <a:gd name="T17" fmla="*/ 563526 w 563526"/>
                  <a:gd name="T18" fmla="*/ 382772 h 3827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3526" h="382772">
                    <a:moveTo>
                      <a:pt x="0" y="382772"/>
                    </a:moveTo>
                    <a:lnTo>
                      <a:pt x="499730" y="382772"/>
                    </a:lnTo>
                    <a:lnTo>
                      <a:pt x="499730" y="0"/>
                    </a:lnTo>
                    <a:lnTo>
                      <a:pt x="563526" y="0"/>
                    </a:lnTo>
                    <a:lnTo>
                      <a:pt x="563526" y="382772"/>
                    </a:lnTo>
                  </a:path>
                </a:pathLst>
              </a:custGeom>
              <a:noFill/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6443" name="Freeform 12"/>
              <p:cNvSpPr>
                <a:spLocks/>
              </p:cNvSpPr>
              <p:nvPr/>
            </p:nvSpPr>
            <p:spPr bwMode="auto">
              <a:xfrm>
                <a:off x="2862455" y="1595788"/>
                <a:ext cx="712381" cy="381868"/>
              </a:xfrm>
              <a:custGeom>
                <a:avLst/>
                <a:gdLst>
                  <a:gd name="T0" fmla="*/ 0 w 712381"/>
                  <a:gd name="T1" fmla="*/ 275246 h 393405"/>
                  <a:gd name="T2" fmla="*/ 659218 w 712381"/>
                  <a:gd name="T3" fmla="*/ 275246 h 393405"/>
                  <a:gd name="T4" fmla="*/ 659218 w 712381"/>
                  <a:gd name="T5" fmla="*/ 0 h 393405"/>
                  <a:gd name="T6" fmla="*/ 712381 w 712381"/>
                  <a:gd name="T7" fmla="*/ 0 h 393405"/>
                  <a:gd name="T8" fmla="*/ 712381 w 712381"/>
                  <a:gd name="T9" fmla="*/ 267808 h 393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2381"/>
                  <a:gd name="T16" fmla="*/ 0 h 393405"/>
                  <a:gd name="T17" fmla="*/ 712381 w 712381"/>
                  <a:gd name="T18" fmla="*/ 393405 h 393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2381" h="393405">
                    <a:moveTo>
                      <a:pt x="0" y="393405"/>
                    </a:moveTo>
                    <a:lnTo>
                      <a:pt x="659218" y="393405"/>
                    </a:lnTo>
                    <a:lnTo>
                      <a:pt x="659218" y="0"/>
                    </a:lnTo>
                    <a:lnTo>
                      <a:pt x="712381" y="0"/>
                    </a:lnTo>
                    <a:lnTo>
                      <a:pt x="712381" y="382772"/>
                    </a:lnTo>
                  </a:path>
                </a:pathLst>
              </a:custGeom>
              <a:noFill/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6444" name="Freeform 13"/>
              <p:cNvSpPr>
                <a:spLocks/>
              </p:cNvSpPr>
              <p:nvPr/>
            </p:nvSpPr>
            <p:spPr bwMode="auto">
              <a:xfrm>
                <a:off x="3567023" y="1596226"/>
                <a:ext cx="712381" cy="381868"/>
              </a:xfrm>
              <a:custGeom>
                <a:avLst/>
                <a:gdLst>
                  <a:gd name="T0" fmla="*/ 0 w 712381"/>
                  <a:gd name="T1" fmla="*/ 275246 h 393405"/>
                  <a:gd name="T2" fmla="*/ 659218 w 712381"/>
                  <a:gd name="T3" fmla="*/ 275246 h 393405"/>
                  <a:gd name="T4" fmla="*/ 659218 w 712381"/>
                  <a:gd name="T5" fmla="*/ 0 h 393405"/>
                  <a:gd name="T6" fmla="*/ 712381 w 712381"/>
                  <a:gd name="T7" fmla="*/ 0 h 393405"/>
                  <a:gd name="T8" fmla="*/ 712381 w 712381"/>
                  <a:gd name="T9" fmla="*/ 267808 h 393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2381"/>
                  <a:gd name="T16" fmla="*/ 0 h 393405"/>
                  <a:gd name="T17" fmla="*/ 712381 w 712381"/>
                  <a:gd name="T18" fmla="*/ 393405 h 393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2381" h="393405">
                    <a:moveTo>
                      <a:pt x="0" y="393405"/>
                    </a:moveTo>
                    <a:lnTo>
                      <a:pt x="659218" y="393405"/>
                    </a:lnTo>
                    <a:lnTo>
                      <a:pt x="659218" y="0"/>
                    </a:lnTo>
                    <a:lnTo>
                      <a:pt x="712381" y="0"/>
                    </a:lnTo>
                    <a:lnTo>
                      <a:pt x="712381" y="382772"/>
                    </a:lnTo>
                  </a:path>
                </a:pathLst>
              </a:custGeom>
              <a:noFill/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6445" name="Freeform 14"/>
              <p:cNvSpPr>
                <a:spLocks/>
              </p:cNvSpPr>
              <p:nvPr/>
            </p:nvSpPr>
            <p:spPr bwMode="auto">
              <a:xfrm>
                <a:off x="4272261" y="1596406"/>
                <a:ext cx="712381" cy="381868"/>
              </a:xfrm>
              <a:custGeom>
                <a:avLst/>
                <a:gdLst>
                  <a:gd name="T0" fmla="*/ 0 w 712381"/>
                  <a:gd name="T1" fmla="*/ 275246 h 393405"/>
                  <a:gd name="T2" fmla="*/ 659218 w 712381"/>
                  <a:gd name="T3" fmla="*/ 275246 h 393405"/>
                  <a:gd name="T4" fmla="*/ 659218 w 712381"/>
                  <a:gd name="T5" fmla="*/ 0 h 393405"/>
                  <a:gd name="T6" fmla="*/ 712381 w 712381"/>
                  <a:gd name="T7" fmla="*/ 0 h 393405"/>
                  <a:gd name="T8" fmla="*/ 712381 w 712381"/>
                  <a:gd name="T9" fmla="*/ 267808 h 393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2381"/>
                  <a:gd name="T16" fmla="*/ 0 h 393405"/>
                  <a:gd name="T17" fmla="*/ 712381 w 712381"/>
                  <a:gd name="T18" fmla="*/ 393405 h 393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2381" h="393405">
                    <a:moveTo>
                      <a:pt x="0" y="393405"/>
                    </a:moveTo>
                    <a:lnTo>
                      <a:pt x="659218" y="393405"/>
                    </a:lnTo>
                    <a:lnTo>
                      <a:pt x="659218" y="0"/>
                    </a:lnTo>
                    <a:lnTo>
                      <a:pt x="712381" y="0"/>
                    </a:lnTo>
                    <a:lnTo>
                      <a:pt x="712381" y="382772"/>
                    </a:lnTo>
                  </a:path>
                </a:pathLst>
              </a:custGeom>
              <a:noFill/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endParaRPr lang="en-US"/>
              </a:p>
            </p:txBody>
          </p:sp>
          <p:cxnSp>
            <p:nvCxnSpPr>
              <p:cNvPr id="16446" name="Straight Connector 16"/>
              <p:cNvCxnSpPr>
                <a:cxnSpLocks noChangeShapeType="1"/>
              </p:cNvCxnSpPr>
              <p:nvPr/>
            </p:nvCxnSpPr>
            <p:spPr bwMode="auto">
              <a:xfrm>
                <a:off x="4975674" y="1978274"/>
                <a:ext cx="288032" cy="0"/>
              </a:xfrm>
              <a:prstGeom prst="line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</p:spPr>
          </p:cxnSp>
        </p:grpSp>
        <p:sp>
          <p:nvSpPr>
            <p:cNvPr id="16394" name="TextBox 20"/>
            <p:cNvSpPr txBox="1">
              <a:spLocks noChangeArrowheads="1"/>
            </p:cNvSpPr>
            <p:nvPr/>
          </p:nvSpPr>
          <p:spPr bwMode="auto">
            <a:xfrm>
              <a:off x="2386013" y="1864629"/>
              <a:ext cx="6985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2000">
                  <a:solidFill>
                    <a:srgbClr val="FFFFFF"/>
                  </a:solidFill>
                </a:rPr>
                <a:t>V</a:t>
              </a:r>
              <a:r>
                <a:rPr lang="en-US" sz="2000" baseline="-25000">
                  <a:solidFill>
                    <a:srgbClr val="FFFFFF"/>
                  </a:solidFill>
                </a:rPr>
                <a:t>bias</a:t>
              </a:r>
            </a:p>
          </p:txBody>
        </p:sp>
      </p:grpSp>
      <p:sp>
        <p:nvSpPr>
          <p:cNvPr id="16395" name="TextBox 22"/>
          <p:cNvSpPr txBox="1">
            <a:spLocks noChangeArrowheads="1"/>
          </p:cNvSpPr>
          <p:nvPr/>
        </p:nvSpPr>
        <p:spPr bwMode="auto">
          <a:xfrm>
            <a:off x="5810250" y="3002866"/>
            <a:ext cx="269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FFFFFF"/>
                </a:solidFill>
              </a:rPr>
              <a:t>t</a:t>
            </a:r>
            <a:endParaRPr lang="en-US" sz="2000" baseline="-25000">
              <a:solidFill>
                <a:srgbClr val="FFFFFF"/>
              </a:solidFill>
            </a:endParaRPr>
          </a:p>
        </p:txBody>
      </p:sp>
      <p:sp>
        <p:nvSpPr>
          <p:cNvPr id="16397" name="TextBox 42"/>
          <p:cNvSpPr txBox="1">
            <a:spLocks noChangeArrowheads="1"/>
          </p:cNvSpPr>
          <p:nvPr/>
        </p:nvSpPr>
        <p:spPr bwMode="auto">
          <a:xfrm>
            <a:off x="2757488" y="2809191"/>
            <a:ext cx="327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FFFFFF"/>
                </a:solidFill>
              </a:rPr>
              <a:t>0</a:t>
            </a:r>
            <a:endParaRPr lang="en-US" sz="2000" baseline="-25000">
              <a:solidFill>
                <a:srgbClr val="FFFFFF"/>
              </a:solidFill>
            </a:endParaRPr>
          </a:p>
        </p:txBody>
      </p:sp>
      <p:grpSp>
        <p:nvGrpSpPr>
          <p:cNvPr id="16398" name="Group 48"/>
          <p:cNvGrpSpPr>
            <a:grpSpLocks/>
          </p:cNvGrpSpPr>
          <p:nvPr/>
        </p:nvGrpSpPr>
        <p:grpSpPr bwMode="auto">
          <a:xfrm>
            <a:off x="2947988" y="2728229"/>
            <a:ext cx="246062" cy="95250"/>
            <a:chOff x="2731294" y="2677715"/>
            <a:chExt cx="247299" cy="95028"/>
          </a:xfrm>
        </p:grpSpPr>
        <p:sp>
          <p:nvSpPr>
            <p:cNvPr id="16439" name="Rectangle 47"/>
            <p:cNvSpPr>
              <a:spLocks noChangeArrowheads="1"/>
            </p:cNvSpPr>
            <p:nvPr/>
          </p:nvSpPr>
          <p:spPr bwMode="auto">
            <a:xfrm>
              <a:off x="2836863" y="2703116"/>
              <a:ext cx="45719" cy="45719"/>
            </a:xfrm>
            <a:prstGeom prst="rect">
              <a:avLst/>
            </a:prstGeom>
            <a:solidFill>
              <a:srgbClr val="000000"/>
            </a:solidFill>
            <a:ln w="19050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16440" name="Freeform 46"/>
            <p:cNvSpPr>
              <a:spLocks/>
            </p:cNvSpPr>
            <p:nvPr/>
          </p:nvSpPr>
          <p:spPr bwMode="auto">
            <a:xfrm>
              <a:off x="2733324" y="2723927"/>
              <a:ext cx="245269" cy="48816"/>
            </a:xfrm>
            <a:custGeom>
              <a:avLst/>
              <a:gdLst>
                <a:gd name="T0" fmla="*/ 0 w 245269"/>
                <a:gd name="T1" fmla="*/ 39291 h 48816"/>
                <a:gd name="T2" fmla="*/ 66675 w 245269"/>
                <a:gd name="T3" fmla="*/ 1191 h 48816"/>
                <a:gd name="T4" fmla="*/ 183356 w 245269"/>
                <a:gd name="T5" fmla="*/ 46435 h 48816"/>
                <a:gd name="T6" fmla="*/ 245269 w 245269"/>
                <a:gd name="T7" fmla="*/ 15479 h 48816"/>
                <a:gd name="T8" fmla="*/ 245269 w 245269"/>
                <a:gd name="T9" fmla="*/ 15479 h 48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5269"/>
                <a:gd name="T16" fmla="*/ 0 h 48816"/>
                <a:gd name="T17" fmla="*/ 245269 w 245269"/>
                <a:gd name="T18" fmla="*/ 48816 h 48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5269" h="48816">
                  <a:moveTo>
                    <a:pt x="0" y="39291"/>
                  </a:moveTo>
                  <a:cubicBezTo>
                    <a:pt x="18058" y="19645"/>
                    <a:pt x="36116" y="0"/>
                    <a:pt x="66675" y="1191"/>
                  </a:cubicBezTo>
                  <a:cubicBezTo>
                    <a:pt x="97234" y="2382"/>
                    <a:pt x="153590" y="44054"/>
                    <a:pt x="183356" y="46435"/>
                  </a:cubicBezTo>
                  <a:cubicBezTo>
                    <a:pt x="213122" y="48816"/>
                    <a:pt x="245269" y="15479"/>
                    <a:pt x="245269" y="15479"/>
                  </a:cubicBezTo>
                </a:path>
              </a:pathLst>
            </a:custGeom>
            <a:noFill/>
            <a:ln w="6350" cap="flat" cmpd="sng" algn="ctr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6441" name="Freeform 45"/>
            <p:cNvSpPr>
              <a:spLocks/>
            </p:cNvSpPr>
            <p:nvPr/>
          </p:nvSpPr>
          <p:spPr bwMode="auto">
            <a:xfrm>
              <a:off x="2731294" y="2677715"/>
              <a:ext cx="245269" cy="48816"/>
            </a:xfrm>
            <a:custGeom>
              <a:avLst/>
              <a:gdLst>
                <a:gd name="T0" fmla="*/ 0 w 245269"/>
                <a:gd name="T1" fmla="*/ 39291 h 48816"/>
                <a:gd name="T2" fmla="*/ 66675 w 245269"/>
                <a:gd name="T3" fmla="*/ 1191 h 48816"/>
                <a:gd name="T4" fmla="*/ 183356 w 245269"/>
                <a:gd name="T5" fmla="*/ 46435 h 48816"/>
                <a:gd name="T6" fmla="*/ 245269 w 245269"/>
                <a:gd name="T7" fmla="*/ 15479 h 48816"/>
                <a:gd name="T8" fmla="*/ 245269 w 245269"/>
                <a:gd name="T9" fmla="*/ 15479 h 48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5269"/>
                <a:gd name="T16" fmla="*/ 0 h 48816"/>
                <a:gd name="T17" fmla="*/ 245269 w 245269"/>
                <a:gd name="T18" fmla="*/ 48816 h 48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5269" h="48816">
                  <a:moveTo>
                    <a:pt x="0" y="39291"/>
                  </a:moveTo>
                  <a:cubicBezTo>
                    <a:pt x="18058" y="19645"/>
                    <a:pt x="36116" y="0"/>
                    <a:pt x="66675" y="1191"/>
                  </a:cubicBezTo>
                  <a:cubicBezTo>
                    <a:pt x="97234" y="2382"/>
                    <a:pt x="153590" y="44054"/>
                    <a:pt x="183356" y="46435"/>
                  </a:cubicBezTo>
                  <a:cubicBezTo>
                    <a:pt x="213122" y="48816"/>
                    <a:pt x="245269" y="15479"/>
                    <a:pt x="245269" y="15479"/>
                  </a:cubicBezTo>
                </a:path>
              </a:pathLst>
            </a:custGeom>
            <a:noFill/>
            <a:ln w="6350" cap="flat" cmpd="sng" algn="ctr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5417" name="Group 92"/>
          <p:cNvGrpSpPr>
            <a:grpSpLocks/>
          </p:cNvGrpSpPr>
          <p:nvPr/>
        </p:nvGrpSpPr>
        <p:grpSpPr bwMode="auto">
          <a:xfrm>
            <a:off x="6462713" y="1674222"/>
            <a:ext cx="3721306" cy="938719"/>
            <a:chOff x="6462711" y="5289614"/>
            <a:chExt cx="3721555" cy="938192"/>
          </a:xfrm>
        </p:grpSpPr>
        <p:sp>
          <p:nvSpPr>
            <p:cNvPr id="5418" name="TextBox 73"/>
            <p:cNvSpPr txBox="1">
              <a:spLocks noChangeArrowheads="1"/>
            </p:cNvSpPr>
            <p:nvPr/>
          </p:nvSpPr>
          <p:spPr bwMode="auto">
            <a:xfrm>
              <a:off x="7110783" y="5289614"/>
              <a:ext cx="3073483" cy="938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en-US" sz="2500">
                  <a:solidFill>
                    <a:srgbClr val="FFFFFF"/>
                  </a:solidFill>
                </a:rPr>
                <a:t>Detector blind!</a:t>
              </a:r>
            </a:p>
            <a:p>
              <a:pPr algn="l">
                <a:lnSpc>
                  <a:spcPct val="110000"/>
                </a:lnSpc>
              </a:pPr>
              <a:r>
                <a:rPr lang="en-US" sz="2500" b="0">
                  <a:solidFill>
                    <a:srgbClr val="FFFFFF"/>
                  </a:solidFill>
                </a:rPr>
                <a:t>Zero dark count rate</a:t>
              </a:r>
            </a:p>
          </p:txBody>
        </p:sp>
        <p:sp>
          <p:nvSpPr>
            <p:cNvPr id="5419" name="Right Arrow 74"/>
            <p:cNvSpPr>
              <a:spLocks noChangeArrowheads="1"/>
            </p:cNvSpPr>
            <p:nvPr/>
          </p:nvSpPr>
          <p:spPr bwMode="auto">
            <a:xfrm>
              <a:off x="6462711" y="5535114"/>
              <a:ext cx="504056" cy="360040"/>
            </a:xfrm>
            <a:prstGeom prst="rightArrow">
              <a:avLst>
                <a:gd name="adj1" fmla="val 38185"/>
                <a:gd name="adj2" fmla="val 61814"/>
              </a:avLst>
            </a:prstGeom>
            <a:noFill/>
            <a:ln w="19050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</p:grpSp>
      <p:cxnSp>
        <p:nvCxnSpPr>
          <p:cNvPr id="5430" name="Straight Arrow Connector 62"/>
          <p:cNvCxnSpPr>
            <a:cxnSpLocks noChangeShapeType="1"/>
          </p:cNvCxnSpPr>
          <p:nvPr/>
        </p:nvCxnSpPr>
        <p:spPr bwMode="auto">
          <a:xfrm rot="5400000">
            <a:off x="3390310" y="1625539"/>
            <a:ext cx="432986" cy="79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lg"/>
          </a:ln>
        </p:spPr>
      </p:cxnSp>
      <p:grpSp>
        <p:nvGrpSpPr>
          <p:cNvPr id="5433" name="Group 87"/>
          <p:cNvGrpSpPr>
            <a:grpSpLocks noChangeAspect="1"/>
          </p:cNvGrpSpPr>
          <p:nvPr/>
        </p:nvGrpSpPr>
        <p:grpSpPr bwMode="auto">
          <a:xfrm>
            <a:off x="933536" y="1651737"/>
            <a:ext cx="170646" cy="1264274"/>
            <a:chOff x="967036" y="5315820"/>
            <a:chExt cx="144016" cy="1066612"/>
          </a:xfrm>
        </p:grpSpPr>
        <p:grpSp>
          <p:nvGrpSpPr>
            <p:cNvPr id="5437" name="Group 83"/>
            <p:cNvGrpSpPr>
              <a:grpSpLocks noChangeAspect="1"/>
            </p:cNvGrpSpPr>
            <p:nvPr/>
          </p:nvGrpSpPr>
          <p:grpSpPr bwMode="auto">
            <a:xfrm>
              <a:off x="967036" y="5369793"/>
              <a:ext cx="144016" cy="936104"/>
              <a:chOff x="823020" y="5298579"/>
              <a:chExt cx="144016" cy="936104"/>
            </a:xfrm>
          </p:grpSpPr>
          <p:cxnSp>
            <p:nvCxnSpPr>
              <p:cNvPr id="5440" name="Straight Arrow Connector 76"/>
              <p:cNvCxnSpPr>
                <a:cxnSpLocks noChangeShapeType="1"/>
              </p:cNvCxnSpPr>
              <p:nvPr/>
            </p:nvCxnSpPr>
            <p:spPr bwMode="auto">
              <a:xfrm rot="5400000">
                <a:off x="426976" y="5765837"/>
                <a:ext cx="936104" cy="1588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</p:spPr>
          </p:cxnSp>
          <p:sp>
            <p:nvSpPr>
              <p:cNvPr id="5441" name="Rectangle 80"/>
              <p:cNvSpPr>
                <a:spLocks noChangeArrowheads="1"/>
              </p:cNvSpPr>
              <p:nvPr/>
            </p:nvSpPr>
            <p:spPr bwMode="auto">
              <a:xfrm>
                <a:off x="823020" y="5585817"/>
                <a:ext cx="144016" cy="360040"/>
              </a:xfrm>
              <a:prstGeom prst="rect">
                <a:avLst/>
              </a:prstGeom>
              <a:solidFill>
                <a:srgbClr val="000000"/>
              </a:solidFill>
              <a:ln w="190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</p:grpSp>
        <p:cxnSp>
          <p:nvCxnSpPr>
            <p:cNvPr id="5438" name="Straight Arrow Connector 85"/>
            <p:cNvCxnSpPr>
              <a:cxnSpLocks noChangeShapeType="1"/>
            </p:cNvCxnSpPr>
            <p:nvPr/>
          </p:nvCxnSpPr>
          <p:spPr bwMode="auto">
            <a:xfrm rot="5400000" flipH="1" flipV="1">
              <a:off x="1004841" y="5351030"/>
              <a:ext cx="72008" cy="1588"/>
            </a:xfrm>
            <a:prstGeom prst="straightConnector1">
              <a:avLst/>
            </a:prstGeom>
            <a:noFill/>
            <a:ln w="38100" algn="ctr">
              <a:solidFill>
                <a:srgbClr val="FFFFFF"/>
              </a:solidFill>
              <a:round/>
              <a:headEnd/>
              <a:tailEnd type="stealth" w="med" len="lg"/>
            </a:ln>
          </p:spPr>
        </p:cxnSp>
        <p:cxnSp>
          <p:nvCxnSpPr>
            <p:cNvPr id="5439" name="Straight Arrow Connector 86"/>
            <p:cNvCxnSpPr>
              <a:cxnSpLocks noChangeShapeType="1"/>
            </p:cNvCxnSpPr>
            <p:nvPr/>
          </p:nvCxnSpPr>
          <p:spPr bwMode="auto">
            <a:xfrm rot="-5400000" flipH="1" flipV="1">
              <a:off x="999447" y="6345638"/>
              <a:ext cx="72000" cy="1588"/>
            </a:xfrm>
            <a:prstGeom prst="straightConnector1">
              <a:avLst/>
            </a:prstGeom>
            <a:noFill/>
            <a:ln w="38100" algn="ctr">
              <a:solidFill>
                <a:srgbClr val="FFFFFF"/>
              </a:solidFill>
              <a:round/>
              <a:headEnd/>
              <a:tailEnd type="stealth" w="med" len="lg"/>
            </a:ln>
          </p:spPr>
        </p:cxnSp>
      </p:grpSp>
      <p:sp>
        <p:nvSpPr>
          <p:cNvPr id="5434" name="TextBox 88"/>
          <p:cNvSpPr txBox="1">
            <a:spLocks noChangeArrowheads="1"/>
          </p:cNvSpPr>
          <p:nvPr/>
        </p:nvSpPr>
        <p:spPr bwMode="auto">
          <a:xfrm>
            <a:off x="246956" y="905297"/>
            <a:ext cx="1553841" cy="70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FFFFFF"/>
                </a:solidFill>
              </a:rPr>
              <a:t>Bias to APD</a:t>
            </a:r>
          </a:p>
          <a:p>
            <a:r>
              <a:rPr lang="en-US" sz="2000" b="0">
                <a:solidFill>
                  <a:srgbClr val="FFFFFF"/>
                </a:solidFill>
              </a:rPr>
              <a:t>(V</a:t>
            </a:r>
            <a:r>
              <a:rPr lang="en-US" sz="2000" b="0" baseline="-25000">
                <a:solidFill>
                  <a:srgbClr val="FFFFFF"/>
                </a:solidFill>
              </a:rPr>
              <a:t>bias</a:t>
            </a:r>
            <a:r>
              <a:rPr lang="en-US" sz="2000" b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5435" name="TextBox 89"/>
          <p:cNvSpPr txBox="1">
            <a:spLocks noChangeArrowheads="1"/>
          </p:cNvSpPr>
          <p:nvPr/>
        </p:nvSpPr>
        <p:spPr bwMode="auto">
          <a:xfrm>
            <a:off x="315977" y="2886055"/>
            <a:ext cx="1402906" cy="400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FFFFFF"/>
                </a:solidFill>
              </a:rPr>
              <a:t>V</a:t>
            </a:r>
            <a:r>
              <a:rPr lang="en-US" sz="2000" b="0" baseline="-25000">
                <a:solidFill>
                  <a:srgbClr val="FFFFFF"/>
                </a:solidFill>
              </a:rPr>
              <a:t>HV</a:t>
            </a:r>
            <a:r>
              <a:rPr lang="en-US" sz="2000" b="0">
                <a:solidFill>
                  <a:srgbClr val="FFFFFF"/>
                </a:solidFill>
              </a:rPr>
              <a:t> </a:t>
            </a:r>
            <a:r>
              <a:rPr lang="en-US" sz="2000" b="0">
                <a:solidFill>
                  <a:srgbClr val="FFFFFF"/>
                </a:solidFill>
                <a:sym typeface="Symbol" pitchFamily="18" charset="2"/>
              </a:rPr>
              <a:t> 40 V</a:t>
            </a:r>
            <a:endParaRPr lang="en-US" sz="2000" b="0">
              <a:solidFill>
                <a:srgbClr val="FFFFFF"/>
              </a:solidFill>
            </a:endParaRPr>
          </a:p>
        </p:txBody>
      </p:sp>
      <p:sp>
        <p:nvSpPr>
          <p:cNvPr id="5436" name="TextBox 90"/>
          <p:cNvSpPr txBox="1">
            <a:spLocks noChangeArrowheads="1"/>
          </p:cNvSpPr>
          <p:nvPr/>
        </p:nvSpPr>
        <p:spPr bwMode="auto">
          <a:xfrm>
            <a:off x="1076291" y="2068445"/>
            <a:ext cx="712033" cy="400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FFFFFF"/>
                </a:solidFill>
              </a:rPr>
              <a:t>R</a:t>
            </a:r>
            <a:r>
              <a:rPr lang="en-US" sz="2000" baseline="-25000">
                <a:solidFill>
                  <a:srgbClr val="FFFFFF"/>
                </a:solidFill>
              </a:rPr>
              <a:t>bias</a:t>
            </a:r>
          </a:p>
        </p:txBody>
      </p:sp>
      <p:sp>
        <p:nvSpPr>
          <p:cNvPr id="68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L.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Lydersen, C. Wiechers, C. Wittmann, D. Elser, J. Skaar, V. Makarov,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Nat. Photonics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4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686 (2010)</a:t>
            </a:r>
          </a:p>
        </p:txBody>
      </p:sp>
      <p:sp>
        <p:nvSpPr>
          <p:cNvPr id="291" name="TextBox 73"/>
          <p:cNvSpPr txBox="1">
            <a:spLocks noChangeArrowheads="1"/>
          </p:cNvSpPr>
          <p:nvPr/>
        </p:nvSpPr>
        <p:spPr bwMode="auto">
          <a:xfrm>
            <a:off x="6847203" y="812651"/>
            <a:ext cx="1378904" cy="482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2500" smtClean="0">
                <a:solidFill>
                  <a:srgbClr val="FFFFFF"/>
                </a:solidFill>
              </a:rPr>
              <a:t>No light</a:t>
            </a:r>
            <a:endParaRPr lang="en-US" sz="2500" b="0">
              <a:solidFill>
                <a:srgbClr val="FFFFFF"/>
              </a:solidFill>
            </a:endParaRPr>
          </a:p>
        </p:txBody>
      </p:sp>
      <p:sp>
        <p:nvSpPr>
          <p:cNvPr id="293" name="TextBox 73"/>
          <p:cNvSpPr txBox="1">
            <a:spLocks noChangeArrowheads="1"/>
          </p:cNvSpPr>
          <p:nvPr/>
        </p:nvSpPr>
        <p:spPr bwMode="auto">
          <a:xfrm>
            <a:off x="6844684" y="812651"/>
            <a:ext cx="3339376" cy="515526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2500" smtClean="0">
                <a:solidFill>
                  <a:srgbClr val="FF00FF"/>
                </a:solidFill>
              </a:rPr>
              <a:t>Eve applies CW light</a:t>
            </a:r>
            <a:endParaRPr lang="en-US" sz="2500" b="0">
              <a:solidFill>
                <a:srgbClr val="FF00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83061" y="3722055"/>
            <a:ext cx="8967502" cy="3508561"/>
            <a:chOff x="1183061" y="3722055"/>
            <a:chExt cx="8967502" cy="3508561"/>
          </a:xfrm>
        </p:grpSpPr>
        <p:grpSp>
          <p:nvGrpSpPr>
            <p:cNvPr id="6" name="Group 5"/>
            <p:cNvGrpSpPr/>
            <p:nvPr/>
          </p:nvGrpSpPr>
          <p:grpSpPr>
            <a:xfrm>
              <a:off x="1183061" y="3722055"/>
              <a:ext cx="7200799" cy="3508561"/>
              <a:chOff x="1183061" y="3722055"/>
              <a:chExt cx="7200799" cy="3508561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2235472" y="3722055"/>
                <a:ext cx="6148388" cy="3508561"/>
                <a:chOff x="2050479" y="2773363"/>
                <a:chExt cx="6148388" cy="4036590"/>
              </a:xfrm>
            </p:grpSpPr>
            <p:sp>
              <p:nvSpPr>
                <p:cNvPr id="70" name="Line 14"/>
                <p:cNvSpPr>
                  <a:spLocks noChangeShapeType="1"/>
                </p:cNvSpPr>
                <p:nvPr/>
              </p:nvSpPr>
              <p:spPr bwMode="auto">
                <a:xfrm>
                  <a:off x="2887092" y="2773363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Line 18"/>
                <p:cNvSpPr>
                  <a:spLocks noChangeShapeType="1"/>
                </p:cNvSpPr>
                <p:nvPr/>
              </p:nvSpPr>
              <p:spPr bwMode="auto">
                <a:xfrm>
                  <a:off x="2887092" y="2773363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" name="Line 42"/>
                <p:cNvSpPr>
                  <a:spLocks noChangeShapeType="1"/>
                </p:cNvSpPr>
                <p:nvPr/>
              </p:nvSpPr>
              <p:spPr bwMode="auto">
                <a:xfrm>
                  <a:off x="2887092" y="2773363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Line 55"/>
                <p:cNvSpPr>
                  <a:spLocks noChangeShapeType="1"/>
                </p:cNvSpPr>
                <p:nvPr/>
              </p:nvSpPr>
              <p:spPr bwMode="auto">
                <a:xfrm flipV="1">
                  <a:off x="3325242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3807842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4285679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4769867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" name="Line 59"/>
                <p:cNvSpPr>
                  <a:spLocks noChangeShapeType="1"/>
                </p:cNvSpPr>
                <p:nvPr/>
              </p:nvSpPr>
              <p:spPr bwMode="auto">
                <a:xfrm flipV="1">
                  <a:off x="5252467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" name="Line 60"/>
                <p:cNvSpPr>
                  <a:spLocks noChangeShapeType="1"/>
                </p:cNvSpPr>
                <p:nvPr/>
              </p:nvSpPr>
              <p:spPr bwMode="auto">
                <a:xfrm>
                  <a:off x="2887092" y="4529138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" name="Line 61"/>
                <p:cNvSpPr>
                  <a:spLocks noChangeShapeType="1"/>
                </p:cNvSpPr>
                <p:nvPr/>
              </p:nvSpPr>
              <p:spPr bwMode="auto">
                <a:xfrm>
                  <a:off x="2887092" y="4151313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" name="Line 62"/>
                <p:cNvSpPr>
                  <a:spLocks noChangeShapeType="1"/>
                </p:cNvSpPr>
                <p:nvPr/>
              </p:nvSpPr>
              <p:spPr bwMode="auto">
                <a:xfrm>
                  <a:off x="2887092" y="3765550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" name="Line 63"/>
                <p:cNvSpPr>
                  <a:spLocks noChangeShapeType="1"/>
                </p:cNvSpPr>
                <p:nvPr/>
              </p:nvSpPr>
              <p:spPr bwMode="auto">
                <a:xfrm>
                  <a:off x="2887092" y="3387725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" name="Line 64"/>
                <p:cNvSpPr>
                  <a:spLocks noChangeShapeType="1"/>
                </p:cNvSpPr>
                <p:nvPr/>
              </p:nvSpPr>
              <p:spPr bwMode="auto">
                <a:xfrm>
                  <a:off x="2887092" y="3001963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" name="Line 65"/>
                <p:cNvSpPr>
                  <a:spLocks noChangeShapeType="1"/>
                </p:cNvSpPr>
                <p:nvPr/>
              </p:nvSpPr>
              <p:spPr bwMode="auto">
                <a:xfrm>
                  <a:off x="2887092" y="4765675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" name="Line 66"/>
                <p:cNvSpPr>
                  <a:spLocks noChangeShapeType="1"/>
                </p:cNvSpPr>
                <p:nvPr/>
              </p:nvSpPr>
              <p:spPr bwMode="auto">
                <a:xfrm>
                  <a:off x="2887092" y="2773363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2887092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9" name="Line 68"/>
                <p:cNvSpPr>
                  <a:spLocks noChangeShapeType="1"/>
                </p:cNvSpPr>
                <p:nvPr/>
              </p:nvSpPr>
              <p:spPr bwMode="auto">
                <a:xfrm flipV="1">
                  <a:off x="5546154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" name="Line 69"/>
                <p:cNvSpPr>
                  <a:spLocks noChangeShapeType="1"/>
                </p:cNvSpPr>
                <p:nvPr/>
              </p:nvSpPr>
              <p:spPr bwMode="auto">
                <a:xfrm>
                  <a:off x="2887092" y="4765675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" name="Line 70"/>
                <p:cNvSpPr>
                  <a:spLocks noChangeShapeType="1"/>
                </p:cNvSpPr>
                <p:nvPr/>
              </p:nvSpPr>
              <p:spPr bwMode="auto">
                <a:xfrm flipV="1">
                  <a:off x="2887092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2" name="Line 71"/>
                <p:cNvSpPr>
                  <a:spLocks noChangeShapeType="1"/>
                </p:cNvSpPr>
                <p:nvPr/>
              </p:nvSpPr>
              <p:spPr bwMode="auto">
                <a:xfrm flipV="1">
                  <a:off x="3325242" y="4732338"/>
                  <a:ext cx="0" cy="33338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3" name="Line 72"/>
                <p:cNvSpPr>
                  <a:spLocks noChangeShapeType="1"/>
                </p:cNvSpPr>
                <p:nvPr/>
              </p:nvSpPr>
              <p:spPr bwMode="auto">
                <a:xfrm>
                  <a:off x="3325242" y="2773363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4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3807842" y="4732338"/>
                  <a:ext cx="0" cy="33338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" name="Line 74"/>
                <p:cNvSpPr>
                  <a:spLocks noChangeShapeType="1"/>
                </p:cNvSpPr>
                <p:nvPr/>
              </p:nvSpPr>
              <p:spPr bwMode="auto">
                <a:xfrm>
                  <a:off x="3807842" y="2773363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6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4285679" y="4732338"/>
                  <a:ext cx="0" cy="33338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7" name="Line 76"/>
                <p:cNvSpPr>
                  <a:spLocks noChangeShapeType="1"/>
                </p:cNvSpPr>
                <p:nvPr/>
              </p:nvSpPr>
              <p:spPr bwMode="auto">
                <a:xfrm>
                  <a:off x="4285679" y="2773363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8" name="Line 77"/>
                <p:cNvSpPr>
                  <a:spLocks noChangeShapeType="1"/>
                </p:cNvSpPr>
                <p:nvPr/>
              </p:nvSpPr>
              <p:spPr bwMode="auto">
                <a:xfrm flipV="1">
                  <a:off x="4769867" y="4732338"/>
                  <a:ext cx="0" cy="33338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" name="Line 78"/>
                <p:cNvSpPr>
                  <a:spLocks noChangeShapeType="1"/>
                </p:cNvSpPr>
                <p:nvPr/>
              </p:nvSpPr>
              <p:spPr bwMode="auto">
                <a:xfrm>
                  <a:off x="4769867" y="2773363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0" name="Line 79"/>
                <p:cNvSpPr>
                  <a:spLocks noChangeShapeType="1"/>
                </p:cNvSpPr>
                <p:nvPr/>
              </p:nvSpPr>
              <p:spPr bwMode="auto">
                <a:xfrm flipV="1">
                  <a:off x="5252467" y="4732338"/>
                  <a:ext cx="0" cy="33338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1" name="Line 80"/>
                <p:cNvSpPr>
                  <a:spLocks noChangeShapeType="1"/>
                </p:cNvSpPr>
                <p:nvPr/>
              </p:nvSpPr>
              <p:spPr bwMode="auto">
                <a:xfrm>
                  <a:off x="5252467" y="2773363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2" name="Line 81"/>
                <p:cNvSpPr>
                  <a:spLocks noChangeShapeType="1"/>
                </p:cNvSpPr>
                <p:nvPr/>
              </p:nvSpPr>
              <p:spPr bwMode="auto">
                <a:xfrm>
                  <a:off x="2887092" y="4529138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" name="Line 82"/>
                <p:cNvSpPr>
                  <a:spLocks noChangeShapeType="1"/>
                </p:cNvSpPr>
                <p:nvPr/>
              </p:nvSpPr>
              <p:spPr bwMode="auto">
                <a:xfrm flipH="1">
                  <a:off x="5520754" y="4529138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4" name="Rectangle 83"/>
                <p:cNvSpPr>
                  <a:spLocks noChangeArrowheads="1"/>
                </p:cNvSpPr>
                <p:nvPr/>
              </p:nvSpPr>
              <p:spPr bwMode="auto">
                <a:xfrm>
                  <a:off x="2698179" y="4398963"/>
                  <a:ext cx="121828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5" name="Line 84"/>
                <p:cNvSpPr>
                  <a:spLocks noChangeShapeType="1"/>
                </p:cNvSpPr>
                <p:nvPr/>
              </p:nvSpPr>
              <p:spPr bwMode="auto">
                <a:xfrm>
                  <a:off x="2887092" y="4151313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6" name="Line 85"/>
                <p:cNvSpPr>
                  <a:spLocks noChangeShapeType="1"/>
                </p:cNvSpPr>
                <p:nvPr/>
              </p:nvSpPr>
              <p:spPr bwMode="auto">
                <a:xfrm flipH="1">
                  <a:off x="5520754" y="4151313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7" name="Rectangle 86"/>
                <p:cNvSpPr>
                  <a:spLocks noChangeArrowheads="1"/>
                </p:cNvSpPr>
                <p:nvPr/>
              </p:nvSpPr>
              <p:spPr bwMode="auto">
                <a:xfrm>
                  <a:off x="2507679" y="4013200"/>
                  <a:ext cx="304571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0.5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8" name="Line 87"/>
                <p:cNvSpPr>
                  <a:spLocks noChangeShapeType="1"/>
                </p:cNvSpPr>
                <p:nvPr/>
              </p:nvSpPr>
              <p:spPr bwMode="auto">
                <a:xfrm>
                  <a:off x="2887092" y="3765550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9" name="Line 88"/>
                <p:cNvSpPr>
                  <a:spLocks noChangeShapeType="1"/>
                </p:cNvSpPr>
                <p:nvPr/>
              </p:nvSpPr>
              <p:spPr bwMode="auto">
                <a:xfrm flipH="1">
                  <a:off x="5520754" y="3765550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0" name="Rectangle 89"/>
                <p:cNvSpPr>
                  <a:spLocks noChangeArrowheads="1"/>
                </p:cNvSpPr>
                <p:nvPr/>
              </p:nvSpPr>
              <p:spPr bwMode="auto">
                <a:xfrm>
                  <a:off x="2698179" y="3633788"/>
                  <a:ext cx="121828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1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1" name="Line 90"/>
                <p:cNvSpPr>
                  <a:spLocks noChangeShapeType="1"/>
                </p:cNvSpPr>
                <p:nvPr/>
              </p:nvSpPr>
              <p:spPr bwMode="auto">
                <a:xfrm>
                  <a:off x="2887092" y="3387725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2" name="Line 91"/>
                <p:cNvSpPr>
                  <a:spLocks noChangeShapeType="1"/>
                </p:cNvSpPr>
                <p:nvPr/>
              </p:nvSpPr>
              <p:spPr bwMode="auto">
                <a:xfrm flipH="1">
                  <a:off x="5520754" y="3387725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" name="Rectangle 92"/>
                <p:cNvSpPr>
                  <a:spLocks noChangeArrowheads="1"/>
                </p:cNvSpPr>
                <p:nvPr/>
              </p:nvSpPr>
              <p:spPr bwMode="auto">
                <a:xfrm>
                  <a:off x="2507679" y="3249613"/>
                  <a:ext cx="304571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1.5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4" name="Line 93"/>
                <p:cNvSpPr>
                  <a:spLocks noChangeShapeType="1"/>
                </p:cNvSpPr>
                <p:nvPr/>
              </p:nvSpPr>
              <p:spPr bwMode="auto">
                <a:xfrm>
                  <a:off x="2887092" y="3001963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5" name="Line 94"/>
                <p:cNvSpPr>
                  <a:spLocks noChangeShapeType="1"/>
                </p:cNvSpPr>
                <p:nvPr/>
              </p:nvSpPr>
              <p:spPr bwMode="auto">
                <a:xfrm flipH="1">
                  <a:off x="5520754" y="3001963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6" name="Rectangle 95"/>
                <p:cNvSpPr>
                  <a:spLocks noChangeArrowheads="1"/>
                </p:cNvSpPr>
                <p:nvPr/>
              </p:nvSpPr>
              <p:spPr bwMode="auto">
                <a:xfrm>
                  <a:off x="2698179" y="2863850"/>
                  <a:ext cx="121828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2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7" name="Line 96"/>
                <p:cNvSpPr>
                  <a:spLocks noChangeShapeType="1"/>
                </p:cNvSpPr>
                <p:nvPr/>
              </p:nvSpPr>
              <p:spPr bwMode="auto">
                <a:xfrm>
                  <a:off x="2887092" y="4765675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8" name="Line 97"/>
                <p:cNvSpPr>
                  <a:spLocks noChangeShapeType="1"/>
                </p:cNvSpPr>
                <p:nvPr/>
              </p:nvSpPr>
              <p:spPr bwMode="auto">
                <a:xfrm>
                  <a:off x="2887092" y="2773363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9" name="Line 98"/>
                <p:cNvSpPr>
                  <a:spLocks noChangeShapeType="1"/>
                </p:cNvSpPr>
                <p:nvPr/>
              </p:nvSpPr>
              <p:spPr bwMode="auto">
                <a:xfrm flipV="1">
                  <a:off x="2887092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0" name="Line 99"/>
                <p:cNvSpPr>
                  <a:spLocks noChangeShapeType="1"/>
                </p:cNvSpPr>
                <p:nvPr/>
              </p:nvSpPr>
              <p:spPr bwMode="auto">
                <a:xfrm flipV="1">
                  <a:off x="5546154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1" name="Freeform 100"/>
                <p:cNvSpPr>
                  <a:spLocks/>
                </p:cNvSpPr>
                <p:nvPr/>
              </p:nvSpPr>
              <p:spPr bwMode="auto">
                <a:xfrm>
                  <a:off x="2887092" y="3209925"/>
                  <a:ext cx="2659063" cy="509588"/>
                </a:xfrm>
                <a:custGeom>
                  <a:avLst/>
                  <a:gdLst>
                    <a:gd name="T0" fmla="*/ 0 w 1675"/>
                    <a:gd name="T1" fmla="*/ 309 h 321"/>
                    <a:gd name="T2" fmla="*/ 8 w 1675"/>
                    <a:gd name="T3" fmla="*/ 309 h 321"/>
                    <a:gd name="T4" fmla="*/ 33 w 1675"/>
                    <a:gd name="T5" fmla="*/ 313 h 321"/>
                    <a:gd name="T6" fmla="*/ 107 w 1675"/>
                    <a:gd name="T7" fmla="*/ 313 h 321"/>
                    <a:gd name="T8" fmla="*/ 128 w 1675"/>
                    <a:gd name="T9" fmla="*/ 313 h 321"/>
                    <a:gd name="T10" fmla="*/ 177 w 1675"/>
                    <a:gd name="T11" fmla="*/ 313 h 321"/>
                    <a:gd name="T12" fmla="*/ 202 w 1675"/>
                    <a:gd name="T13" fmla="*/ 309 h 321"/>
                    <a:gd name="T14" fmla="*/ 226 w 1675"/>
                    <a:gd name="T15" fmla="*/ 313 h 321"/>
                    <a:gd name="T16" fmla="*/ 276 w 1675"/>
                    <a:gd name="T17" fmla="*/ 313 h 321"/>
                    <a:gd name="T18" fmla="*/ 301 w 1675"/>
                    <a:gd name="T19" fmla="*/ 313 h 321"/>
                    <a:gd name="T20" fmla="*/ 325 w 1675"/>
                    <a:gd name="T21" fmla="*/ 313 h 321"/>
                    <a:gd name="T22" fmla="*/ 350 w 1675"/>
                    <a:gd name="T23" fmla="*/ 313 h 321"/>
                    <a:gd name="T24" fmla="*/ 420 w 1675"/>
                    <a:gd name="T25" fmla="*/ 313 h 321"/>
                    <a:gd name="T26" fmla="*/ 445 w 1675"/>
                    <a:gd name="T27" fmla="*/ 313 h 321"/>
                    <a:gd name="T28" fmla="*/ 469 w 1675"/>
                    <a:gd name="T29" fmla="*/ 313 h 321"/>
                    <a:gd name="T30" fmla="*/ 494 w 1675"/>
                    <a:gd name="T31" fmla="*/ 313 h 321"/>
                    <a:gd name="T32" fmla="*/ 519 w 1675"/>
                    <a:gd name="T33" fmla="*/ 309 h 321"/>
                    <a:gd name="T34" fmla="*/ 543 w 1675"/>
                    <a:gd name="T35" fmla="*/ 309 h 321"/>
                    <a:gd name="T36" fmla="*/ 568 w 1675"/>
                    <a:gd name="T37" fmla="*/ 313 h 321"/>
                    <a:gd name="T38" fmla="*/ 593 w 1675"/>
                    <a:gd name="T39" fmla="*/ 309 h 321"/>
                    <a:gd name="T40" fmla="*/ 613 w 1675"/>
                    <a:gd name="T41" fmla="*/ 313 h 321"/>
                    <a:gd name="T42" fmla="*/ 638 w 1675"/>
                    <a:gd name="T43" fmla="*/ 309 h 321"/>
                    <a:gd name="T44" fmla="*/ 663 w 1675"/>
                    <a:gd name="T45" fmla="*/ 313 h 321"/>
                    <a:gd name="T46" fmla="*/ 712 w 1675"/>
                    <a:gd name="T47" fmla="*/ 313 h 321"/>
                    <a:gd name="T48" fmla="*/ 737 w 1675"/>
                    <a:gd name="T49" fmla="*/ 309 h 321"/>
                    <a:gd name="T50" fmla="*/ 762 w 1675"/>
                    <a:gd name="T51" fmla="*/ 309 h 321"/>
                    <a:gd name="T52" fmla="*/ 786 w 1675"/>
                    <a:gd name="T53" fmla="*/ 297 h 321"/>
                    <a:gd name="T54" fmla="*/ 811 w 1675"/>
                    <a:gd name="T55" fmla="*/ 169 h 321"/>
                    <a:gd name="T56" fmla="*/ 836 w 1675"/>
                    <a:gd name="T57" fmla="*/ 13 h 321"/>
                    <a:gd name="T58" fmla="*/ 860 w 1675"/>
                    <a:gd name="T59" fmla="*/ 0 h 321"/>
                    <a:gd name="T60" fmla="*/ 881 w 1675"/>
                    <a:gd name="T61" fmla="*/ 132 h 321"/>
                    <a:gd name="T62" fmla="*/ 910 w 1675"/>
                    <a:gd name="T63" fmla="*/ 239 h 321"/>
                    <a:gd name="T64" fmla="*/ 930 w 1675"/>
                    <a:gd name="T65" fmla="*/ 264 h 321"/>
                    <a:gd name="T66" fmla="*/ 955 w 1675"/>
                    <a:gd name="T67" fmla="*/ 284 h 321"/>
                    <a:gd name="T68" fmla="*/ 980 w 1675"/>
                    <a:gd name="T69" fmla="*/ 297 h 321"/>
                    <a:gd name="T70" fmla="*/ 1004 w 1675"/>
                    <a:gd name="T71" fmla="*/ 301 h 321"/>
                    <a:gd name="T72" fmla="*/ 1029 w 1675"/>
                    <a:gd name="T73" fmla="*/ 309 h 321"/>
                    <a:gd name="T74" fmla="*/ 1054 w 1675"/>
                    <a:gd name="T75" fmla="*/ 321 h 321"/>
                    <a:gd name="T76" fmla="*/ 1079 w 1675"/>
                    <a:gd name="T77" fmla="*/ 321 h 321"/>
                    <a:gd name="T78" fmla="*/ 1103 w 1675"/>
                    <a:gd name="T79" fmla="*/ 313 h 321"/>
                    <a:gd name="T80" fmla="*/ 1128 w 1675"/>
                    <a:gd name="T81" fmla="*/ 309 h 321"/>
                    <a:gd name="T82" fmla="*/ 1153 w 1675"/>
                    <a:gd name="T83" fmla="*/ 309 h 321"/>
                    <a:gd name="T84" fmla="*/ 1173 w 1675"/>
                    <a:gd name="T85" fmla="*/ 309 h 321"/>
                    <a:gd name="T86" fmla="*/ 1198 w 1675"/>
                    <a:gd name="T87" fmla="*/ 309 h 321"/>
                    <a:gd name="T88" fmla="*/ 1223 w 1675"/>
                    <a:gd name="T89" fmla="*/ 313 h 321"/>
                    <a:gd name="T90" fmla="*/ 1247 w 1675"/>
                    <a:gd name="T91" fmla="*/ 313 h 321"/>
                    <a:gd name="T92" fmla="*/ 1272 w 1675"/>
                    <a:gd name="T93" fmla="*/ 309 h 321"/>
                    <a:gd name="T94" fmla="*/ 1297 w 1675"/>
                    <a:gd name="T95" fmla="*/ 313 h 321"/>
                    <a:gd name="T96" fmla="*/ 1321 w 1675"/>
                    <a:gd name="T97" fmla="*/ 313 h 321"/>
                    <a:gd name="T98" fmla="*/ 1346 w 1675"/>
                    <a:gd name="T99" fmla="*/ 309 h 321"/>
                    <a:gd name="T100" fmla="*/ 1371 w 1675"/>
                    <a:gd name="T101" fmla="*/ 309 h 321"/>
                    <a:gd name="T102" fmla="*/ 1395 w 1675"/>
                    <a:gd name="T103" fmla="*/ 313 h 321"/>
                    <a:gd name="T104" fmla="*/ 1420 w 1675"/>
                    <a:gd name="T105" fmla="*/ 309 h 321"/>
                    <a:gd name="T106" fmla="*/ 1465 w 1675"/>
                    <a:gd name="T107" fmla="*/ 309 h 321"/>
                    <a:gd name="T108" fmla="*/ 1490 w 1675"/>
                    <a:gd name="T109" fmla="*/ 313 h 321"/>
                    <a:gd name="T110" fmla="*/ 1515 w 1675"/>
                    <a:gd name="T111" fmla="*/ 313 h 321"/>
                    <a:gd name="T112" fmla="*/ 1540 w 1675"/>
                    <a:gd name="T113" fmla="*/ 313 h 321"/>
                    <a:gd name="T114" fmla="*/ 1564 w 1675"/>
                    <a:gd name="T115" fmla="*/ 313 h 321"/>
                    <a:gd name="T116" fmla="*/ 1589 w 1675"/>
                    <a:gd name="T117" fmla="*/ 313 h 321"/>
                    <a:gd name="T118" fmla="*/ 1614 w 1675"/>
                    <a:gd name="T119" fmla="*/ 313 h 321"/>
                    <a:gd name="T120" fmla="*/ 1638 w 1675"/>
                    <a:gd name="T121" fmla="*/ 309 h 321"/>
                    <a:gd name="T122" fmla="*/ 1663 w 1675"/>
                    <a:gd name="T123" fmla="*/ 313 h 321"/>
                    <a:gd name="T124" fmla="*/ 1675 w 1675"/>
                    <a:gd name="T125" fmla="*/ 313 h 3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675" h="321">
                      <a:moveTo>
                        <a:pt x="0" y="309"/>
                      </a:moveTo>
                      <a:lnTo>
                        <a:pt x="8" y="309"/>
                      </a:lnTo>
                      <a:lnTo>
                        <a:pt x="33" y="313"/>
                      </a:lnTo>
                      <a:lnTo>
                        <a:pt x="107" y="313"/>
                      </a:lnTo>
                      <a:lnTo>
                        <a:pt x="128" y="313"/>
                      </a:lnTo>
                      <a:lnTo>
                        <a:pt x="177" y="313"/>
                      </a:lnTo>
                      <a:lnTo>
                        <a:pt x="202" y="309"/>
                      </a:lnTo>
                      <a:lnTo>
                        <a:pt x="226" y="313"/>
                      </a:lnTo>
                      <a:lnTo>
                        <a:pt x="276" y="313"/>
                      </a:lnTo>
                      <a:lnTo>
                        <a:pt x="301" y="313"/>
                      </a:lnTo>
                      <a:lnTo>
                        <a:pt x="325" y="313"/>
                      </a:lnTo>
                      <a:lnTo>
                        <a:pt x="350" y="313"/>
                      </a:lnTo>
                      <a:lnTo>
                        <a:pt x="420" y="313"/>
                      </a:lnTo>
                      <a:lnTo>
                        <a:pt x="445" y="313"/>
                      </a:lnTo>
                      <a:lnTo>
                        <a:pt x="469" y="313"/>
                      </a:lnTo>
                      <a:lnTo>
                        <a:pt x="494" y="313"/>
                      </a:lnTo>
                      <a:lnTo>
                        <a:pt x="519" y="309"/>
                      </a:lnTo>
                      <a:lnTo>
                        <a:pt x="543" y="309"/>
                      </a:lnTo>
                      <a:lnTo>
                        <a:pt x="568" y="313"/>
                      </a:lnTo>
                      <a:lnTo>
                        <a:pt x="593" y="309"/>
                      </a:lnTo>
                      <a:lnTo>
                        <a:pt x="613" y="313"/>
                      </a:lnTo>
                      <a:lnTo>
                        <a:pt x="638" y="309"/>
                      </a:lnTo>
                      <a:lnTo>
                        <a:pt x="663" y="313"/>
                      </a:lnTo>
                      <a:lnTo>
                        <a:pt x="712" y="313"/>
                      </a:lnTo>
                      <a:lnTo>
                        <a:pt x="737" y="309"/>
                      </a:lnTo>
                      <a:lnTo>
                        <a:pt x="762" y="309"/>
                      </a:lnTo>
                      <a:lnTo>
                        <a:pt x="786" y="297"/>
                      </a:lnTo>
                      <a:lnTo>
                        <a:pt x="811" y="169"/>
                      </a:lnTo>
                      <a:lnTo>
                        <a:pt x="836" y="13"/>
                      </a:lnTo>
                      <a:lnTo>
                        <a:pt x="860" y="0"/>
                      </a:lnTo>
                      <a:lnTo>
                        <a:pt x="881" y="132"/>
                      </a:lnTo>
                      <a:lnTo>
                        <a:pt x="910" y="239"/>
                      </a:lnTo>
                      <a:lnTo>
                        <a:pt x="930" y="264"/>
                      </a:lnTo>
                      <a:lnTo>
                        <a:pt x="955" y="284"/>
                      </a:lnTo>
                      <a:lnTo>
                        <a:pt x="980" y="297"/>
                      </a:lnTo>
                      <a:lnTo>
                        <a:pt x="1004" y="301"/>
                      </a:lnTo>
                      <a:lnTo>
                        <a:pt x="1029" y="309"/>
                      </a:lnTo>
                      <a:lnTo>
                        <a:pt x="1054" y="321"/>
                      </a:lnTo>
                      <a:lnTo>
                        <a:pt x="1079" y="321"/>
                      </a:lnTo>
                      <a:lnTo>
                        <a:pt x="1103" y="313"/>
                      </a:lnTo>
                      <a:lnTo>
                        <a:pt x="1128" y="309"/>
                      </a:lnTo>
                      <a:lnTo>
                        <a:pt x="1153" y="309"/>
                      </a:lnTo>
                      <a:lnTo>
                        <a:pt x="1173" y="309"/>
                      </a:lnTo>
                      <a:lnTo>
                        <a:pt x="1198" y="309"/>
                      </a:lnTo>
                      <a:lnTo>
                        <a:pt x="1223" y="313"/>
                      </a:lnTo>
                      <a:lnTo>
                        <a:pt x="1247" y="313"/>
                      </a:lnTo>
                      <a:lnTo>
                        <a:pt x="1272" y="309"/>
                      </a:lnTo>
                      <a:lnTo>
                        <a:pt x="1297" y="313"/>
                      </a:lnTo>
                      <a:lnTo>
                        <a:pt x="1321" y="313"/>
                      </a:lnTo>
                      <a:lnTo>
                        <a:pt x="1346" y="309"/>
                      </a:lnTo>
                      <a:lnTo>
                        <a:pt x="1371" y="309"/>
                      </a:lnTo>
                      <a:lnTo>
                        <a:pt x="1395" y="313"/>
                      </a:lnTo>
                      <a:lnTo>
                        <a:pt x="1420" y="309"/>
                      </a:lnTo>
                      <a:lnTo>
                        <a:pt x="1465" y="309"/>
                      </a:lnTo>
                      <a:lnTo>
                        <a:pt x="1490" y="313"/>
                      </a:lnTo>
                      <a:lnTo>
                        <a:pt x="1515" y="313"/>
                      </a:lnTo>
                      <a:lnTo>
                        <a:pt x="1540" y="313"/>
                      </a:lnTo>
                      <a:lnTo>
                        <a:pt x="1564" y="313"/>
                      </a:lnTo>
                      <a:lnTo>
                        <a:pt x="1589" y="313"/>
                      </a:lnTo>
                      <a:lnTo>
                        <a:pt x="1614" y="313"/>
                      </a:lnTo>
                      <a:lnTo>
                        <a:pt x="1638" y="309"/>
                      </a:lnTo>
                      <a:lnTo>
                        <a:pt x="1663" y="313"/>
                      </a:lnTo>
                      <a:lnTo>
                        <a:pt x="1675" y="313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2" name="Line 122"/>
                <p:cNvSpPr>
                  <a:spLocks noChangeShapeType="1"/>
                </p:cNvSpPr>
                <p:nvPr/>
              </p:nvSpPr>
              <p:spPr bwMode="auto">
                <a:xfrm flipV="1">
                  <a:off x="3325242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3" name="Line 123"/>
                <p:cNvSpPr>
                  <a:spLocks noChangeShapeType="1"/>
                </p:cNvSpPr>
                <p:nvPr/>
              </p:nvSpPr>
              <p:spPr bwMode="auto">
                <a:xfrm flipV="1">
                  <a:off x="3807842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4" name="Line 124"/>
                <p:cNvSpPr>
                  <a:spLocks noChangeShapeType="1"/>
                </p:cNvSpPr>
                <p:nvPr/>
              </p:nvSpPr>
              <p:spPr bwMode="auto">
                <a:xfrm flipV="1">
                  <a:off x="4285679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5" name="Line 125"/>
                <p:cNvSpPr>
                  <a:spLocks noChangeShapeType="1"/>
                </p:cNvSpPr>
                <p:nvPr/>
              </p:nvSpPr>
              <p:spPr bwMode="auto">
                <a:xfrm flipV="1">
                  <a:off x="4769867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Line 126"/>
                <p:cNvSpPr>
                  <a:spLocks noChangeShapeType="1"/>
                </p:cNvSpPr>
                <p:nvPr/>
              </p:nvSpPr>
              <p:spPr bwMode="auto">
                <a:xfrm flipV="1">
                  <a:off x="5252467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7" name="Line 127"/>
                <p:cNvSpPr>
                  <a:spLocks noChangeShapeType="1"/>
                </p:cNvSpPr>
                <p:nvPr/>
              </p:nvSpPr>
              <p:spPr bwMode="auto">
                <a:xfrm>
                  <a:off x="2887092" y="5776913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8" name="Line 128"/>
                <p:cNvSpPr>
                  <a:spLocks noChangeShapeType="1"/>
                </p:cNvSpPr>
                <p:nvPr/>
              </p:nvSpPr>
              <p:spPr bwMode="auto">
                <a:xfrm>
                  <a:off x="2887092" y="5097463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9" name="Line 129"/>
                <p:cNvSpPr>
                  <a:spLocks noChangeShapeType="1"/>
                </p:cNvSpPr>
                <p:nvPr/>
              </p:nvSpPr>
              <p:spPr bwMode="auto">
                <a:xfrm>
                  <a:off x="2887092" y="6116638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0" name="Line 130"/>
                <p:cNvSpPr>
                  <a:spLocks noChangeShapeType="1"/>
                </p:cNvSpPr>
                <p:nvPr/>
              </p:nvSpPr>
              <p:spPr bwMode="auto">
                <a:xfrm>
                  <a:off x="2887092" y="4765675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1" name="Line 131"/>
                <p:cNvSpPr>
                  <a:spLocks noChangeShapeType="1"/>
                </p:cNvSpPr>
                <p:nvPr/>
              </p:nvSpPr>
              <p:spPr bwMode="auto">
                <a:xfrm flipV="1">
                  <a:off x="2887092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2" name="Line 132"/>
                <p:cNvSpPr>
                  <a:spLocks noChangeShapeType="1"/>
                </p:cNvSpPr>
                <p:nvPr/>
              </p:nvSpPr>
              <p:spPr bwMode="auto">
                <a:xfrm flipV="1">
                  <a:off x="5546154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" name="Line 133"/>
                <p:cNvSpPr>
                  <a:spLocks noChangeShapeType="1"/>
                </p:cNvSpPr>
                <p:nvPr/>
              </p:nvSpPr>
              <p:spPr bwMode="auto">
                <a:xfrm>
                  <a:off x="2887092" y="6116638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4" name="Line 134"/>
                <p:cNvSpPr>
                  <a:spLocks noChangeShapeType="1"/>
                </p:cNvSpPr>
                <p:nvPr/>
              </p:nvSpPr>
              <p:spPr bwMode="auto">
                <a:xfrm flipV="1">
                  <a:off x="2887092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5" name="Line 135"/>
                <p:cNvSpPr>
                  <a:spLocks noChangeShapeType="1"/>
                </p:cNvSpPr>
                <p:nvPr/>
              </p:nvSpPr>
              <p:spPr bwMode="auto">
                <a:xfrm flipV="1">
                  <a:off x="3325242" y="6091238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6" name="Line 136"/>
                <p:cNvSpPr>
                  <a:spLocks noChangeShapeType="1"/>
                </p:cNvSpPr>
                <p:nvPr/>
              </p:nvSpPr>
              <p:spPr bwMode="auto">
                <a:xfrm>
                  <a:off x="3325242" y="4765675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7" name="Rectangle 137"/>
                <p:cNvSpPr>
                  <a:spLocks noChangeArrowheads="1"/>
                </p:cNvSpPr>
                <p:nvPr/>
              </p:nvSpPr>
              <p:spPr bwMode="auto">
                <a:xfrm>
                  <a:off x="3083942" y="6175375"/>
                  <a:ext cx="315792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-10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8" name="Line 138"/>
                <p:cNvSpPr>
                  <a:spLocks noChangeShapeType="1"/>
                </p:cNvSpPr>
                <p:nvPr/>
              </p:nvSpPr>
              <p:spPr bwMode="auto">
                <a:xfrm flipV="1">
                  <a:off x="3807842" y="6091238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9" name="Line 139"/>
                <p:cNvSpPr>
                  <a:spLocks noChangeShapeType="1"/>
                </p:cNvSpPr>
                <p:nvPr/>
              </p:nvSpPr>
              <p:spPr bwMode="auto">
                <a:xfrm>
                  <a:off x="3807842" y="4765675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0" name="Rectangle 140"/>
                <p:cNvSpPr>
                  <a:spLocks noChangeArrowheads="1"/>
                </p:cNvSpPr>
                <p:nvPr/>
              </p:nvSpPr>
              <p:spPr bwMode="auto">
                <a:xfrm>
                  <a:off x="3736404" y="6175375"/>
                  <a:ext cx="121828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1" name="Line 141"/>
                <p:cNvSpPr>
                  <a:spLocks noChangeShapeType="1"/>
                </p:cNvSpPr>
                <p:nvPr/>
              </p:nvSpPr>
              <p:spPr bwMode="auto">
                <a:xfrm flipV="1">
                  <a:off x="4285679" y="6091238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2" name="Line 142"/>
                <p:cNvSpPr>
                  <a:spLocks noChangeShapeType="1"/>
                </p:cNvSpPr>
                <p:nvPr/>
              </p:nvSpPr>
              <p:spPr bwMode="auto">
                <a:xfrm>
                  <a:off x="4285679" y="4765675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3" name="Rectangle 143"/>
                <p:cNvSpPr>
                  <a:spLocks noChangeArrowheads="1"/>
                </p:cNvSpPr>
                <p:nvPr/>
              </p:nvSpPr>
              <p:spPr bwMode="auto">
                <a:xfrm>
                  <a:off x="4155504" y="6175375"/>
                  <a:ext cx="243656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10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4" name="Line 144"/>
                <p:cNvSpPr>
                  <a:spLocks noChangeShapeType="1"/>
                </p:cNvSpPr>
                <p:nvPr/>
              </p:nvSpPr>
              <p:spPr bwMode="auto">
                <a:xfrm flipV="1">
                  <a:off x="4769867" y="6091238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5" name="Line 145"/>
                <p:cNvSpPr>
                  <a:spLocks noChangeShapeType="1"/>
                </p:cNvSpPr>
                <p:nvPr/>
              </p:nvSpPr>
              <p:spPr bwMode="auto">
                <a:xfrm>
                  <a:off x="4769867" y="4765675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6" name="Rectangle 146"/>
                <p:cNvSpPr>
                  <a:spLocks noChangeArrowheads="1"/>
                </p:cNvSpPr>
                <p:nvPr/>
              </p:nvSpPr>
              <p:spPr bwMode="auto">
                <a:xfrm>
                  <a:off x="4638104" y="6175375"/>
                  <a:ext cx="243656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20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7" name="Line 147"/>
                <p:cNvSpPr>
                  <a:spLocks noChangeShapeType="1"/>
                </p:cNvSpPr>
                <p:nvPr/>
              </p:nvSpPr>
              <p:spPr bwMode="auto">
                <a:xfrm flipV="1">
                  <a:off x="5252467" y="6091238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8" name="Line 148"/>
                <p:cNvSpPr>
                  <a:spLocks noChangeShapeType="1"/>
                </p:cNvSpPr>
                <p:nvPr/>
              </p:nvSpPr>
              <p:spPr bwMode="auto">
                <a:xfrm>
                  <a:off x="5252467" y="4765675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Rectangle 149"/>
                <p:cNvSpPr>
                  <a:spLocks noChangeArrowheads="1"/>
                </p:cNvSpPr>
                <p:nvPr/>
              </p:nvSpPr>
              <p:spPr bwMode="auto">
                <a:xfrm>
                  <a:off x="5122292" y="6175375"/>
                  <a:ext cx="243656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30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50" name="Line 150"/>
                <p:cNvSpPr>
                  <a:spLocks noChangeShapeType="1"/>
                </p:cNvSpPr>
                <p:nvPr/>
              </p:nvSpPr>
              <p:spPr bwMode="auto">
                <a:xfrm>
                  <a:off x="2887092" y="5776913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1" name="Line 151"/>
                <p:cNvSpPr>
                  <a:spLocks noChangeShapeType="1"/>
                </p:cNvSpPr>
                <p:nvPr/>
              </p:nvSpPr>
              <p:spPr bwMode="auto">
                <a:xfrm flipH="1">
                  <a:off x="5520754" y="5776913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Rectangle 152"/>
                <p:cNvSpPr>
                  <a:spLocks noChangeArrowheads="1"/>
                </p:cNvSpPr>
                <p:nvPr/>
              </p:nvSpPr>
              <p:spPr bwMode="auto">
                <a:xfrm>
                  <a:off x="2050479" y="5645150"/>
                  <a:ext cx="764633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Logic 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53" name="Line 153"/>
                <p:cNvSpPr>
                  <a:spLocks noChangeShapeType="1"/>
                </p:cNvSpPr>
                <p:nvPr/>
              </p:nvSpPr>
              <p:spPr bwMode="auto">
                <a:xfrm>
                  <a:off x="2887092" y="5097463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4" name="Line 154"/>
                <p:cNvSpPr>
                  <a:spLocks noChangeShapeType="1"/>
                </p:cNvSpPr>
                <p:nvPr/>
              </p:nvSpPr>
              <p:spPr bwMode="auto">
                <a:xfrm flipH="1">
                  <a:off x="5520754" y="5097463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5" name="Rectangle 155"/>
                <p:cNvSpPr>
                  <a:spLocks noChangeArrowheads="1"/>
                </p:cNvSpPr>
                <p:nvPr/>
              </p:nvSpPr>
              <p:spPr bwMode="auto">
                <a:xfrm>
                  <a:off x="2050479" y="4967288"/>
                  <a:ext cx="764633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Logic 1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56" name="Line 156"/>
                <p:cNvSpPr>
                  <a:spLocks noChangeShapeType="1"/>
                </p:cNvSpPr>
                <p:nvPr/>
              </p:nvSpPr>
              <p:spPr bwMode="auto">
                <a:xfrm>
                  <a:off x="2887092" y="6116638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7" name="Line 157"/>
                <p:cNvSpPr>
                  <a:spLocks noChangeShapeType="1"/>
                </p:cNvSpPr>
                <p:nvPr/>
              </p:nvSpPr>
              <p:spPr bwMode="auto">
                <a:xfrm>
                  <a:off x="2887092" y="4765675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Line 158"/>
                <p:cNvSpPr>
                  <a:spLocks noChangeShapeType="1"/>
                </p:cNvSpPr>
                <p:nvPr/>
              </p:nvSpPr>
              <p:spPr bwMode="auto">
                <a:xfrm flipV="1">
                  <a:off x="2887092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9" name="Line 159"/>
                <p:cNvSpPr>
                  <a:spLocks noChangeShapeType="1"/>
                </p:cNvSpPr>
                <p:nvPr/>
              </p:nvSpPr>
              <p:spPr bwMode="auto">
                <a:xfrm flipV="1">
                  <a:off x="5546154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Rectangle 160"/>
                <p:cNvSpPr>
                  <a:spLocks noChangeArrowheads="1"/>
                </p:cNvSpPr>
                <p:nvPr/>
              </p:nvSpPr>
              <p:spPr bwMode="auto">
                <a:xfrm>
                  <a:off x="3711004" y="6502176"/>
                  <a:ext cx="1034129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0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Time, ns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1" name="Line 184"/>
                <p:cNvSpPr>
                  <a:spLocks noChangeShapeType="1"/>
                </p:cNvSpPr>
                <p:nvPr/>
              </p:nvSpPr>
              <p:spPr bwMode="auto">
                <a:xfrm>
                  <a:off x="5546154" y="2773363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Line 188"/>
                <p:cNvSpPr>
                  <a:spLocks noChangeShapeType="1"/>
                </p:cNvSpPr>
                <p:nvPr/>
              </p:nvSpPr>
              <p:spPr bwMode="auto">
                <a:xfrm>
                  <a:off x="5546154" y="2773363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3" name="Line 209"/>
                <p:cNvSpPr>
                  <a:spLocks noChangeShapeType="1"/>
                </p:cNvSpPr>
                <p:nvPr/>
              </p:nvSpPr>
              <p:spPr bwMode="auto">
                <a:xfrm>
                  <a:off x="5546154" y="2773363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Line 214"/>
                <p:cNvSpPr>
                  <a:spLocks noChangeShapeType="1"/>
                </p:cNvSpPr>
                <p:nvPr/>
              </p:nvSpPr>
              <p:spPr bwMode="auto">
                <a:xfrm flipV="1">
                  <a:off x="5977954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Line 215"/>
                <p:cNvSpPr>
                  <a:spLocks noChangeShapeType="1"/>
                </p:cNvSpPr>
                <p:nvPr/>
              </p:nvSpPr>
              <p:spPr bwMode="auto">
                <a:xfrm flipV="1">
                  <a:off x="6462142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Line 216"/>
                <p:cNvSpPr>
                  <a:spLocks noChangeShapeType="1"/>
                </p:cNvSpPr>
                <p:nvPr/>
              </p:nvSpPr>
              <p:spPr bwMode="auto">
                <a:xfrm flipV="1">
                  <a:off x="6944742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7" name="Line 217"/>
                <p:cNvSpPr>
                  <a:spLocks noChangeShapeType="1"/>
                </p:cNvSpPr>
                <p:nvPr/>
              </p:nvSpPr>
              <p:spPr bwMode="auto">
                <a:xfrm flipV="1">
                  <a:off x="7428929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Line 218"/>
                <p:cNvSpPr>
                  <a:spLocks noChangeShapeType="1"/>
                </p:cNvSpPr>
                <p:nvPr/>
              </p:nvSpPr>
              <p:spPr bwMode="auto">
                <a:xfrm flipV="1">
                  <a:off x="7911529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Line 219"/>
                <p:cNvSpPr>
                  <a:spLocks noChangeShapeType="1"/>
                </p:cNvSpPr>
                <p:nvPr/>
              </p:nvSpPr>
              <p:spPr bwMode="auto">
                <a:xfrm>
                  <a:off x="5546154" y="4529138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Line 220"/>
                <p:cNvSpPr>
                  <a:spLocks noChangeShapeType="1"/>
                </p:cNvSpPr>
                <p:nvPr/>
              </p:nvSpPr>
              <p:spPr bwMode="auto">
                <a:xfrm>
                  <a:off x="5546154" y="4151313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1" name="Line 221"/>
                <p:cNvSpPr>
                  <a:spLocks noChangeShapeType="1"/>
                </p:cNvSpPr>
                <p:nvPr/>
              </p:nvSpPr>
              <p:spPr bwMode="auto">
                <a:xfrm>
                  <a:off x="5546154" y="3765550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2" name="Line 222"/>
                <p:cNvSpPr>
                  <a:spLocks noChangeShapeType="1"/>
                </p:cNvSpPr>
                <p:nvPr/>
              </p:nvSpPr>
              <p:spPr bwMode="auto">
                <a:xfrm>
                  <a:off x="5546154" y="3387725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3" name="Line 223"/>
                <p:cNvSpPr>
                  <a:spLocks noChangeShapeType="1"/>
                </p:cNvSpPr>
                <p:nvPr/>
              </p:nvSpPr>
              <p:spPr bwMode="auto">
                <a:xfrm>
                  <a:off x="5546154" y="3001963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Line 224"/>
                <p:cNvSpPr>
                  <a:spLocks noChangeShapeType="1"/>
                </p:cNvSpPr>
                <p:nvPr/>
              </p:nvSpPr>
              <p:spPr bwMode="auto">
                <a:xfrm>
                  <a:off x="5546154" y="4765675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5" name="Line 225"/>
                <p:cNvSpPr>
                  <a:spLocks noChangeShapeType="1"/>
                </p:cNvSpPr>
                <p:nvPr/>
              </p:nvSpPr>
              <p:spPr bwMode="auto">
                <a:xfrm>
                  <a:off x="5546154" y="2773363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Line 226"/>
                <p:cNvSpPr>
                  <a:spLocks noChangeShapeType="1"/>
                </p:cNvSpPr>
                <p:nvPr/>
              </p:nvSpPr>
              <p:spPr bwMode="auto">
                <a:xfrm flipV="1">
                  <a:off x="5546154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Line 227"/>
                <p:cNvSpPr>
                  <a:spLocks noChangeShapeType="1"/>
                </p:cNvSpPr>
                <p:nvPr/>
              </p:nvSpPr>
              <p:spPr bwMode="auto">
                <a:xfrm flipV="1">
                  <a:off x="8198867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Line 228"/>
                <p:cNvSpPr>
                  <a:spLocks noChangeShapeType="1"/>
                </p:cNvSpPr>
                <p:nvPr/>
              </p:nvSpPr>
              <p:spPr bwMode="auto">
                <a:xfrm>
                  <a:off x="5546154" y="4765675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9" name="Line 229"/>
                <p:cNvSpPr>
                  <a:spLocks noChangeShapeType="1"/>
                </p:cNvSpPr>
                <p:nvPr/>
              </p:nvSpPr>
              <p:spPr bwMode="auto">
                <a:xfrm flipV="1">
                  <a:off x="5546154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0" name="Line 230"/>
                <p:cNvSpPr>
                  <a:spLocks noChangeShapeType="1"/>
                </p:cNvSpPr>
                <p:nvPr/>
              </p:nvSpPr>
              <p:spPr bwMode="auto">
                <a:xfrm flipV="1">
                  <a:off x="5977954" y="4732338"/>
                  <a:ext cx="0" cy="33338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1" name="Line 231"/>
                <p:cNvSpPr>
                  <a:spLocks noChangeShapeType="1"/>
                </p:cNvSpPr>
                <p:nvPr/>
              </p:nvSpPr>
              <p:spPr bwMode="auto">
                <a:xfrm>
                  <a:off x="5977954" y="2773363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2" name="Line 232"/>
                <p:cNvSpPr>
                  <a:spLocks noChangeShapeType="1"/>
                </p:cNvSpPr>
                <p:nvPr/>
              </p:nvSpPr>
              <p:spPr bwMode="auto">
                <a:xfrm flipV="1">
                  <a:off x="6462142" y="4732338"/>
                  <a:ext cx="0" cy="33338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3" name="Line 233"/>
                <p:cNvSpPr>
                  <a:spLocks noChangeShapeType="1"/>
                </p:cNvSpPr>
                <p:nvPr/>
              </p:nvSpPr>
              <p:spPr bwMode="auto">
                <a:xfrm>
                  <a:off x="6462142" y="2773363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4" name="Line 234"/>
                <p:cNvSpPr>
                  <a:spLocks noChangeShapeType="1"/>
                </p:cNvSpPr>
                <p:nvPr/>
              </p:nvSpPr>
              <p:spPr bwMode="auto">
                <a:xfrm flipV="1">
                  <a:off x="6944742" y="4732338"/>
                  <a:ext cx="0" cy="33338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5" name="Line 235"/>
                <p:cNvSpPr>
                  <a:spLocks noChangeShapeType="1"/>
                </p:cNvSpPr>
                <p:nvPr/>
              </p:nvSpPr>
              <p:spPr bwMode="auto">
                <a:xfrm>
                  <a:off x="6944742" y="2773363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6" name="Line 236"/>
                <p:cNvSpPr>
                  <a:spLocks noChangeShapeType="1"/>
                </p:cNvSpPr>
                <p:nvPr/>
              </p:nvSpPr>
              <p:spPr bwMode="auto">
                <a:xfrm flipV="1">
                  <a:off x="7428929" y="4732338"/>
                  <a:ext cx="0" cy="33338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7" name="Line 237"/>
                <p:cNvSpPr>
                  <a:spLocks noChangeShapeType="1"/>
                </p:cNvSpPr>
                <p:nvPr/>
              </p:nvSpPr>
              <p:spPr bwMode="auto">
                <a:xfrm>
                  <a:off x="7428929" y="2773363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8" name="Line 238"/>
                <p:cNvSpPr>
                  <a:spLocks noChangeShapeType="1"/>
                </p:cNvSpPr>
                <p:nvPr/>
              </p:nvSpPr>
              <p:spPr bwMode="auto">
                <a:xfrm flipV="1">
                  <a:off x="7911529" y="4732338"/>
                  <a:ext cx="0" cy="33338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Line 239"/>
                <p:cNvSpPr>
                  <a:spLocks noChangeShapeType="1"/>
                </p:cNvSpPr>
                <p:nvPr/>
              </p:nvSpPr>
              <p:spPr bwMode="auto">
                <a:xfrm>
                  <a:off x="7911529" y="2773363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Line 240"/>
                <p:cNvSpPr>
                  <a:spLocks noChangeShapeType="1"/>
                </p:cNvSpPr>
                <p:nvPr/>
              </p:nvSpPr>
              <p:spPr bwMode="auto">
                <a:xfrm>
                  <a:off x="5546154" y="4529138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Line 241"/>
                <p:cNvSpPr>
                  <a:spLocks noChangeShapeType="1"/>
                </p:cNvSpPr>
                <p:nvPr/>
              </p:nvSpPr>
              <p:spPr bwMode="auto">
                <a:xfrm flipH="1">
                  <a:off x="8173467" y="4529138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2" name="Line 242"/>
                <p:cNvSpPr>
                  <a:spLocks noChangeShapeType="1"/>
                </p:cNvSpPr>
                <p:nvPr/>
              </p:nvSpPr>
              <p:spPr bwMode="auto">
                <a:xfrm>
                  <a:off x="5546154" y="4151313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Line 243"/>
                <p:cNvSpPr>
                  <a:spLocks noChangeShapeType="1"/>
                </p:cNvSpPr>
                <p:nvPr/>
              </p:nvSpPr>
              <p:spPr bwMode="auto">
                <a:xfrm flipH="1">
                  <a:off x="8173467" y="4151313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Line 244"/>
                <p:cNvSpPr>
                  <a:spLocks noChangeShapeType="1"/>
                </p:cNvSpPr>
                <p:nvPr/>
              </p:nvSpPr>
              <p:spPr bwMode="auto">
                <a:xfrm>
                  <a:off x="5546154" y="3765550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Line 245"/>
                <p:cNvSpPr>
                  <a:spLocks noChangeShapeType="1"/>
                </p:cNvSpPr>
                <p:nvPr/>
              </p:nvSpPr>
              <p:spPr bwMode="auto">
                <a:xfrm flipH="1">
                  <a:off x="8173467" y="3765550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6" name="Line 246"/>
                <p:cNvSpPr>
                  <a:spLocks noChangeShapeType="1"/>
                </p:cNvSpPr>
                <p:nvPr/>
              </p:nvSpPr>
              <p:spPr bwMode="auto">
                <a:xfrm>
                  <a:off x="5546154" y="3387725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Line 247"/>
                <p:cNvSpPr>
                  <a:spLocks noChangeShapeType="1"/>
                </p:cNvSpPr>
                <p:nvPr/>
              </p:nvSpPr>
              <p:spPr bwMode="auto">
                <a:xfrm flipH="1">
                  <a:off x="8173467" y="3387725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Line 248"/>
                <p:cNvSpPr>
                  <a:spLocks noChangeShapeType="1"/>
                </p:cNvSpPr>
                <p:nvPr/>
              </p:nvSpPr>
              <p:spPr bwMode="auto">
                <a:xfrm>
                  <a:off x="5546154" y="3001963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Line 249"/>
                <p:cNvSpPr>
                  <a:spLocks noChangeShapeType="1"/>
                </p:cNvSpPr>
                <p:nvPr/>
              </p:nvSpPr>
              <p:spPr bwMode="auto">
                <a:xfrm flipH="1">
                  <a:off x="8173467" y="3001963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0" name="Line 250"/>
                <p:cNvSpPr>
                  <a:spLocks noChangeShapeType="1"/>
                </p:cNvSpPr>
                <p:nvPr/>
              </p:nvSpPr>
              <p:spPr bwMode="auto">
                <a:xfrm>
                  <a:off x="5546154" y="4765675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Line 251"/>
                <p:cNvSpPr>
                  <a:spLocks noChangeShapeType="1"/>
                </p:cNvSpPr>
                <p:nvPr/>
              </p:nvSpPr>
              <p:spPr bwMode="auto">
                <a:xfrm>
                  <a:off x="5546154" y="2773363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Line 252"/>
                <p:cNvSpPr>
                  <a:spLocks noChangeShapeType="1"/>
                </p:cNvSpPr>
                <p:nvPr/>
              </p:nvSpPr>
              <p:spPr bwMode="auto">
                <a:xfrm flipV="1">
                  <a:off x="5546154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Line 253"/>
                <p:cNvSpPr>
                  <a:spLocks noChangeShapeType="1"/>
                </p:cNvSpPr>
                <p:nvPr/>
              </p:nvSpPr>
              <p:spPr bwMode="auto">
                <a:xfrm flipV="1">
                  <a:off x="8198867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4" name="Freeform 254"/>
                <p:cNvSpPr>
                  <a:spLocks/>
                </p:cNvSpPr>
                <p:nvPr/>
              </p:nvSpPr>
              <p:spPr bwMode="auto">
                <a:xfrm>
                  <a:off x="5546154" y="3086100"/>
                  <a:ext cx="2652713" cy="633413"/>
                </a:xfrm>
                <a:custGeom>
                  <a:avLst/>
                  <a:gdLst>
                    <a:gd name="T0" fmla="*/ 0 w 1671"/>
                    <a:gd name="T1" fmla="*/ 391 h 399"/>
                    <a:gd name="T2" fmla="*/ 4 w 1671"/>
                    <a:gd name="T3" fmla="*/ 391 h 399"/>
                    <a:gd name="T4" fmla="*/ 29 w 1671"/>
                    <a:gd name="T5" fmla="*/ 391 h 399"/>
                    <a:gd name="T6" fmla="*/ 54 w 1671"/>
                    <a:gd name="T7" fmla="*/ 387 h 399"/>
                    <a:gd name="T8" fmla="*/ 79 w 1671"/>
                    <a:gd name="T9" fmla="*/ 391 h 399"/>
                    <a:gd name="T10" fmla="*/ 103 w 1671"/>
                    <a:gd name="T11" fmla="*/ 391 h 399"/>
                    <a:gd name="T12" fmla="*/ 128 w 1671"/>
                    <a:gd name="T13" fmla="*/ 387 h 399"/>
                    <a:gd name="T14" fmla="*/ 153 w 1671"/>
                    <a:gd name="T15" fmla="*/ 391 h 399"/>
                    <a:gd name="T16" fmla="*/ 177 w 1671"/>
                    <a:gd name="T17" fmla="*/ 391 h 399"/>
                    <a:gd name="T18" fmla="*/ 198 w 1671"/>
                    <a:gd name="T19" fmla="*/ 391 h 399"/>
                    <a:gd name="T20" fmla="*/ 223 w 1671"/>
                    <a:gd name="T21" fmla="*/ 387 h 399"/>
                    <a:gd name="T22" fmla="*/ 247 w 1671"/>
                    <a:gd name="T23" fmla="*/ 391 h 399"/>
                    <a:gd name="T24" fmla="*/ 272 w 1671"/>
                    <a:gd name="T25" fmla="*/ 387 h 399"/>
                    <a:gd name="T26" fmla="*/ 297 w 1671"/>
                    <a:gd name="T27" fmla="*/ 391 h 399"/>
                    <a:gd name="T28" fmla="*/ 321 w 1671"/>
                    <a:gd name="T29" fmla="*/ 387 h 399"/>
                    <a:gd name="T30" fmla="*/ 346 w 1671"/>
                    <a:gd name="T31" fmla="*/ 391 h 399"/>
                    <a:gd name="T32" fmla="*/ 490 w 1671"/>
                    <a:gd name="T33" fmla="*/ 391 h 399"/>
                    <a:gd name="T34" fmla="*/ 515 w 1671"/>
                    <a:gd name="T35" fmla="*/ 391 h 399"/>
                    <a:gd name="T36" fmla="*/ 540 w 1671"/>
                    <a:gd name="T37" fmla="*/ 387 h 399"/>
                    <a:gd name="T38" fmla="*/ 564 w 1671"/>
                    <a:gd name="T39" fmla="*/ 391 h 399"/>
                    <a:gd name="T40" fmla="*/ 589 w 1671"/>
                    <a:gd name="T41" fmla="*/ 391 h 399"/>
                    <a:gd name="T42" fmla="*/ 614 w 1671"/>
                    <a:gd name="T43" fmla="*/ 391 h 399"/>
                    <a:gd name="T44" fmla="*/ 663 w 1671"/>
                    <a:gd name="T45" fmla="*/ 391 h 399"/>
                    <a:gd name="T46" fmla="*/ 688 w 1671"/>
                    <a:gd name="T47" fmla="*/ 391 h 399"/>
                    <a:gd name="T48" fmla="*/ 712 w 1671"/>
                    <a:gd name="T49" fmla="*/ 391 h 399"/>
                    <a:gd name="T50" fmla="*/ 737 w 1671"/>
                    <a:gd name="T51" fmla="*/ 391 h 399"/>
                    <a:gd name="T52" fmla="*/ 758 w 1671"/>
                    <a:gd name="T53" fmla="*/ 387 h 399"/>
                    <a:gd name="T54" fmla="*/ 782 w 1671"/>
                    <a:gd name="T55" fmla="*/ 371 h 399"/>
                    <a:gd name="T56" fmla="*/ 807 w 1671"/>
                    <a:gd name="T57" fmla="*/ 231 h 399"/>
                    <a:gd name="T58" fmla="*/ 832 w 1671"/>
                    <a:gd name="T59" fmla="*/ 37 h 399"/>
                    <a:gd name="T60" fmla="*/ 857 w 1671"/>
                    <a:gd name="T61" fmla="*/ 0 h 399"/>
                    <a:gd name="T62" fmla="*/ 881 w 1671"/>
                    <a:gd name="T63" fmla="*/ 165 h 399"/>
                    <a:gd name="T64" fmla="*/ 906 w 1671"/>
                    <a:gd name="T65" fmla="*/ 301 h 399"/>
                    <a:gd name="T66" fmla="*/ 931 w 1671"/>
                    <a:gd name="T67" fmla="*/ 329 h 399"/>
                    <a:gd name="T68" fmla="*/ 955 w 1671"/>
                    <a:gd name="T69" fmla="*/ 354 h 399"/>
                    <a:gd name="T70" fmla="*/ 980 w 1671"/>
                    <a:gd name="T71" fmla="*/ 375 h 399"/>
                    <a:gd name="T72" fmla="*/ 1001 w 1671"/>
                    <a:gd name="T73" fmla="*/ 375 h 399"/>
                    <a:gd name="T74" fmla="*/ 1025 w 1671"/>
                    <a:gd name="T75" fmla="*/ 387 h 399"/>
                    <a:gd name="T76" fmla="*/ 1050 w 1671"/>
                    <a:gd name="T77" fmla="*/ 399 h 399"/>
                    <a:gd name="T78" fmla="*/ 1075 w 1671"/>
                    <a:gd name="T79" fmla="*/ 399 h 399"/>
                    <a:gd name="T80" fmla="*/ 1099 w 1671"/>
                    <a:gd name="T81" fmla="*/ 387 h 399"/>
                    <a:gd name="T82" fmla="*/ 1173 w 1671"/>
                    <a:gd name="T83" fmla="*/ 387 h 399"/>
                    <a:gd name="T84" fmla="*/ 1198 w 1671"/>
                    <a:gd name="T85" fmla="*/ 387 h 399"/>
                    <a:gd name="T86" fmla="*/ 1223 w 1671"/>
                    <a:gd name="T87" fmla="*/ 387 h 399"/>
                    <a:gd name="T88" fmla="*/ 1243 w 1671"/>
                    <a:gd name="T89" fmla="*/ 391 h 399"/>
                    <a:gd name="T90" fmla="*/ 1268 w 1671"/>
                    <a:gd name="T91" fmla="*/ 387 h 399"/>
                    <a:gd name="T92" fmla="*/ 1297 w 1671"/>
                    <a:gd name="T93" fmla="*/ 391 h 399"/>
                    <a:gd name="T94" fmla="*/ 1416 w 1671"/>
                    <a:gd name="T95" fmla="*/ 391 h 399"/>
                    <a:gd name="T96" fmla="*/ 1441 w 1671"/>
                    <a:gd name="T97" fmla="*/ 391 h 399"/>
                    <a:gd name="T98" fmla="*/ 1466 w 1671"/>
                    <a:gd name="T99" fmla="*/ 387 h 399"/>
                    <a:gd name="T100" fmla="*/ 1490 w 1671"/>
                    <a:gd name="T101" fmla="*/ 391 h 399"/>
                    <a:gd name="T102" fmla="*/ 1540 w 1671"/>
                    <a:gd name="T103" fmla="*/ 391 h 399"/>
                    <a:gd name="T104" fmla="*/ 1560 w 1671"/>
                    <a:gd name="T105" fmla="*/ 391 h 399"/>
                    <a:gd name="T106" fmla="*/ 1585 w 1671"/>
                    <a:gd name="T107" fmla="*/ 391 h 399"/>
                    <a:gd name="T108" fmla="*/ 1634 w 1671"/>
                    <a:gd name="T109" fmla="*/ 391 h 399"/>
                    <a:gd name="T110" fmla="*/ 1659 w 1671"/>
                    <a:gd name="T111" fmla="*/ 391 h 399"/>
                    <a:gd name="T112" fmla="*/ 1671 w 1671"/>
                    <a:gd name="T113" fmla="*/ 39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671" h="399">
                      <a:moveTo>
                        <a:pt x="0" y="391"/>
                      </a:moveTo>
                      <a:lnTo>
                        <a:pt x="4" y="391"/>
                      </a:lnTo>
                      <a:lnTo>
                        <a:pt x="29" y="391"/>
                      </a:lnTo>
                      <a:lnTo>
                        <a:pt x="54" y="387"/>
                      </a:lnTo>
                      <a:lnTo>
                        <a:pt x="79" y="391"/>
                      </a:lnTo>
                      <a:lnTo>
                        <a:pt x="103" y="391"/>
                      </a:lnTo>
                      <a:lnTo>
                        <a:pt x="128" y="387"/>
                      </a:lnTo>
                      <a:lnTo>
                        <a:pt x="153" y="391"/>
                      </a:lnTo>
                      <a:lnTo>
                        <a:pt x="177" y="391"/>
                      </a:lnTo>
                      <a:lnTo>
                        <a:pt x="198" y="391"/>
                      </a:lnTo>
                      <a:lnTo>
                        <a:pt x="223" y="387"/>
                      </a:lnTo>
                      <a:lnTo>
                        <a:pt x="247" y="391"/>
                      </a:lnTo>
                      <a:lnTo>
                        <a:pt x="272" y="387"/>
                      </a:lnTo>
                      <a:lnTo>
                        <a:pt x="297" y="391"/>
                      </a:lnTo>
                      <a:lnTo>
                        <a:pt x="321" y="387"/>
                      </a:lnTo>
                      <a:lnTo>
                        <a:pt x="346" y="391"/>
                      </a:lnTo>
                      <a:lnTo>
                        <a:pt x="490" y="391"/>
                      </a:lnTo>
                      <a:lnTo>
                        <a:pt x="515" y="391"/>
                      </a:lnTo>
                      <a:lnTo>
                        <a:pt x="540" y="387"/>
                      </a:lnTo>
                      <a:lnTo>
                        <a:pt x="564" y="391"/>
                      </a:lnTo>
                      <a:lnTo>
                        <a:pt x="589" y="391"/>
                      </a:lnTo>
                      <a:lnTo>
                        <a:pt x="614" y="391"/>
                      </a:lnTo>
                      <a:lnTo>
                        <a:pt x="663" y="391"/>
                      </a:lnTo>
                      <a:lnTo>
                        <a:pt x="688" y="391"/>
                      </a:lnTo>
                      <a:lnTo>
                        <a:pt x="712" y="391"/>
                      </a:lnTo>
                      <a:lnTo>
                        <a:pt x="737" y="391"/>
                      </a:lnTo>
                      <a:lnTo>
                        <a:pt x="758" y="387"/>
                      </a:lnTo>
                      <a:lnTo>
                        <a:pt x="782" y="371"/>
                      </a:lnTo>
                      <a:lnTo>
                        <a:pt x="807" y="231"/>
                      </a:lnTo>
                      <a:lnTo>
                        <a:pt x="832" y="37"/>
                      </a:lnTo>
                      <a:lnTo>
                        <a:pt x="857" y="0"/>
                      </a:lnTo>
                      <a:lnTo>
                        <a:pt x="881" y="165"/>
                      </a:lnTo>
                      <a:lnTo>
                        <a:pt x="906" y="301"/>
                      </a:lnTo>
                      <a:lnTo>
                        <a:pt x="931" y="329"/>
                      </a:lnTo>
                      <a:lnTo>
                        <a:pt x="955" y="354"/>
                      </a:lnTo>
                      <a:lnTo>
                        <a:pt x="980" y="375"/>
                      </a:lnTo>
                      <a:lnTo>
                        <a:pt x="1001" y="375"/>
                      </a:lnTo>
                      <a:lnTo>
                        <a:pt x="1025" y="387"/>
                      </a:lnTo>
                      <a:lnTo>
                        <a:pt x="1050" y="399"/>
                      </a:lnTo>
                      <a:lnTo>
                        <a:pt x="1075" y="399"/>
                      </a:lnTo>
                      <a:lnTo>
                        <a:pt x="1099" y="387"/>
                      </a:lnTo>
                      <a:lnTo>
                        <a:pt x="1173" y="387"/>
                      </a:lnTo>
                      <a:lnTo>
                        <a:pt x="1198" y="387"/>
                      </a:lnTo>
                      <a:lnTo>
                        <a:pt x="1223" y="387"/>
                      </a:lnTo>
                      <a:lnTo>
                        <a:pt x="1243" y="391"/>
                      </a:lnTo>
                      <a:lnTo>
                        <a:pt x="1268" y="387"/>
                      </a:lnTo>
                      <a:lnTo>
                        <a:pt x="1297" y="391"/>
                      </a:lnTo>
                      <a:lnTo>
                        <a:pt x="1416" y="391"/>
                      </a:lnTo>
                      <a:lnTo>
                        <a:pt x="1441" y="391"/>
                      </a:lnTo>
                      <a:lnTo>
                        <a:pt x="1466" y="387"/>
                      </a:lnTo>
                      <a:lnTo>
                        <a:pt x="1490" y="391"/>
                      </a:lnTo>
                      <a:lnTo>
                        <a:pt x="1540" y="391"/>
                      </a:lnTo>
                      <a:lnTo>
                        <a:pt x="1560" y="391"/>
                      </a:lnTo>
                      <a:lnTo>
                        <a:pt x="1585" y="391"/>
                      </a:lnTo>
                      <a:lnTo>
                        <a:pt x="1634" y="391"/>
                      </a:lnTo>
                      <a:lnTo>
                        <a:pt x="1659" y="391"/>
                      </a:lnTo>
                      <a:lnTo>
                        <a:pt x="1671" y="391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Line 255"/>
                <p:cNvSpPr>
                  <a:spLocks noChangeShapeType="1"/>
                </p:cNvSpPr>
                <p:nvPr/>
              </p:nvSpPr>
              <p:spPr bwMode="auto">
                <a:xfrm flipV="1">
                  <a:off x="5977954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Line 256"/>
                <p:cNvSpPr>
                  <a:spLocks noChangeShapeType="1"/>
                </p:cNvSpPr>
                <p:nvPr/>
              </p:nvSpPr>
              <p:spPr bwMode="auto">
                <a:xfrm flipV="1">
                  <a:off x="6462142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Line 257"/>
                <p:cNvSpPr>
                  <a:spLocks noChangeShapeType="1"/>
                </p:cNvSpPr>
                <p:nvPr/>
              </p:nvSpPr>
              <p:spPr bwMode="auto">
                <a:xfrm flipV="1">
                  <a:off x="6944742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8" name="Line 258"/>
                <p:cNvSpPr>
                  <a:spLocks noChangeShapeType="1"/>
                </p:cNvSpPr>
                <p:nvPr/>
              </p:nvSpPr>
              <p:spPr bwMode="auto">
                <a:xfrm flipV="1">
                  <a:off x="7428929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Line 259"/>
                <p:cNvSpPr>
                  <a:spLocks noChangeShapeType="1"/>
                </p:cNvSpPr>
                <p:nvPr/>
              </p:nvSpPr>
              <p:spPr bwMode="auto">
                <a:xfrm flipV="1">
                  <a:off x="7911529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Line 260"/>
                <p:cNvSpPr>
                  <a:spLocks noChangeShapeType="1"/>
                </p:cNvSpPr>
                <p:nvPr/>
              </p:nvSpPr>
              <p:spPr bwMode="auto">
                <a:xfrm>
                  <a:off x="5546154" y="5776913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Line 261"/>
                <p:cNvSpPr>
                  <a:spLocks noChangeShapeType="1"/>
                </p:cNvSpPr>
                <p:nvPr/>
              </p:nvSpPr>
              <p:spPr bwMode="auto">
                <a:xfrm>
                  <a:off x="5546154" y="5097463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" name="Line 262"/>
                <p:cNvSpPr>
                  <a:spLocks noChangeShapeType="1"/>
                </p:cNvSpPr>
                <p:nvPr/>
              </p:nvSpPr>
              <p:spPr bwMode="auto">
                <a:xfrm>
                  <a:off x="5546154" y="6116638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3" name="Line 263"/>
                <p:cNvSpPr>
                  <a:spLocks noChangeShapeType="1"/>
                </p:cNvSpPr>
                <p:nvPr/>
              </p:nvSpPr>
              <p:spPr bwMode="auto">
                <a:xfrm>
                  <a:off x="5546154" y="4765675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4" name="Line 264"/>
                <p:cNvSpPr>
                  <a:spLocks noChangeShapeType="1"/>
                </p:cNvSpPr>
                <p:nvPr/>
              </p:nvSpPr>
              <p:spPr bwMode="auto">
                <a:xfrm flipV="1">
                  <a:off x="5546154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" name="Line 265"/>
                <p:cNvSpPr>
                  <a:spLocks noChangeShapeType="1"/>
                </p:cNvSpPr>
                <p:nvPr/>
              </p:nvSpPr>
              <p:spPr bwMode="auto">
                <a:xfrm flipV="1">
                  <a:off x="8198867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" name="Line 266"/>
                <p:cNvSpPr>
                  <a:spLocks noChangeShapeType="1"/>
                </p:cNvSpPr>
                <p:nvPr/>
              </p:nvSpPr>
              <p:spPr bwMode="auto">
                <a:xfrm>
                  <a:off x="5546154" y="6116638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7" name="Line 267"/>
                <p:cNvSpPr>
                  <a:spLocks noChangeShapeType="1"/>
                </p:cNvSpPr>
                <p:nvPr/>
              </p:nvSpPr>
              <p:spPr bwMode="auto">
                <a:xfrm flipV="1">
                  <a:off x="5546154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Line 268"/>
                <p:cNvSpPr>
                  <a:spLocks noChangeShapeType="1"/>
                </p:cNvSpPr>
                <p:nvPr/>
              </p:nvSpPr>
              <p:spPr bwMode="auto">
                <a:xfrm flipV="1">
                  <a:off x="5977954" y="6091238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9" name="Line 269"/>
                <p:cNvSpPr>
                  <a:spLocks noChangeShapeType="1"/>
                </p:cNvSpPr>
                <p:nvPr/>
              </p:nvSpPr>
              <p:spPr bwMode="auto">
                <a:xfrm>
                  <a:off x="5977954" y="4765675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0" name="Rectangle 270"/>
                <p:cNvSpPr>
                  <a:spLocks noChangeArrowheads="1"/>
                </p:cNvSpPr>
                <p:nvPr/>
              </p:nvSpPr>
              <p:spPr bwMode="auto">
                <a:xfrm>
                  <a:off x="5736654" y="6175375"/>
                  <a:ext cx="315792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-10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1" name="Line 271"/>
                <p:cNvSpPr>
                  <a:spLocks noChangeShapeType="1"/>
                </p:cNvSpPr>
                <p:nvPr/>
              </p:nvSpPr>
              <p:spPr bwMode="auto">
                <a:xfrm flipV="1">
                  <a:off x="6462142" y="6091238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2" name="Line 272"/>
                <p:cNvSpPr>
                  <a:spLocks noChangeShapeType="1"/>
                </p:cNvSpPr>
                <p:nvPr/>
              </p:nvSpPr>
              <p:spPr bwMode="auto">
                <a:xfrm>
                  <a:off x="6462142" y="4765675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Rectangle 273"/>
                <p:cNvSpPr>
                  <a:spLocks noChangeArrowheads="1"/>
                </p:cNvSpPr>
                <p:nvPr/>
              </p:nvSpPr>
              <p:spPr bwMode="auto">
                <a:xfrm>
                  <a:off x="6395467" y="6175375"/>
                  <a:ext cx="121828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4" name="Line 274"/>
                <p:cNvSpPr>
                  <a:spLocks noChangeShapeType="1"/>
                </p:cNvSpPr>
                <p:nvPr/>
              </p:nvSpPr>
              <p:spPr bwMode="auto">
                <a:xfrm flipV="1">
                  <a:off x="6944742" y="6091238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5" name="Line 275"/>
                <p:cNvSpPr>
                  <a:spLocks noChangeShapeType="1"/>
                </p:cNvSpPr>
                <p:nvPr/>
              </p:nvSpPr>
              <p:spPr bwMode="auto">
                <a:xfrm>
                  <a:off x="6944742" y="4765675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" name="Rectangle 276"/>
                <p:cNvSpPr>
                  <a:spLocks noChangeArrowheads="1"/>
                </p:cNvSpPr>
                <p:nvPr/>
              </p:nvSpPr>
              <p:spPr bwMode="auto">
                <a:xfrm>
                  <a:off x="6808217" y="6175375"/>
                  <a:ext cx="243656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10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7" name="Line 277"/>
                <p:cNvSpPr>
                  <a:spLocks noChangeShapeType="1"/>
                </p:cNvSpPr>
                <p:nvPr/>
              </p:nvSpPr>
              <p:spPr bwMode="auto">
                <a:xfrm flipV="1">
                  <a:off x="7428929" y="6091238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8" name="Line 278"/>
                <p:cNvSpPr>
                  <a:spLocks noChangeShapeType="1"/>
                </p:cNvSpPr>
                <p:nvPr/>
              </p:nvSpPr>
              <p:spPr bwMode="auto">
                <a:xfrm>
                  <a:off x="7428929" y="4765675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Rectangle 279"/>
                <p:cNvSpPr>
                  <a:spLocks noChangeArrowheads="1"/>
                </p:cNvSpPr>
                <p:nvPr/>
              </p:nvSpPr>
              <p:spPr bwMode="auto">
                <a:xfrm>
                  <a:off x="7290817" y="6175375"/>
                  <a:ext cx="243656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20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0" name="Line 280"/>
                <p:cNvSpPr>
                  <a:spLocks noChangeShapeType="1"/>
                </p:cNvSpPr>
                <p:nvPr/>
              </p:nvSpPr>
              <p:spPr bwMode="auto">
                <a:xfrm flipV="1">
                  <a:off x="7911529" y="6091238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31" name="Line 281"/>
                <p:cNvSpPr>
                  <a:spLocks noChangeShapeType="1"/>
                </p:cNvSpPr>
                <p:nvPr/>
              </p:nvSpPr>
              <p:spPr bwMode="auto">
                <a:xfrm>
                  <a:off x="7911529" y="4765675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Rectangle 282"/>
                <p:cNvSpPr>
                  <a:spLocks noChangeArrowheads="1"/>
                </p:cNvSpPr>
                <p:nvPr/>
              </p:nvSpPr>
              <p:spPr bwMode="auto">
                <a:xfrm>
                  <a:off x="7775004" y="6175375"/>
                  <a:ext cx="243656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30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3" name="Line 283"/>
                <p:cNvSpPr>
                  <a:spLocks noChangeShapeType="1"/>
                </p:cNvSpPr>
                <p:nvPr/>
              </p:nvSpPr>
              <p:spPr bwMode="auto">
                <a:xfrm>
                  <a:off x="5546154" y="5776913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4" name="Line 284"/>
                <p:cNvSpPr>
                  <a:spLocks noChangeShapeType="1"/>
                </p:cNvSpPr>
                <p:nvPr/>
              </p:nvSpPr>
              <p:spPr bwMode="auto">
                <a:xfrm flipH="1">
                  <a:off x="8173467" y="5776913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Line 285"/>
                <p:cNvSpPr>
                  <a:spLocks noChangeShapeType="1"/>
                </p:cNvSpPr>
                <p:nvPr/>
              </p:nvSpPr>
              <p:spPr bwMode="auto">
                <a:xfrm>
                  <a:off x="5546154" y="5097463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Line 286"/>
                <p:cNvSpPr>
                  <a:spLocks noChangeShapeType="1"/>
                </p:cNvSpPr>
                <p:nvPr/>
              </p:nvSpPr>
              <p:spPr bwMode="auto">
                <a:xfrm flipH="1">
                  <a:off x="8173467" y="5097463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Line 287"/>
                <p:cNvSpPr>
                  <a:spLocks noChangeShapeType="1"/>
                </p:cNvSpPr>
                <p:nvPr/>
              </p:nvSpPr>
              <p:spPr bwMode="auto">
                <a:xfrm>
                  <a:off x="5546154" y="6116638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38" name="Line 288"/>
                <p:cNvSpPr>
                  <a:spLocks noChangeShapeType="1"/>
                </p:cNvSpPr>
                <p:nvPr/>
              </p:nvSpPr>
              <p:spPr bwMode="auto">
                <a:xfrm>
                  <a:off x="5546154" y="4765675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Line 289"/>
                <p:cNvSpPr>
                  <a:spLocks noChangeShapeType="1"/>
                </p:cNvSpPr>
                <p:nvPr/>
              </p:nvSpPr>
              <p:spPr bwMode="auto">
                <a:xfrm flipV="1">
                  <a:off x="5546154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Line 290"/>
                <p:cNvSpPr>
                  <a:spLocks noChangeShapeType="1"/>
                </p:cNvSpPr>
                <p:nvPr/>
              </p:nvSpPr>
              <p:spPr bwMode="auto">
                <a:xfrm flipV="1">
                  <a:off x="8198867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Rectangle 292"/>
                <p:cNvSpPr>
                  <a:spLocks noChangeArrowheads="1"/>
                </p:cNvSpPr>
                <p:nvPr/>
              </p:nvSpPr>
              <p:spPr bwMode="auto">
                <a:xfrm>
                  <a:off x="6363717" y="6502176"/>
                  <a:ext cx="1034129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0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Time, ns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42" name="Rectangle 455"/>
                <p:cNvSpPr>
                  <a:spLocks noChangeArrowheads="1"/>
                </p:cNvSpPr>
                <p:nvPr/>
              </p:nvSpPr>
              <p:spPr bwMode="auto">
                <a:xfrm>
                  <a:off x="4338067" y="3027363"/>
                  <a:ext cx="1103313" cy="3524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Rectangle 456"/>
                <p:cNvSpPr>
                  <a:spLocks noChangeArrowheads="1"/>
                </p:cNvSpPr>
                <p:nvPr/>
              </p:nvSpPr>
              <p:spPr bwMode="auto">
                <a:xfrm>
                  <a:off x="4258692" y="3067050"/>
                  <a:ext cx="226024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000" b="0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Wingdings 3" pitchFamily="18" charset="2"/>
                      <a:cs typeface="Arial" pitchFamily="34" charset="0"/>
                    </a:rPr>
                    <a:t>t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cs typeface="Arial" pitchFamily="34" charset="0"/>
                  </a:endParaRPr>
                </a:p>
              </p:txBody>
            </p:sp>
            <p:sp>
              <p:nvSpPr>
                <p:cNvPr id="244" name="Rectangle 457"/>
                <p:cNvSpPr>
                  <a:spLocks noChangeArrowheads="1"/>
                </p:cNvSpPr>
                <p:nvPr/>
              </p:nvSpPr>
              <p:spPr bwMode="auto">
                <a:xfrm>
                  <a:off x="4474592" y="3029878"/>
                  <a:ext cx="973023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0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 647 </a:t>
                  </a:r>
                  <a:r>
                    <a:rPr kumimoji="0" lang="en-US" sz="22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  <a:sym typeface="Symbol"/>
                    </a:rPr>
                    <a:t></a:t>
                  </a:r>
                  <a:r>
                    <a:rPr kumimoji="0" lang="en-US" sz="20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W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45" name="Rectangle 459"/>
                <p:cNvSpPr>
                  <a:spLocks noChangeArrowheads="1"/>
                </p:cNvSpPr>
                <p:nvPr/>
              </p:nvSpPr>
              <p:spPr bwMode="auto">
                <a:xfrm>
                  <a:off x="6984429" y="2903538"/>
                  <a:ext cx="1189038" cy="373062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6" name="Rectangle 460"/>
                <p:cNvSpPr>
                  <a:spLocks noChangeArrowheads="1"/>
                </p:cNvSpPr>
                <p:nvPr/>
              </p:nvSpPr>
              <p:spPr bwMode="auto">
                <a:xfrm>
                  <a:off x="6912992" y="2943225"/>
                  <a:ext cx="226024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000" b="0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Wingdings 3" pitchFamily="18" charset="2"/>
                      <a:cs typeface="Arial" pitchFamily="34" charset="0"/>
                    </a:rPr>
                    <a:t>t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cs typeface="Arial" pitchFamily="34" charset="0"/>
                  </a:endParaRPr>
                </a:p>
              </p:txBody>
            </p:sp>
            <p:sp>
              <p:nvSpPr>
                <p:cNvPr id="247" name="Rectangle 461"/>
                <p:cNvSpPr>
                  <a:spLocks noChangeArrowheads="1"/>
                </p:cNvSpPr>
                <p:nvPr/>
              </p:nvSpPr>
              <p:spPr bwMode="auto">
                <a:xfrm>
                  <a:off x="7127304" y="2916327"/>
                  <a:ext cx="973023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lvl="0" algn="l" eaLnBrk="1" hangingPunct="1"/>
                  <a:r>
                    <a:rPr kumimoji="0" lang="en-US" sz="20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 808 </a:t>
                  </a:r>
                  <a:r>
                    <a:rPr lang="en-US" sz="2200" smtClean="0">
                      <a:solidFill>
                        <a:srgbClr val="FFFFFF"/>
                      </a:solidFill>
                      <a:cs typeface="Arial" pitchFamily="34" charset="0"/>
                      <a:sym typeface="Symbol"/>
                    </a:rPr>
                    <a:t></a:t>
                  </a:r>
                  <a:r>
                    <a:rPr kumimoji="0" lang="en-US" sz="20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W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48" name="Rectangle 463"/>
                <p:cNvSpPr>
                  <a:spLocks noChangeArrowheads="1"/>
                </p:cNvSpPr>
                <p:nvPr/>
              </p:nvSpPr>
              <p:spPr bwMode="auto">
                <a:xfrm>
                  <a:off x="3631629" y="4791075"/>
                  <a:ext cx="1320800" cy="3063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Rectangle 464"/>
                <p:cNvSpPr>
                  <a:spLocks noChangeArrowheads="1"/>
                </p:cNvSpPr>
                <p:nvPr/>
              </p:nvSpPr>
              <p:spPr bwMode="auto">
                <a:xfrm>
                  <a:off x="3645917" y="4797425"/>
                  <a:ext cx="1284006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0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(never clicks)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50" name="Rectangle 465"/>
                <p:cNvSpPr>
                  <a:spLocks noChangeArrowheads="1"/>
                </p:cNvSpPr>
                <p:nvPr/>
              </p:nvSpPr>
              <p:spPr bwMode="auto">
                <a:xfrm>
                  <a:off x="6298629" y="4791075"/>
                  <a:ext cx="1319213" cy="3063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Rectangle 466"/>
                <p:cNvSpPr>
                  <a:spLocks noChangeArrowheads="1"/>
                </p:cNvSpPr>
                <p:nvPr/>
              </p:nvSpPr>
              <p:spPr bwMode="auto">
                <a:xfrm>
                  <a:off x="6206554" y="4797425"/>
                  <a:ext cx="1404231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0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(always clicks)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52" name="Freeform 291"/>
                <p:cNvSpPr>
                  <a:spLocks/>
                </p:cNvSpPr>
                <p:nvPr/>
              </p:nvSpPr>
              <p:spPr bwMode="auto">
                <a:xfrm>
                  <a:off x="5546154" y="5097463"/>
                  <a:ext cx="2652713" cy="679450"/>
                </a:xfrm>
                <a:custGeom>
                  <a:avLst/>
                  <a:gdLst>
                    <a:gd name="T0" fmla="*/ 0 w 1671"/>
                    <a:gd name="T1" fmla="*/ 428 h 428"/>
                    <a:gd name="T2" fmla="*/ 865 w 1671"/>
                    <a:gd name="T3" fmla="*/ 428 h 428"/>
                    <a:gd name="T4" fmla="*/ 889 w 1671"/>
                    <a:gd name="T5" fmla="*/ 0 h 428"/>
                    <a:gd name="T6" fmla="*/ 914 w 1671"/>
                    <a:gd name="T7" fmla="*/ 0 h 428"/>
                    <a:gd name="T8" fmla="*/ 939 w 1671"/>
                    <a:gd name="T9" fmla="*/ 428 h 428"/>
                    <a:gd name="T10" fmla="*/ 1671 w 1671"/>
                    <a:gd name="T11" fmla="*/ 428 h 4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71" h="428">
                      <a:moveTo>
                        <a:pt x="0" y="428"/>
                      </a:moveTo>
                      <a:lnTo>
                        <a:pt x="865" y="428"/>
                      </a:lnTo>
                      <a:lnTo>
                        <a:pt x="889" y="0"/>
                      </a:lnTo>
                      <a:lnTo>
                        <a:pt x="914" y="0"/>
                      </a:lnTo>
                      <a:lnTo>
                        <a:pt x="939" y="428"/>
                      </a:lnTo>
                      <a:lnTo>
                        <a:pt x="1671" y="428"/>
                      </a:lnTo>
                    </a:path>
                  </a:pathLst>
                </a:custGeom>
                <a:noFill/>
                <a:ln w="28575">
                  <a:solidFill>
                    <a:srgbClr val="3333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Line 454"/>
                <p:cNvSpPr>
                  <a:spLocks noChangeShapeType="1"/>
                </p:cNvSpPr>
                <p:nvPr/>
              </p:nvSpPr>
              <p:spPr bwMode="auto">
                <a:xfrm>
                  <a:off x="2887092" y="5776913"/>
                  <a:ext cx="2659063" cy="0"/>
                </a:xfrm>
                <a:prstGeom prst="line">
                  <a:avLst/>
                </a:prstGeom>
                <a:noFill/>
                <a:ln w="28575">
                  <a:solidFill>
                    <a:srgbClr val="3333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89" name="Rectangle 160"/>
              <p:cNvSpPr>
                <a:spLocks noChangeArrowheads="1"/>
              </p:cNvSpPr>
              <p:nvPr/>
            </p:nvSpPr>
            <p:spPr bwMode="auto">
              <a:xfrm rot="16200000">
                <a:off x="891314" y="4077364"/>
                <a:ext cx="1506823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1" i="0" u="none" strike="noStrike" cap="none" normalizeH="0" baseline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itchFamily="34" charset="0"/>
                    <a:cs typeface="Arial" pitchFamily="34" charset="0"/>
                  </a:rPr>
                  <a:t>Input</a:t>
                </a:r>
              </a:p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CA" sz="2000" smtClean="0">
                    <a:solidFill>
                      <a:srgbClr val="FF0000"/>
                    </a:solidFill>
                    <a:cs typeface="Arial" pitchFamily="34" charset="0"/>
                  </a:rPr>
                  <a:t>illumination,</a:t>
                </a:r>
              </a:p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2000" b="0" i="0" u="none" strike="noStrike" cap="none" normalizeH="0" baseline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itchFamily="34" charset="0"/>
                    <a:cs typeface="Arial" pitchFamily="34" charset="0"/>
                  </a:rPr>
                  <a:t>mW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0" name="Rectangle 160"/>
              <p:cNvSpPr>
                <a:spLocks noChangeArrowheads="1"/>
              </p:cNvSpPr>
              <p:nvPr/>
            </p:nvSpPr>
            <p:spPr bwMode="auto">
              <a:xfrm rot="16200000">
                <a:off x="1124551" y="5776252"/>
                <a:ext cx="1040348" cy="6155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2000" b="1" i="0" u="none" strike="noStrike" cap="none" normalizeH="0" baseline="0" smtClean="0">
                    <a:ln>
                      <a:noFill/>
                    </a:ln>
                    <a:solidFill>
                      <a:srgbClr val="3333FF"/>
                    </a:solidFill>
                    <a:effectLst/>
                    <a:latin typeface="Arial" pitchFamily="34" charset="0"/>
                    <a:cs typeface="Arial" pitchFamily="34" charset="0"/>
                  </a:rPr>
                  <a:t>Detector</a:t>
                </a:r>
              </a:p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CA" sz="2000" smtClean="0">
                    <a:solidFill>
                      <a:srgbClr val="3333FF"/>
                    </a:solidFill>
                    <a:cs typeface="Arial" pitchFamily="34" charset="0"/>
                  </a:rPr>
                  <a:t>output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3333FF"/>
                  </a:solidFill>
                  <a:effectLst/>
                  <a:cs typeface="Arial" pitchFamily="34" charset="0"/>
                </a:endParaRPr>
              </a:p>
            </p:txBody>
          </p:sp>
        </p:grpSp>
        <p:sp>
          <p:nvSpPr>
            <p:cNvPr id="294" name="TextBox 6"/>
            <p:cNvSpPr txBox="1">
              <a:spLocks noChangeArrowheads="1"/>
            </p:cNvSpPr>
            <p:nvPr/>
          </p:nvSpPr>
          <p:spPr bwMode="auto">
            <a:xfrm>
              <a:off x="8455868" y="6030059"/>
              <a:ext cx="1694695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 b="0" smtClean="0">
                  <a:solidFill>
                    <a:srgbClr val="C0C0C0"/>
                  </a:solidFill>
                </a:rPr>
                <a:t>ID Quantique</a:t>
              </a:r>
            </a:p>
            <a:p>
              <a:pPr algn="l"/>
              <a:r>
                <a:rPr lang="en-US" sz="2000" b="0" smtClean="0">
                  <a:solidFill>
                    <a:srgbClr val="C0C0C0"/>
                  </a:solidFill>
                </a:rPr>
                <a:t>Clavis2</a:t>
              </a:r>
              <a:endParaRPr lang="en-US" sz="2000" b="0" baseline="-25000">
                <a:solidFill>
                  <a:srgbClr val="C0C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625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87126E-7 2.59259E-6 L -2.87126E-7 0.06522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2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9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Proposed full eavesdropper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06183" y="2129433"/>
            <a:ext cx="9874634" cy="2088233"/>
            <a:chOff x="206183" y="2057424"/>
            <a:chExt cx="9874634" cy="2088233"/>
          </a:xfrm>
        </p:grpSpPr>
        <p:sp>
          <p:nvSpPr>
            <p:cNvPr id="24584" name="Freeform 62"/>
            <p:cNvSpPr>
              <a:spLocks/>
            </p:cNvSpPr>
            <p:nvPr/>
          </p:nvSpPr>
          <p:spPr bwMode="auto">
            <a:xfrm>
              <a:off x="2786728" y="2057424"/>
              <a:ext cx="4713544" cy="2088233"/>
            </a:xfrm>
            <a:custGeom>
              <a:avLst/>
              <a:gdLst>
                <a:gd name="T0" fmla="*/ 2147483647 w 2970"/>
                <a:gd name="T1" fmla="*/ 0 h 1109"/>
                <a:gd name="T2" fmla="*/ 2147483647 w 2970"/>
                <a:gd name="T3" fmla="*/ 0 h 1109"/>
                <a:gd name="T4" fmla="*/ 2147483647 w 2970"/>
                <a:gd name="T5" fmla="*/ 0 h 1109"/>
                <a:gd name="T6" fmla="*/ 2147483647 w 2970"/>
                <a:gd name="T7" fmla="*/ 2147483647 h 1109"/>
                <a:gd name="T8" fmla="*/ 2147483647 w 2970"/>
                <a:gd name="T9" fmla="*/ 2147483647 h 1109"/>
                <a:gd name="T10" fmla="*/ 2147483647 w 2970"/>
                <a:gd name="T11" fmla="*/ 2147483647 h 1109"/>
                <a:gd name="T12" fmla="*/ 2147483647 w 2970"/>
                <a:gd name="T13" fmla="*/ 2147483647 h 1109"/>
                <a:gd name="T14" fmla="*/ 2147483647 w 2970"/>
                <a:gd name="T15" fmla="*/ 2147483647 h 1109"/>
                <a:gd name="T16" fmla="*/ 0 w 2970"/>
                <a:gd name="T17" fmla="*/ 2147483647 h 1109"/>
                <a:gd name="T18" fmla="*/ 0 w 2970"/>
                <a:gd name="T19" fmla="*/ 2147483647 h 1109"/>
                <a:gd name="T20" fmla="*/ 0 w 2970"/>
                <a:gd name="T21" fmla="*/ 2147483647 h 1109"/>
                <a:gd name="T22" fmla="*/ 0 w 2970"/>
                <a:gd name="T23" fmla="*/ 2147483647 h 1109"/>
                <a:gd name="T24" fmla="*/ 2147483647 w 2970"/>
                <a:gd name="T25" fmla="*/ 2147483647 h 1109"/>
                <a:gd name="T26" fmla="*/ 2147483647 w 2970"/>
                <a:gd name="T27" fmla="*/ 2147483647 h 1109"/>
                <a:gd name="T28" fmla="*/ 2147483647 w 2970"/>
                <a:gd name="T29" fmla="*/ 2147483647 h 1109"/>
                <a:gd name="T30" fmla="*/ 2147483647 w 2970"/>
                <a:gd name="T31" fmla="*/ 2147483647 h 1109"/>
                <a:gd name="T32" fmla="*/ 2147483647 w 2970"/>
                <a:gd name="T33" fmla="*/ 2147483647 h 1109"/>
                <a:gd name="T34" fmla="*/ 2147483647 w 2970"/>
                <a:gd name="T35" fmla="*/ 2147483647 h 1109"/>
                <a:gd name="T36" fmla="*/ 2147483647 w 2970"/>
                <a:gd name="T37" fmla="*/ 2147483647 h 1109"/>
                <a:gd name="T38" fmla="*/ 2147483647 w 2970"/>
                <a:gd name="T39" fmla="*/ 2147483647 h 1109"/>
                <a:gd name="T40" fmla="*/ 2147483647 w 2970"/>
                <a:gd name="T41" fmla="*/ 2147483647 h 1109"/>
                <a:gd name="T42" fmla="*/ 2147483647 w 2970"/>
                <a:gd name="T43" fmla="*/ 2147483647 h 1109"/>
                <a:gd name="T44" fmla="*/ 2147483647 w 2970"/>
                <a:gd name="T45" fmla="*/ 2147483647 h 1109"/>
                <a:gd name="T46" fmla="*/ 2147483647 w 2970"/>
                <a:gd name="T47" fmla="*/ 2147483647 h 1109"/>
                <a:gd name="T48" fmla="*/ 2147483647 w 2970"/>
                <a:gd name="T49" fmla="*/ 2147483647 h 1109"/>
                <a:gd name="T50" fmla="*/ 2147483647 w 2970"/>
                <a:gd name="T51" fmla="*/ 2147483647 h 1109"/>
                <a:gd name="T52" fmla="*/ 2147483647 w 2970"/>
                <a:gd name="T53" fmla="*/ 2147483647 h 1109"/>
                <a:gd name="T54" fmla="*/ 2147483647 w 2970"/>
                <a:gd name="T55" fmla="*/ 2147483647 h 1109"/>
                <a:gd name="T56" fmla="*/ 2147483647 w 2970"/>
                <a:gd name="T57" fmla="*/ 2147483647 h 1109"/>
                <a:gd name="T58" fmla="*/ 2147483647 w 2970"/>
                <a:gd name="T59" fmla="*/ 2147483647 h 1109"/>
                <a:gd name="T60" fmla="*/ 2147483647 w 2970"/>
                <a:gd name="T61" fmla="*/ 2147483647 h 1109"/>
                <a:gd name="T62" fmla="*/ 2147483647 w 2970"/>
                <a:gd name="T63" fmla="*/ 2147483647 h 1109"/>
                <a:gd name="T64" fmla="*/ 2147483647 w 2970"/>
                <a:gd name="T65" fmla="*/ 2147483647 h 1109"/>
                <a:gd name="T66" fmla="*/ 2147483647 w 2970"/>
                <a:gd name="T67" fmla="*/ 2147483647 h 1109"/>
                <a:gd name="T68" fmla="*/ 2147483647 w 2970"/>
                <a:gd name="T69" fmla="*/ 2147483647 h 1109"/>
                <a:gd name="T70" fmla="*/ 2147483647 w 2970"/>
                <a:gd name="T71" fmla="*/ 0 h 1109"/>
                <a:gd name="T72" fmla="*/ 2147483647 w 2970"/>
                <a:gd name="T73" fmla="*/ 0 h 1109"/>
                <a:gd name="T74" fmla="*/ 2147483647 w 2970"/>
                <a:gd name="T75" fmla="*/ 0 h 110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970"/>
                <a:gd name="T115" fmla="*/ 0 h 1109"/>
                <a:gd name="T116" fmla="*/ 2970 w 2970"/>
                <a:gd name="T117" fmla="*/ 1109 h 110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970" h="1109">
                  <a:moveTo>
                    <a:pt x="61" y="0"/>
                  </a:moveTo>
                  <a:lnTo>
                    <a:pt x="61" y="0"/>
                  </a:lnTo>
                  <a:lnTo>
                    <a:pt x="49" y="0"/>
                  </a:lnTo>
                  <a:lnTo>
                    <a:pt x="36" y="3"/>
                  </a:lnTo>
                  <a:lnTo>
                    <a:pt x="26" y="10"/>
                  </a:lnTo>
                  <a:lnTo>
                    <a:pt x="20" y="16"/>
                  </a:lnTo>
                  <a:lnTo>
                    <a:pt x="10" y="26"/>
                  </a:lnTo>
                  <a:lnTo>
                    <a:pt x="4" y="36"/>
                  </a:lnTo>
                  <a:lnTo>
                    <a:pt x="0" y="48"/>
                  </a:lnTo>
                  <a:lnTo>
                    <a:pt x="0" y="61"/>
                  </a:lnTo>
                  <a:lnTo>
                    <a:pt x="0" y="1048"/>
                  </a:lnTo>
                  <a:lnTo>
                    <a:pt x="0" y="1061"/>
                  </a:lnTo>
                  <a:lnTo>
                    <a:pt x="4" y="1073"/>
                  </a:lnTo>
                  <a:lnTo>
                    <a:pt x="10" y="1083"/>
                  </a:lnTo>
                  <a:lnTo>
                    <a:pt x="20" y="1093"/>
                  </a:lnTo>
                  <a:lnTo>
                    <a:pt x="26" y="1099"/>
                  </a:lnTo>
                  <a:lnTo>
                    <a:pt x="36" y="1106"/>
                  </a:lnTo>
                  <a:lnTo>
                    <a:pt x="49" y="1109"/>
                  </a:lnTo>
                  <a:lnTo>
                    <a:pt x="61" y="1109"/>
                  </a:lnTo>
                  <a:lnTo>
                    <a:pt x="2909" y="1109"/>
                  </a:lnTo>
                  <a:lnTo>
                    <a:pt x="2921" y="1109"/>
                  </a:lnTo>
                  <a:lnTo>
                    <a:pt x="2934" y="1106"/>
                  </a:lnTo>
                  <a:lnTo>
                    <a:pt x="2944" y="1099"/>
                  </a:lnTo>
                  <a:lnTo>
                    <a:pt x="2950" y="1093"/>
                  </a:lnTo>
                  <a:lnTo>
                    <a:pt x="2960" y="1083"/>
                  </a:lnTo>
                  <a:lnTo>
                    <a:pt x="2966" y="1073"/>
                  </a:lnTo>
                  <a:lnTo>
                    <a:pt x="2970" y="1061"/>
                  </a:lnTo>
                  <a:lnTo>
                    <a:pt x="2970" y="1048"/>
                  </a:lnTo>
                  <a:lnTo>
                    <a:pt x="2970" y="61"/>
                  </a:lnTo>
                  <a:lnTo>
                    <a:pt x="2970" y="48"/>
                  </a:lnTo>
                  <a:lnTo>
                    <a:pt x="2966" y="36"/>
                  </a:lnTo>
                  <a:lnTo>
                    <a:pt x="2960" y="26"/>
                  </a:lnTo>
                  <a:lnTo>
                    <a:pt x="2950" y="16"/>
                  </a:lnTo>
                  <a:lnTo>
                    <a:pt x="2944" y="10"/>
                  </a:lnTo>
                  <a:lnTo>
                    <a:pt x="2934" y="3"/>
                  </a:lnTo>
                  <a:lnTo>
                    <a:pt x="2921" y="0"/>
                  </a:lnTo>
                  <a:lnTo>
                    <a:pt x="2909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B2B2B2"/>
            </a:solidFill>
            <a:ln w="127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0" name="Freeform 68"/>
            <p:cNvSpPr>
              <a:spLocks/>
            </p:cNvSpPr>
            <p:nvPr/>
          </p:nvSpPr>
          <p:spPr bwMode="auto">
            <a:xfrm>
              <a:off x="4837198" y="2555625"/>
              <a:ext cx="1555310" cy="1059345"/>
            </a:xfrm>
            <a:custGeom>
              <a:avLst/>
              <a:gdLst>
                <a:gd name="T0" fmla="*/ 2147483647 w 980"/>
                <a:gd name="T1" fmla="*/ 0 h 646"/>
                <a:gd name="T2" fmla="*/ 2147483647 w 980"/>
                <a:gd name="T3" fmla="*/ 0 h 646"/>
                <a:gd name="T4" fmla="*/ 2147483647 w 980"/>
                <a:gd name="T5" fmla="*/ 0 h 646"/>
                <a:gd name="T6" fmla="*/ 2147483647 w 980"/>
                <a:gd name="T7" fmla="*/ 2147483647 h 646"/>
                <a:gd name="T8" fmla="*/ 2147483647 w 980"/>
                <a:gd name="T9" fmla="*/ 2147483647 h 646"/>
                <a:gd name="T10" fmla="*/ 2147483647 w 980"/>
                <a:gd name="T11" fmla="*/ 2147483647 h 646"/>
                <a:gd name="T12" fmla="*/ 2147483647 w 980"/>
                <a:gd name="T13" fmla="*/ 2147483647 h 646"/>
                <a:gd name="T14" fmla="*/ 2147483647 w 980"/>
                <a:gd name="T15" fmla="*/ 2147483647 h 646"/>
                <a:gd name="T16" fmla="*/ 0 w 980"/>
                <a:gd name="T17" fmla="*/ 2147483647 h 646"/>
                <a:gd name="T18" fmla="*/ 0 w 980"/>
                <a:gd name="T19" fmla="*/ 2147483647 h 646"/>
                <a:gd name="T20" fmla="*/ 0 w 980"/>
                <a:gd name="T21" fmla="*/ 2147483647 h 646"/>
                <a:gd name="T22" fmla="*/ 0 w 980"/>
                <a:gd name="T23" fmla="*/ 2147483647 h 646"/>
                <a:gd name="T24" fmla="*/ 2147483647 w 980"/>
                <a:gd name="T25" fmla="*/ 2147483647 h 646"/>
                <a:gd name="T26" fmla="*/ 2147483647 w 980"/>
                <a:gd name="T27" fmla="*/ 2147483647 h 646"/>
                <a:gd name="T28" fmla="*/ 2147483647 w 980"/>
                <a:gd name="T29" fmla="*/ 2147483647 h 646"/>
                <a:gd name="T30" fmla="*/ 2147483647 w 980"/>
                <a:gd name="T31" fmla="*/ 2147483647 h 646"/>
                <a:gd name="T32" fmla="*/ 2147483647 w 980"/>
                <a:gd name="T33" fmla="*/ 2147483647 h 646"/>
                <a:gd name="T34" fmla="*/ 2147483647 w 980"/>
                <a:gd name="T35" fmla="*/ 2147483647 h 646"/>
                <a:gd name="T36" fmla="*/ 2147483647 w 980"/>
                <a:gd name="T37" fmla="*/ 2147483647 h 646"/>
                <a:gd name="T38" fmla="*/ 2147483647 w 980"/>
                <a:gd name="T39" fmla="*/ 2147483647 h 646"/>
                <a:gd name="T40" fmla="*/ 2147483647 w 980"/>
                <a:gd name="T41" fmla="*/ 2147483647 h 646"/>
                <a:gd name="T42" fmla="*/ 2147483647 w 980"/>
                <a:gd name="T43" fmla="*/ 2147483647 h 646"/>
                <a:gd name="T44" fmla="*/ 2147483647 w 980"/>
                <a:gd name="T45" fmla="*/ 2147483647 h 646"/>
                <a:gd name="T46" fmla="*/ 2147483647 w 980"/>
                <a:gd name="T47" fmla="*/ 2147483647 h 646"/>
                <a:gd name="T48" fmla="*/ 2147483647 w 980"/>
                <a:gd name="T49" fmla="*/ 2147483647 h 646"/>
                <a:gd name="T50" fmla="*/ 2147483647 w 980"/>
                <a:gd name="T51" fmla="*/ 2147483647 h 646"/>
                <a:gd name="T52" fmla="*/ 2147483647 w 980"/>
                <a:gd name="T53" fmla="*/ 2147483647 h 646"/>
                <a:gd name="T54" fmla="*/ 2147483647 w 980"/>
                <a:gd name="T55" fmla="*/ 2147483647 h 646"/>
                <a:gd name="T56" fmla="*/ 2147483647 w 980"/>
                <a:gd name="T57" fmla="*/ 2147483647 h 646"/>
                <a:gd name="T58" fmla="*/ 2147483647 w 980"/>
                <a:gd name="T59" fmla="*/ 2147483647 h 646"/>
                <a:gd name="T60" fmla="*/ 2147483647 w 980"/>
                <a:gd name="T61" fmla="*/ 2147483647 h 646"/>
                <a:gd name="T62" fmla="*/ 2147483647 w 980"/>
                <a:gd name="T63" fmla="*/ 2147483647 h 646"/>
                <a:gd name="T64" fmla="*/ 2147483647 w 980"/>
                <a:gd name="T65" fmla="*/ 2147483647 h 646"/>
                <a:gd name="T66" fmla="*/ 2147483647 w 980"/>
                <a:gd name="T67" fmla="*/ 2147483647 h 646"/>
                <a:gd name="T68" fmla="*/ 2147483647 w 980"/>
                <a:gd name="T69" fmla="*/ 2147483647 h 646"/>
                <a:gd name="T70" fmla="*/ 2147483647 w 980"/>
                <a:gd name="T71" fmla="*/ 0 h 646"/>
                <a:gd name="T72" fmla="*/ 2147483647 w 980"/>
                <a:gd name="T73" fmla="*/ 0 h 646"/>
                <a:gd name="T74" fmla="*/ 2147483647 w 980"/>
                <a:gd name="T75" fmla="*/ 0 h 64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80"/>
                <a:gd name="T115" fmla="*/ 0 h 646"/>
                <a:gd name="T116" fmla="*/ 980 w 980"/>
                <a:gd name="T117" fmla="*/ 646 h 64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80" h="646">
                  <a:moveTo>
                    <a:pt x="58" y="0"/>
                  </a:moveTo>
                  <a:lnTo>
                    <a:pt x="58" y="0"/>
                  </a:lnTo>
                  <a:lnTo>
                    <a:pt x="48" y="0"/>
                  </a:lnTo>
                  <a:lnTo>
                    <a:pt x="36" y="6"/>
                  </a:lnTo>
                  <a:lnTo>
                    <a:pt x="26" y="10"/>
                  </a:lnTo>
                  <a:lnTo>
                    <a:pt x="16" y="19"/>
                  </a:lnTo>
                  <a:lnTo>
                    <a:pt x="10" y="26"/>
                  </a:lnTo>
                  <a:lnTo>
                    <a:pt x="3" y="38"/>
                  </a:lnTo>
                  <a:lnTo>
                    <a:pt x="0" y="48"/>
                  </a:lnTo>
                  <a:lnTo>
                    <a:pt x="0" y="61"/>
                  </a:lnTo>
                  <a:lnTo>
                    <a:pt x="0" y="585"/>
                  </a:lnTo>
                  <a:lnTo>
                    <a:pt x="0" y="597"/>
                  </a:lnTo>
                  <a:lnTo>
                    <a:pt x="3" y="607"/>
                  </a:lnTo>
                  <a:lnTo>
                    <a:pt x="10" y="620"/>
                  </a:lnTo>
                  <a:lnTo>
                    <a:pt x="16" y="626"/>
                  </a:lnTo>
                  <a:lnTo>
                    <a:pt x="26" y="636"/>
                  </a:lnTo>
                  <a:lnTo>
                    <a:pt x="36" y="639"/>
                  </a:lnTo>
                  <a:lnTo>
                    <a:pt x="48" y="642"/>
                  </a:lnTo>
                  <a:lnTo>
                    <a:pt x="58" y="646"/>
                  </a:lnTo>
                  <a:lnTo>
                    <a:pt x="919" y="646"/>
                  </a:lnTo>
                  <a:lnTo>
                    <a:pt x="932" y="642"/>
                  </a:lnTo>
                  <a:lnTo>
                    <a:pt x="945" y="639"/>
                  </a:lnTo>
                  <a:lnTo>
                    <a:pt x="955" y="636"/>
                  </a:lnTo>
                  <a:lnTo>
                    <a:pt x="964" y="626"/>
                  </a:lnTo>
                  <a:lnTo>
                    <a:pt x="971" y="620"/>
                  </a:lnTo>
                  <a:lnTo>
                    <a:pt x="977" y="607"/>
                  </a:lnTo>
                  <a:lnTo>
                    <a:pt x="980" y="597"/>
                  </a:lnTo>
                  <a:lnTo>
                    <a:pt x="980" y="585"/>
                  </a:lnTo>
                  <a:lnTo>
                    <a:pt x="980" y="61"/>
                  </a:lnTo>
                  <a:lnTo>
                    <a:pt x="980" y="48"/>
                  </a:lnTo>
                  <a:lnTo>
                    <a:pt x="977" y="38"/>
                  </a:lnTo>
                  <a:lnTo>
                    <a:pt x="971" y="26"/>
                  </a:lnTo>
                  <a:lnTo>
                    <a:pt x="964" y="19"/>
                  </a:lnTo>
                  <a:lnTo>
                    <a:pt x="955" y="10"/>
                  </a:lnTo>
                  <a:lnTo>
                    <a:pt x="945" y="6"/>
                  </a:lnTo>
                  <a:lnTo>
                    <a:pt x="932" y="0"/>
                  </a:lnTo>
                  <a:lnTo>
                    <a:pt x="919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FFFFFF"/>
            </a:solidFill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2" name="Freeform 70"/>
            <p:cNvSpPr>
              <a:spLocks/>
            </p:cNvSpPr>
            <p:nvPr/>
          </p:nvSpPr>
          <p:spPr bwMode="auto">
            <a:xfrm>
              <a:off x="2869254" y="2555625"/>
              <a:ext cx="1555310" cy="1059345"/>
            </a:xfrm>
            <a:custGeom>
              <a:avLst/>
              <a:gdLst>
                <a:gd name="T0" fmla="*/ 2147483647 w 980"/>
                <a:gd name="T1" fmla="*/ 0 h 646"/>
                <a:gd name="T2" fmla="*/ 2147483647 w 980"/>
                <a:gd name="T3" fmla="*/ 0 h 646"/>
                <a:gd name="T4" fmla="*/ 2147483647 w 980"/>
                <a:gd name="T5" fmla="*/ 0 h 646"/>
                <a:gd name="T6" fmla="*/ 2147483647 w 980"/>
                <a:gd name="T7" fmla="*/ 2147483647 h 646"/>
                <a:gd name="T8" fmla="*/ 2147483647 w 980"/>
                <a:gd name="T9" fmla="*/ 2147483647 h 646"/>
                <a:gd name="T10" fmla="*/ 2147483647 w 980"/>
                <a:gd name="T11" fmla="*/ 2147483647 h 646"/>
                <a:gd name="T12" fmla="*/ 2147483647 w 980"/>
                <a:gd name="T13" fmla="*/ 2147483647 h 646"/>
                <a:gd name="T14" fmla="*/ 2147483647 w 980"/>
                <a:gd name="T15" fmla="*/ 2147483647 h 646"/>
                <a:gd name="T16" fmla="*/ 0 w 980"/>
                <a:gd name="T17" fmla="*/ 2147483647 h 646"/>
                <a:gd name="T18" fmla="*/ 0 w 980"/>
                <a:gd name="T19" fmla="*/ 2147483647 h 646"/>
                <a:gd name="T20" fmla="*/ 0 w 980"/>
                <a:gd name="T21" fmla="*/ 2147483647 h 646"/>
                <a:gd name="T22" fmla="*/ 0 w 980"/>
                <a:gd name="T23" fmla="*/ 2147483647 h 646"/>
                <a:gd name="T24" fmla="*/ 2147483647 w 980"/>
                <a:gd name="T25" fmla="*/ 2147483647 h 646"/>
                <a:gd name="T26" fmla="*/ 2147483647 w 980"/>
                <a:gd name="T27" fmla="*/ 2147483647 h 646"/>
                <a:gd name="T28" fmla="*/ 2147483647 w 980"/>
                <a:gd name="T29" fmla="*/ 2147483647 h 646"/>
                <a:gd name="T30" fmla="*/ 2147483647 w 980"/>
                <a:gd name="T31" fmla="*/ 2147483647 h 646"/>
                <a:gd name="T32" fmla="*/ 2147483647 w 980"/>
                <a:gd name="T33" fmla="*/ 2147483647 h 646"/>
                <a:gd name="T34" fmla="*/ 2147483647 w 980"/>
                <a:gd name="T35" fmla="*/ 2147483647 h 646"/>
                <a:gd name="T36" fmla="*/ 2147483647 w 980"/>
                <a:gd name="T37" fmla="*/ 2147483647 h 646"/>
                <a:gd name="T38" fmla="*/ 2147483647 w 980"/>
                <a:gd name="T39" fmla="*/ 2147483647 h 646"/>
                <a:gd name="T40" fmla="*/ 2147483647 w 980"/>
                <a:gd name="T41" fmla="*/ 2147483647 h 646"/>
                <a:gd name="T42" fmla="*/ 2147483647 w 980"/>
                <a:gd name="T43" fmla="*/ 2147483647 h 646"/>
                <a:gd name="T44" fmla="*/ 2147483647 w 980"/>
                <a:gd name="T45" fmla="*/ 2147483647 h 646"/>
                <a:gd name="T46" fmla="*/ 2147483647 w 980"/>
                <a:gd name="T47" fmla="*/ 2147483647 h 646"/>
                <a:gd name="T48" fmla="*/ 2147483647 w 980"/>
                <a:gd name="T49" fmla="*/ 2147483647 h 646"/>
                <a:gd name="T50" fmla="*/ 2147483647 w 980"/>
                <a:gd name="T51" fmla="*/ 2147483647 h 646"/>
                <a:gd name="T52" fmla="*/ 2147483647 w 980"/>
                <a:gd name="T53" fmla="*/ 2147483647 h 646"/>
                <a:gd name="T54" fmla="*/ 2147483647 w 980"/>
                <a:gd name="T55" fmla="*/ 2147483647 h 646"/>
                <a:gd name="T56" fmla="*/ 2147483647 w 980"/>
                <a:gd name="T57" fmla="*/ 2147483647 h 646"/>
                <a:gd name="T58" fmla="*/ 2147483647 w 980"/>
                <a:gd name="T59" fmla="*/ 2147483647 h 646"/>
                <a:gd name="T60" fmla="*/ 2147483647 w 980"/>
                <a:gd name="T61" fmla="*/ 2147483647 h 646"/>
                <a:gd name="T62" fmla="*/ 2147483647 w 980"/>
                <a:gd name="T63" fmla="*/ 2147483647 h 646"/>
                <a:gd name="T64" fmla="*/ 2147483647 w 980"/>
                <a:gd name="T65" fmla="*/ 2147483647 h 646"/>
                <a:gd name="T66" fmla="*/ 2147483647 w 980"/>
                <a:gd name="T67" fmla="*/ 2147483647 h 646"/>
                <a:gd name="T68" fmla="*/ 2147483647 w 980"/>
                <a:gd name="T69" fmla="*/ 2147483647 h 646"/>
                <a:gd name="T70" fmla="*/ 2147483647 w 980"/>
                <a:gd name="T71" fmla="*/ 0 h 646"/>
                <a:gd name="T72" fmla="*/ 2147483647 w 980"/>
                <a:gd name="T73" fmla="*/ 0 h 646"/>
                <a:gd name="T74" fmla="*/ 2147483647 w 980"/>
                <a:gd name="T75" fmla="*/ 0 h 64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80"/>
                <a:gd name="T115" fmla="*/ 0 h 646"/>
                <a:gd name="T116" fmla="*/ 980 w 980"/>
                <a:gd name="T117" fmla="*/ 646 h 64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80" h="646">
                  <a:moveTo>
                    <a:pt x="61" y="0"/>
                  </a:moveTo>
                  <a:lnTo>
                    <a:pt x="61" y="0"/>
                  </a:lnTo>
                  <a:lnTo>
                    <a:pt x="48" y="0"/>
                  </a:lnTo>
                  <a:lnTo>
                    <a:pt x="38" y="6"/>
                  </a:lnTo>
                  <a:lnTo>
                    <a:pt x="25" y="10"/>
                  </a:lnTo>
                  <a:lnTo>
                    <a:pt x="19" y="19"/>
                  </a:lnTo>
                  <a:lnTo>
                    <a:pt x="9" y="26"/>
                  </a:lnTo>
                  <a:lnTo>
                    <a:pt x="6" y="38"/>
                  </a:lnTo>
                  <a:lnTo>
                    <a:pt x="0" y="48"/>
                  </a:lnTo>
                  <a:lnTo>
                    <a:pt x="0" y="61"/>
                  </a:lnTo>
                  <a:lnTo>
                    <a:pt x="0" y="585"/>
                  </a:lnTo>
                  <a:lnTo>
                    <a:pt x="0" y="597"/>
                  </a:lnTo>
                  <a:lnTo>
                    <a:pt x="6" y="607"/>
                  </a:lnTo>
                  <a:lnTo>
                    <a:pt x="9" y="620"/>
                  </a:lnTo>
                  <a:lnTo>
                    <a:pt x="19" y="626"/>
                  </a:lnTo>
                  <a:lnTo>
                    <a:pt x="25" y="636"/>
                  </a:lnTo>
                  <a:lnTo>
                    <a:pt x="38" y="639"/>
                  </a:lnTo>
                  <a:lnTo>
                    <a:pt x="48" y="642"/>
                  </a:lnTo>
                  <a:lnTo>
                    <a:pt x="61" y="646"/>
                  </a:lnTo>
                  <a:lnTo>
                    <a:pt x="922" y="646"/>
                  </a:lnTo>
                  <a:lnTo>
                    <a:pt x="932" y="642"/>
                  </a:lnTo>
                  <a:lnTo>
                    <a:pt x="945" y="639"/>
                  </a:lnTo>
                  <a:lnTo>
                    <a:pt x="954" y="636"/>
                  </a:lnTo>
                  <a:lnTo>
                    <a:pt x="964" y="626"/>
                  </a:lnTo>
                  <a:lnTo>
                    <a:pt x="970" y="620"/>
                  </a:lnTo>
                  <a:lnTo>
                    <a:pt x="977" y="607"/>
                  </a:lnTo>
                  <a:lnTo>
                    <a:pt x="980" y="597"/>
                  </a:lnTo>
                  <a:lnTo>
                    <a:pt x="980" y="585"/>
                  </a:lnTo>
                  <a:lnTo>
                    <a:pt x="980" y="61"/>
                  </a:lnTo>
                  <a:lnTo>
                    <a:pt x="980" y="48"/>
                  </a:lnTo>
                  <a:lnTo>
                    <a:pt x="977" y="38"/>
                  </a:lnTo>
                  <a:lnTo>
                    <a:pt x="970" y="26"/>
                  </a:lnTo>
                  <a:lnTo>
                    <a:pt x="964" y="19"/>
                  </a:lnTo>
                  <a:lnTo>
                    <a:pt x="954" y="10"/>
                  </a:lnTo>
                  <a:lnTo>
                    <a:pt x="945" y="6"/>
                  </a:lnTo>
                  <a:lnTo>
                    <a:pt x="932" y="0"/>
                  </a:lnTo>
                  <a:lnTo>
                    <a:pt x="922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6796047" y="3197232"/>
              <a:ext cx="618112" cy="696965"/>
              <a:chOff x="6776977" y="2570424"/>
              <a:chExt cx="610385" cy="598535"/>
            </a:xfrm>
          </p:grpSpPr>
          <p:sp>
            <p:nvSpPr>
              <p:cNvPr id="24595" name="Freeform 73"/>
              <p:cNvSpPr>
                <a:spLocks/>
              </p:cNvSpPr>
              <p:nvPr/>
            </p:nvSpPr>
            <p:spPr bwMode="auto">
              <a:xfrm>
                <a:off x="6776977" y="3018542"/>
                <a:ext cx="157462" cy="150417"/>
              </a:xfrm>
              <a:custGeom>
                <a:avLst/>
                <a:gdLst>
                  <a:gd name="T0" fmla="*/ 0 w 94"/>
                  <a:gd name="T1" fmla="*/ 2147483647 h 96"/>
                  <a:gd name="T2" fmla="*/ 0 w 94"/>
                  <a:gd name="T3" fmla="*/ 2147483647 h 96"/>
                  <a:gd name="T4" fmla="*/ 0 w 94"/>
                  <a:gd name="T5" fmla="*/ 2147483647 h 96"/>
                  <a:gd name="T6" fmla="*/ 2147483647 w 94"/>
                  <a:gd name="T7" fmla="*/ 2147483647 h 96"/>
                  <a:gd name="T8" fmla="*/ 2147483647 w 94"/>
                  <a:gd name="T9" fmla="*/ 2147483647 h 96"/>
                  <a:gd name="T10" fmla="*/ 2147483647 w 94"/>
                  <a:gd name="T11" fmla="*/ 2147483647 h 96"/>
                  <a:gd name="T12" fmla="*/ 2147483647 w 94"/>
                  <a:gd name="T13" fmla="*/ 2147483647 h 96"/>
                  <a:gd name="T14" fmla="*/ 2147483647 w 94"/>
                  <a:gd name="T15" fmla="*/ 2147483647 h 96"/>
                  <a:gd name="T16" fmla="*/ 2147483647 w 94"/>
                  <a:gd name="T17" fmla="*/ 2147483647 h 96"/>
                  <a:gd name="T18" fmla="*/ 2147483647 w 94"/>
                  <a:gd name="T19" fmla="*/ 2147483647 h 96"/>
                  <a:gd name="T20" fmla="*/ 2147483647 w 94"/>
                  <a:gd name="T21" fmla="*/ 0 h 96"/>
                  <a:gd name="T22" fmla="*/ 2147483647 w 94"/>
                  <a:gd name="T23" fmla="*/ 0 h 96"/>
                  <a:gd name="T24" fmla="*/ 2147483647 w 94"/>
                  <a:gd name="T25" fmla="*/ 0 h 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4"/>
                  <a:gd name="T40" fmla="*/ 0 h 96"/>
                  <a:gd name="T41" fmla="*/ 94 w 94"/>
                  <a:gd name="T42" fmla="*/ 96 h 9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4" h="96">
                    <a:moveTo>
                      <a:pt x="0" y="96"/>
                    </a:moveTo>
                    <a:lnTo>
                      <a:pt x="0" y="96"/>
                    </a:lnTo>
                    <a:lnTo>
                      <a:pt x="20" y="93"/>
                    </a:lnTo>
                    <a:lnTo>
                      <a:pt x="39" y="87"/>
                    </a:lnTo>
                    <a:lnTo>
                      <a:pt x="55" y="80"/>
                    </a:lnTo>
                    <a:lnTo>
                      <a:pt x="68" y="68"/>
                    </a:lnTo>
                    <a:lnTo>
                      <a:pt x="78" y="55"/>
                    </a:lnTo>
                    <a:lnTo>
                      <a:pt x="87" y="3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6" name="Freeform 74"/>
              <p:cNvSpPr>
                <a:spLocks/>
              </p:cNvSpPr>
              <p:nvPr/>
            </p:nvSpPr>
            <p:spPr bwMode="auto">
              <a:xfrm>
                <a:off x="6934437" y="2868125"/>
                <a:ext cx="150452" cy="150417"/>
              </a:xfrm>
              <a:custGeom>
                <a:avLst/>
                <a:gdLst>
                  <a:gd name="T0" fmla="*/ 0 w 96"/>
                  <a:gd name="T1" fmla="*/ 2147483647 h 96"/>
                  <a:gd name="T2" fmla="*/ 2147483647 w 96"/>
                  <a:gd name="T3" fmla="*/ 2147483647 h 96"/>
                  <a:gd name="T4" fmla="*/ 2147483647 w 96"/>
                  <a:gd name="T5" fmla="*/ 2147483647 h 96"/>
                  <a:gd name="T6" fmla="*/ 2147483647 w 96"/>
                  <a:gd name="T7" fmla="*/ 2147483647 h 96"/>
                  <a:gd name="T8" fmla="*/ 2147483647 w 96"/>
                  <a:gd name="T9" fmla="*/ 2147483647 h 96"/>
                  <a:gd name="T10" fmla="*/ 2147483647 w 96"/>
                  <a:gd name="T11" fmla="*/ 2147483647 h 96"/>
                  <a:gd name="T12" fmla="*/ 2147483647 w 96"/>
                  <a:gd name="T13" fmla="*/ 2147483647 h 96"/>
                  <a:gd name="T14" fmla="*/ 2147483647 w 96"/>
                  <a:gd name="T15" fmla="*/ 2147483647 h 96"/>
                  <a:gd name="T16" fmla="*/ 2147483647 w 96"/>
                  <a:gd name="T17" fmla="*/ 0 h 9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6"/>
                  <a:gd name="T28" fmla="*/ 0 h 96"/>
                  <a:gd name="T29" fmla="*/ 96 w 96"/>
                  <a:gd name="T30" fmla="*/ 96 h 9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6" h="96">
                    <a:moveTo>
                      <a:pt x="0" y="96"/>
                    </a:moveTo>
                    <a:lnTo>
                      <a:pt x="3" y="77"/>
                    </a:lnTo>
                    <a:lnTo>
                      <a:pt x="9" y="57"/>
                    </a:lnTo>
                    <a:lnTo>
                      <a:pt x="19" y="41"/>
                    </a:lnTo>
                    <a:lnTo>
                      <a:pt x="29" y="29"/>
                    </a:lnTo>
                    <a:lnTo>
                      <a:pt x="45" y="16"/>
                    </a:lnTo>
                    <a:lnTo>
                      <a:pt x="61" y="6"/>
                    </a:lnTo>
                    <a:lnTo>
                      <a:pt x="77" y="3"/>
                    </a:lnTo>
                    <a:lnTo>
                      <a:pt x="96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7" name="Freeform 75"/>
              <p:cNvSpPr>
                <a:spLocks/>
              </p:cNvSpPr>
              <p:nvPr/>
            </p:nvSpPr>
            <p:spPr bwMode="auto">
              <a:xfrm>
                <a:off x="7235342" y="2570424"/>
                <a:ext cx="152020" cy="145717"/>
              </a:xfrm>
              <a:custGeom>
                <a:avLst/>
                <a:gdLst>
                  <a:gd name="T0" fmla="*/ 0 w 97"/>
                  <a:gd name="T1" fmla="*/ 2147483647 h 93"/>
                  <a:gd name="T2" fmla="*/ 0 w 97"/>
                  <a:gd name="T3" fmla="*/ 2147483647 h 93"/>
                  <a:gd name="T4" fmla="*/ 0 w 97"/>
                  <a:gd name="T5" fmla="*/ 2147483647 h 93"/>
                  <a:gd name="T6" fmla="*/ 2147483647 w 97"/>
                  <a:gd name="T7" fmla="*/ 2147483647 h 93"/>
                  <a:gd name="T8" fmla="*/ 2147483647 w 97"/>
                  <a:gd name="T9" fmla="*/ 2147483647 h 93"/>
                  <a:gd name="T10" fmla="*/ 2147483647 w 97"/>
                  <a:gd name="T11" fmla="*/ 2147483647 h 93"/>
                  <a:gd name="T12" fmla="*/ 2147483647 w 97"/>
                  <a:gd name="T13" fmla="*/ 2147483647 h 93"/>
                  <a:gd name="T14" fmla="*/ 2147483647 w 97"/>
                  <a:gd name="T15" fmla="*/ 2147483647 h 93"/>
                  <a:gd name="T16" fmla="*/ 2147483647 w 97"/>
                  <a:gd name="T17" fmla="*/ 2147483647 h 93"/>
                  <a:gd name="T18" fmla="*/ 2147483647 w 97"/>
                  <a:gd name="T19" fmla="*/ 0 h 93"/>
                  <a:gd name="T20" fmla="*/ 2147483647 w 97"/>
                  <a:gd name="T21" fmla="*/ 0 h 93"/>
                  <a:gd name="T22" fmla="*/ 2147483647 w 97"/>
                  <a:gd name="T23" fmla="*/ 0 h 93"/>
                  <a:gd name="T24" fmla="*/ 2147483647 w 97"/>
                  <a:gd name="T25" fmla="*/ 0 h 9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7"/>
                  <a:gd name="T40" fmla="*/ 0 h 93"/>
                  <a:gd name="T41" fmla="*/ 97 w 97"/>
                  <a:gd name="T42" fmla="*/ 93 h 9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7" h="93">
                    <a:moveTo>
                      <a:pt x="0" y="93"/>
                    </a:moveTo>
                    <a:lnTo>
                      <a:pt x="0" y="93"/>
                    </a:lnTo>
                    <a:lnTo>
                      <a:pt x="4" y="74"/>
                    </a:lnTo>
                    <a:lnTo>
                      <a:pt x="10" y="58"/>
                    </a:lnTo>
                    <a:lnTo>
                      <a:pt x="16" y="42"/>
                    </a:lnTo>
                    <a:lnTo>
                      <a:pt x="29" y="26"/>
                    </a:lnTo>
                    <a:lnTo>
                      <a:pt x="42" y="16"/>
                    </a:lnTo>
                    <a:lnTo>
                      <a:pt x="58" y="7"/>
                    </a:lnTo>
                    <a:lnTo>
                      <a:pt x="78" y="0"/>
                    </a:lnTo>
                    <a:lnTo>
                      <a:pt x="97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8" name="Freeform 76"/>
              <p:cNvSpPr>
                <a:spLocks/>
              </p:cNvSpPr>
              <p:nvPr/>
            </p:nvSpPr>
            <p:spPr bwMode="auto">
              <a:xfrm>
                <a:off x="7084890" y="2716141"/>
                <a:ext cx="150452" cy="151985"/>
              </a:xfrm>
              <a:custGeom>
                <a:avLst/>
                <a:gdLst>
                  <a:gd name="T0" fmla="*/ 0 w 96"/>
                  <a:gd name="T1" fmla="*/ 2147483647 h 97"/>
                  <a:gd name="T2" fmla="*/ 2147483647 w 96"/>
                  <a:gd name="T3" fmla="*/ 2147483647 h 97"/>
                  <a:gd name="T4" fmla="*/ 2147483647 w 96"/>
                  <a:gd name="T5" fmla="*/ 2147483647 h 97"/>
                  <a:gd name="T6" fmla="*/ 2147483647 w 96"/>
                  <a:gd name="T7" fmla="*/ 2147483647 h 97"/>
                  <a:gd name="T8" fmla="*/ 2147483647 w 96"/>
                  <a:gd name="T9" fmla="*/ 2147483647 h 97"/>
                  <a:gd name="T10" fmla="*/ 2147483647 w 96"/>
                  <a:gd name="T11" fmla="*/ 2147483647 h 97"/>
                  <a:gd name="T12" fmla="*/ 2147483647 w 96"/>
                  <a:gd name="T13" fmla="*/ 2147483647 h 97"/>
                  <a:gd name="T14" fmla="*/ 2147483647 w 96"/>
                  <a:gd name="T15" fmla="*/ 2147483647 h 97"/>
                  <a:gd name="T16" fmla="*/ 2147483647 w 96"/>
                  <a:gd name="T17" fmla="*/ 0 h 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6"/>
                  <a:gd name="T28" fmla="*/ 0 h 97"/>
                  <a:gd name="T29" fmla="*/ 96 w 96"/>
                  <a:gd name="T30" fmla="*/ 97 h 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6" h="97">
                    <a:moveTo>
                      <a:pt x="0" y="97"/>
                    </a:moveTo>
                    <a:lnTo>
                      <a:pt x="19" y="93"/>
                    </a:lnTo>
                    <a:lnTo>
                      <a:pt x="39" y="90"/>
                    </a:lnTo>
                    <a:lnTo>
                      <a:pt x="55" y="81"/>
                    </a:lnTo>
                    <a:lnTo>
                      <a:pt x="67" y="68"/>
                    </a:lnTo>
                    <a:lnTo>
                      <a:pt x="80" y="55"/>
                    </a:lnTo>
                    <a:lnTo>
                      <a:pt x="90" y="39"/>
                    </a:lnTo>
                    <a:lnTo>
                      <a:pt x="96" y="20"/>
                    </a:lnTo>
                    <a:lnTo>
                      <a:pt x="96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9" name="Freeform 77"/>
              <p:cNvSpPr>
                <a:spLocks/>
              </p:cNvSpPr>
              <p:nvPr/>
            </p:nvSpPr>
            <p:spPr bwMode="auto">
              <a:xfrm>
                <a:off x="7084890" y="2868125"/>
                <a:ext cx="150452" cy="150417"/>
              </a:xfrm>
              <a:custGeom>
                <a:avLst/>
                <a:gdLst>
                  <a:gd name="T0" fmla="*/ 2147483647 w 96"/>
                  <a:gd name="T1" fmla="*/ 2147483647 h 96"/>
                  <a:gd name="T2" fmla="*/ 2147483647 w 96"/>
                  <a:gd name="T3" fmla="*/ 2147483647 h 96"/>
                  <a:gd name="T4" fmla="*/ 2147483647 w 96"/>
                  <a:gd name="T5" fmla="*/ 2147483647 h 96"/>
                  <a:gd name="T6" fmla="*/ 2147483647 w 96"/>
                  <a:gd name="T7" fmla="*/ 2147483647 h 96"/>
                  <a:gd name="T8" fmla="*/ 2147483647 w 96"/>
                  <a:gd name="T9" fmla="*/ 2147483647 h 96"/>
                  <a:gd name="T10" fmla="*/ 2147483647 w 96"/>
                  <a:gd name="T11" fmla="*/ 2147483647 h 96"/>
                  <a:gd name="T12" fmla="*/ 2147483647 w 96"/>
                  <a:gd name="T13" fmla="*/ 2147483647 h 96"/>
                  <a:gd name="T14" fmla="*/ 2147483647 w 96"/>
                  <a:gd name="T15" fmla="*/ 2147483647 h 96"/>
                  <a:gd name="T16" fmla="*/ 0 w 96"/>
                  <a:gd name="T17" fmla="*/ 0 h 9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6"/>
                  <a:gd name="T28" fmla="*/ 0 h 96"/>
                  <a:gd name="T29" fmla="*/ 96 w 96"/>
                  <a:gd name="T30" fmla="*/ 96 h 9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6" h="96">
                    <a:moveTo>
                      <a:pt x="96" y="96"/>
                    </a:moveTo>
                    <a:lnTo>
                      <a:pt x="96" y="77"/>
                    </a:lnTo>
                    <a:lnTo>
                      <a:pt x="90" y="57"/>
                    </a:lnTo>
                    <a:lnTo>
                      <a:pt x="80" y="41"/>
                    </a:lnTo>
                    <a:lnTo>
                      <a:pt x="67" y="29"/>
                    </a:lnTo>
                    <a:lnTo>
                      <a:pt x="55" y="16"/>
                    </a:lnTo>
                    <a:lnTo>
                      <a:pt x="39" y="9"/>
                    </a:lnTo>
                    <a:lnTo>
                      <a:pt x="19" y="3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0" name="Freeform 78"/>
              <p:cNvSpPr>
                <a:spLocks/>
              </p:cNvSpPr>
              <p:nvPr/>
            </p:nvSpPr>
            <p:spPr bwMode="auto">
              <a:xfrm>
                <a:off x="7235342" y="3018542"/>
                <a:ext cx="152020" cy="150417"/>
              </a:xfrm>
              <a:custGeom>
                <a:avLst/>
                <a:gdLst>
                  <a:gd name="T0" fmla="*/ 2147483647 w 97"/>
                  <a:gd name="T1" fmla="*/ 2147483647 h 96"/>
                  <a:gd name="T2" fmla="*/ 2147483647 w 97"/>
                  <a:gd name="T3" fmla="*/ 2147483647 h 96"/>
                  <a:gd name="T4" fmla="*/ 2147483647 w 97"/>
                  <a:gd name="T5" fmla="*/ 2147483647 h 96"/>
                  <a:gd name="T6" fmla="*/ 2147483647 w 97"/>
                  <a:gd name="T7" fmla="*/ 2147483647 h 96"/>
                  <a:gd name="T8" fmla="*/ 2147483647 w 97"/>
                  <a:gd name="T9" fmla="*/ 2147483647 h 96"/>
                  <a:gd name="T10" fmla="*/ 2147483647 w 97"/>
                  <a:gd name="T11" fmla="*/ 2147483647 h 96"/>
                  <a:gd name="T12" fmla="*/ 2147483647 w 97"/>
                  <a:gd name="T13" fmla="*/ 2147483647 h 96"/>
                  <a:gd name="T14" fmla="*/ 2147483647 w 97"/>
                  <a:gd name="T15" fmla="*/ 2147483647 h 96"/>
                  <a:gd name="T16" fmla="*/ 2147483647 w 97"/>
                  <a:gd name="T17" fmla="*/ 2147483647 h 96"/>
                  <a:gd name="T18" fmla="*/ 2147483647 w 97"/>
                  <a:gd name="T19" fmla="*/ 2147483647 h 96"/>
                  <a:gd name="T20" fmla="*/ 0 w 97"/>
                  <a:gd name="T21" fmla="*/ 0 h 96"/>
                  <a:gd name="T22" fmla="*/ 0 w 97"/>
                  <a:gd name="T23" fmla="*/ 0 h 96"/>
                  <a:gd name="T24" fmla="*/ 0 w 97"/>
                  <a:gd name="T25" fmla="*/ 0 h 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7"/>
                  <a:gd name="T40" fmla="*/ 0 h 96"/>
                  <a:gd name="T41" fmla="*/ 97 w 97"/>
                  <a:gd name="T42" fmla="*/ 96 h 9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7" h="96">
                    <a:moveTo>
                      <a:pt x="97" y="96"/>
                    </a:moveTo>
                    <a:lnTo>
                      <a:pt x="97" y="96"/>
                    </a:lnTo>
                    <a:lnTo>
                      <a:pt x="78" y="93"/>
                    </a:lnTo>
                    <a:lnTo>
                      <a:pt x="58" y="87"/>
                    </a:lnTo>
                    <a:lnTo>
                      <a:pt x="42" y="80"/>
                    </a:lnTo>
                    <a:lnTo>
                      <a:pt x="29" y="68"/>
                    </a:lnTo>
                    <a:lnTo>
                      <a:pt x="16" y="55"/>
                    </a:lnTo>
                    <a:lnTo>
                      <a:pt x="10" y="39"/>
                    </a:lnTo>
                    <a:lnTo>
                      <a:pt x="4" y="19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1" name="Freeform 79"/>
              <p:cNvSpPr>
                <a:spLocks/>
              </p:cNvSpPr>
              <p:nvPr/>
            </p:nvSpPr>
            <p:spPr bwMode="auto">
              <a:xfrm>
                <a:off x="6934437" y="2716141"/>
                <a:ext cx="150452" cy="151985"/>
              </a:xfrm>
              <a:custGeom>
                <a:avLst/>
                <a:gdLst>
                  <a:gd name="T0" fmla="*/ 2147483647 w 96"/>
                  <a:gd name="T1" fmla="*/ 2147483647 h 97"/>
                  <a:gd name="T2" fmla="*/ 2147483647 w 96"/>
                  <a:gd name="T3" fmla="*/ 2147483647 h 97"/>
                  <a:gd name="T4" fmla="*/ 2147483647 w 96"/>
                  <a:gd name="T5" fmla="*/ 2147483647 h 97"/>
                  <a:gd name="T6" fmla="*/ 2147483647 w 96"/>
                  <a:gd name="T7" fmla="*/ 2147483647 h 97"/>
                  <a:gd name="T8" fmla="*/ 2147483647 w 96"/>
                  <a:gd name="T9" fmla="*/ 2147483647 h 97"/>
                  <a:gd name="T10" fmla="*/ 2147483647 w 96"/>
                  <a:gd name="T11" fmla="*/ 2147483647 h 97"/>
                  <a:gd name="T12" fmla="*/ 2147483647 w 96"/>
                  <a:gd name="T13" fmla="*/ 2147483647 h 97"/>
                  <a:gd name="T14" fmla="*/ 2147483647 w 96"/>
                  <a:gd name="T15" fmla="*/ 2147483647 h 97"/>
                  <a:gd name="T16" fmla="*/ 0 w 96"/>
                  <a:gd name="T17" fmla="*/ 0 h 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6"/>
                  <a:gd name="T28" fmla="*/ 0 h 97"/>
                  <a:gd name="T29" fmla="*/ 96 w 96"/>
                  <a:gd name="T30" fmla="*/ 97 h 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6" h="97">
                    <a:moveTo>
                      <a:pt x="96" y="97"/>
                    </a:moveTo>
                    <a:lnTo>
                      <a:pt x="77" y="93"/>
                    </a:lnTo>
                    <a:lnTo>
                      <a:pt x="61" y="90"/>
                    </a:lnTo>
                    <a:lnTo>
                      <a:pt x="45" y="81"/>
                    </a:lnTo>
                    <a:lnTo>
                      <a:pt x="29" y="68"/>
                    </a:lnTo>
                    <a:lnTo>
                      <a:pt x="19" y="55"/>
                    </a:lnTo>
                    <a:lnTo>
                      <a:pt x="9" y="39"/>
                    </a:lnTo>
                    <a:lnTo>
                      <a:pt x="3" y="2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2" name="Freeform 80"/>
              <p:cNvSpPr>
                <a:spLocks/>
              </p:cNvSpPr>
              <p:nvPr/>
            </p:nvSpPr>
            <p:spPr bwMode="auto">
              <a:xfrm>
                <a:off x="6787119" y="2570424"/>
                <a:ext cx="147318" cy="145717"/>
              </a:xfrm>
              <a:custGeom>
                <a:avLst/>
                <a:gdLst>
                  <a:gd name="T0" fmla="*/ 2147483647 w 94"/>
                  <a:gd name="T1" fmla="*/ 2147483647 h 93"/>
                  <a:gd name="T2" fmla="*/ 2147483647 w 94"/>
                  <a:gd name="T3" fmla="*/ 2147483647 h 93"/>
                  <a:gd name="T4" fmla="*/ 2147483647 w 94"/>
                  <a:gd name="T5" fmla="*/ 2147483647 h 93"/>
                  <a:gd name="T6" fmla="*/ 2147483647 w 94"/>
                  <a:gd name="T7" fmla="*/ 2147483647 h 93"/>
                  <a:gd name="T8" fmla="*/ 2147483647 w 94"/>
                  <a:gd name="T9" fmla="*/ 2147483647 h 93"/>
                  <a:gd name="T10" fmla="*/ 2147483647 w 94"/>
                  <a:gd name="T11" fmla="*/ 2147483647 h 93"/>
                  <a:gd name="T12" fmla="*/ 2147483647 w 94"/>
                  <a:gd name="T13" fmla="*/ 2147483647 h 93"/>
                  <a:gd name="T14" fmla="*/ 2147483647 w 94"/>
                  <a:gd name="T15" fmla="*/ 2147483647 h 93"/>
                  <a:gd name="T16" fmla="*/ 2147483647 w 94"/>
                  <a:gd name="T17" fmla="*/ 2147483647 h 93"/>
                  <a:gd name="T18" fmla="*/ 2147483647 w 94"/>
                  <a:gd name="T19" fmla="*/ 0 h 93"/>
                  <a:gd name="T20" fmla="*/ 0 w 94"/>
                  <a:gd name="T21" fmla="*/ 0 h 93"/>
                  <a:gd name="T22" fmla="*/ 0 w 94"/>
                  <a:gd name="T23" fmla="*/ 0 h 93"/>
                  <a:gd name="T24" fmla="*/ 0 w 94"/>
                  <a:gd name="T25" fmla="*/ 0 h 9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4"/>
                  <a:gd name="T40" fmla="*/ 0 h 93"/>
                  <a:gd name="T41" fmla="*/ 94 w 94"/>
                  <a:gd name="T42" fmla="*/ 93 h 9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4" h="93">
                    <a:moveTo>
                      <a:pt x="94" y="93"/>
                    </a:moveTo>
                    <a:lnTo>
                      <a:pt x="94" y="93"/>
                    </a:lnTo>
                    <a:lnTo>
                      <a:pt x="94" y="74"/>
                    </a:lnTo>
                    <a:lnTo>
                      <a:pt x="87" y="58"/>
                    </a:lnTo>
                    <a:lnTo>
                      <a:pt x="78" y="42"/>
                    </a:lnTo>
                    <a:lnTo>
                      <a:pt x="68" y="26"/>
                    </a:lnTo>
                    <a:lnTo>
                      <a:pt x="55" y="16"/>
                    </a:lnTo>
                    <a:lnTo>
                      <a:pt x="39" y="7"/>
                    </a:lnTo>
                    <a:lnTo>
                      <a:pt x="20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603" name="Freeform 81"/>
            <p:cNvSpPr>
              <a:spLocks/>
            </p:cNvSpPr>
            <p:nvPr/>
          </p:nvSpPr>
          <p:spPr bwMode="auto">
            <a:xfrm>
              <a:off x="2129688" y="2760606"/>
              <a:ext cx="412633" cy="421443"/>
            </a:xfrm>
            <a:custGeom>
              <a:avLst/>
              <a:gdLst>
                <a:gd name="T0" fmla="*/ 2147483647 w 260"/>
                <a:gd name="T1" fmla="*/ 2147483647 h 257"/>
                <a:gd name="T2" fmla="*/ 2147483647 w 260"/>
                <a:gd name="T3" fmla="*/ 2147483647 h 257"/>
                <a:gd name="T4" fmla="*/ 2147483647 w 260"/>
                <a:gd name="T5" fmla="*/ 2147483647 h 257"/>
                <a:gd name="T6" fmla="*/ 2147483647 w 260"/>
                <a:gd name="T7" fmla="*/ 2147483647 h 257"/>
                <a:gd name="T8" fmla="*/ 2147483647 w 260"/>
                <a:gd name="T9" fmla="*/ 2147483647 h 257"/>
                <a:gd name="T10" fmla="*/ 2147483647 w 260"/>
                <a:gd name="T11" fmla="*/ 2147483647 h 257"/>
                <a:gd name="T12" fmla="*/ 2147483647 w 260"/>
                <a:gd name="T13" fmla="*/ 2147483647 h 257"/>
                <a:gd name="T14" fmla="*/ 2147483647 w 260"/>
                <a:gd name="T15" fmla="*/ 2147483647 h 257"/>
                <a:gd name="T16" fmla="*/ 2147483647 w 260"/>
                <a:gd name="T17" fmla="*/ 2147483647 h 257"/>
                <a:gd name="T18" fmla="*/ 2147483647 w 260"/>
                <a:gd name="T19" fmla="*/ 2147483647 h 257"/>
                <a:gd name="T20" fmla="*/ 2147483647 w 260"/>
                <a:gd name="T21" fmla="*/ 2147483647 h 257"/>
                <a:gd name="T22" fmla="*/ 2147483647 w 260"/>
                <a:gd name="T23" fmla="*/ 2147483647 h 257"/>
                <a:gd name="T24" fmla="*/ 2147483647 w 260"/>
                <a:gd name="T25" fmla="*/ 2147483647 h 257"/>
                <a:gd name="T26" fmla="*/ 2147483647 w 260"/>
                <a:gd name="T27" fmla="*/ 2147483647 h 257"/>
                <a:gd name="T28" fmla="*/ 2147483647 w 260"/>
                <a:gd name="T29" fmla="*/ 2147483647 h 257"/>
                <a:gd name="T30" fmla="*/ 2147483647 w 260"/>
                <a:gd name="T31" fmla="*/ 2147483647 h 257"/>
                <a:gd name="T32" fmla="*/ 0 w 260"/>
                <a:gd name="T33" fmla="*/ 2147483647 h 257"/>
                <a:gd name="T34" fmla="*/ 2147483647 w 260"/>
                <a:gd name="T35" fmla="*/ 2147483647 h 257"/>
                <a:gd name="T36" fmla="*/ 2147483647 w 260"/>
                <a:gd name="T37" fmla="*/ 2147483647 h 257"/>
                <a:gd name="T38" fmla="*/ 2147483647 w 260"/>
                <a:gd name="T39" fmla="*/ 2147483647 h 257"/>
                <a:gd name="T40" fmla="*/ 2147483647 w 260"/>
                <a:gd name="T41" fmla="*/ 2147483647 h 257"/>
                <a:gd name="T42" fmla="*/ 2147483647 w 260"/>
                <a:gd name="T43" fmla="*/ 2147483647 h 257"/>
                <a:gd name="T44" fmla="*/ 2147483647 w 260"/>
                <a:gd name="T45" fmla="*/ 2147483647 h 257"/>
                <a:gd name="T46" fmla="*/ 2147483647 w 260"/>
                <a:gd name="T47" fmla="*/ 0 h 257"/>
                <a:gd name="T48" fmla="*/ 2147483647 w 260"/>
                <a:gd name="T49" fmla="*/ 0 h 257"/>
                <a:gd name="T50" fmla="*/ 2147483647 w 260"/>
                <a:gd name="T51" fmla="*/ 0 h 257"/>
                <a:gd name="T52" fmla="*/ 2147483647 w 260"/>
                <a:gd name="T53" fmla="*/ 2147483647 h 257"/>
                <a:gd name="T54" fmla="*/ 2147483647 w 260"/>
                <a:gd name="T55" fmla="*/ 2147483647 h 257"/>
                <a:gd name="T56" fmla="*/ 2147483647 w 260"/>
                <a:gd name="T57" fmla="*/ 2147483647 h 257"/>
                <a:gd name="T58" fmla="*/ 2147483647 w 260"/>
                <a:gd name="T59" fmla="*/ 2147483647 h 257"/>
                <a:gd name="T60" fmla="*/ 2147483647 w 260"/>
                <a:gd name="T61" fmla="*/ 2147483647 h 257"/>
                <a:gd name="T62" fmla="*/ 2147483647 w 260"/>
                <a:gd name="T63" fmla="*/ 2147483647 h 257"/>
                <a:gd name="T64" fmla="*/ 2147483647 w 260"/>
                <a:gd name="T65" fmla="*/ 2147483647 h 2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60"/>
                <a:gd name="T100" fmla="*/ 0 h 257"/>
                <a:gd name="T101" fmla="*/ 260 w 260"/>
                <a:gd name="T102" fmla="*/ 257 h 2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60" h="257">
                  <a:moveTo>
                    <a:pt x="260" y="129"/>
                  </a:moveTo>
                  <a:lnTo>
                    <a:pt x="257" y="154"/>
                  </a:lnTo>
                  <a:lnTo>
                    <a:pt x="250" y="177"/>
                  </a:lnTo>
                  <a:lnTo>
                    <a:pt x="238" y="199"/>
                  </a:lnTo>
                  <a:lnTo>
                    <a:pt x="222" y="219"/>
                  </a:lnTo>
                  <a:lnTo>
                    <a:pt x="202" y="235"/>
                  </a:lnTo>
                  <a:lnTo>
                    <a:pt x="180" y="248"/>
                  </a:lnTo>
                  <a:lnTo>
                    <a:pt x="157" y="254"/>
                  </a:lnTo>
                  <a:lnTo>
                    <a:pt x="132" y="257"/>
                  </a:lnTo>
                  <a:lnTo>
                    <a:pt x="106" y="254"/>
                  </a:lnTo>
                  <a:lnTo>
                    <a:pt x="80" y="248"/>
                  </a:lnTo>
                  <a:lnTo>
                    <a:pt x="58" y="235"/>
                  </a:lnTo>
                  <a:lnTo>
                    <a:pt x="38" y="219"/>
                  </a:lnTo>
                  <a:lnTo>
                    <a:pt x="22" y="199"/>
                  </a:lnTo>
                  <a:lnTo>
                    <a:pt x="13" y="177"/>
                  </a:lnTo>
                  <a:lnTo>
                    <a:pt x="3" y="154"/>
                  </a:lnTo>
                  <a:lnTo>
                    <a:pt x="0" y="129"/>
                  </a:lnTo>
                  <a:lnTo>
                    <a:pt x="3" y="103"/>
                  </a:lnTo>
                  <a:lnTo>
                    <a:pt x="13" y="77"/>
                  </a:lnTo>
                  <a:lnTo>
                    <a:pt x="22" y="55"/>
                  </a:lnTo>
                  <a:lnTo>
                    <a:pt x="38" y="36"/>
                  </a:lnTo>
                  <a:lnTo>
                    <a:pt x="58" y="19"/>
                  </a:lnTo>
                  <a:lnTo>
                    <a:pt x="80" y="10"/>
                  </a:lnTo>
                  <a:lnTo>
                    <a:pt x="106" y="0"/>
                  </a:lnTo>
                  <a:lnTo>
                    <a:pt x="132" y="0"/>
                  </a:lnTo>
                  <a:lnTo>
                    <a:pt x="157" y="0"/>
                  </a:lnTo>
                  <a:lnTo>
                    <a:pt x="180" y="10"/>
                  </a:lnTo>
                  <a:lnTo>
                    <a:pt x="202" y="19"/>
                  </a:lnTo>
                  <a:lnTo>
                    <a:pt x="222" y="36"/>
                  </a:lnTo>
                  <a:lnTo>
                    <a:pt x="238" y="55"/>
                  </a:lnTo>
                  <a:lnTo>
                    <a:pt x="250" y="77"/>
                  </a:lnTo>
                  <a:lnTo>
                    <a:pt x="257" y="103"/>
                  </a:lnTo>
                  <a:lnTo>
                    <a:pt x="260" y="129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4" name="Freeform 82"/>
            <p:cNvSpPr>
              <a:spLocks/>
            </p:cNvSpPr>
            <p:nvPr/>
          </p:nvSpPr>
          <p:spPr bwMode="auto">
            <a:xfrm>
              <a:off x="2007485" y="2760606"/>
              <a:ext cx="412633" cy="421443"/>
            </a:xfrm>
            <a:custGeom>
              <a:avLst/>
              <a:gdLst>
                <a:gd name="T0" fmla="*/ 2147483647 w 260"/>
                <a:gd name="T1" fmla="*/ 2147483647 h 257"/>
                <a:gd name="T2" fmla="*/ 2147483647 w 260"/>
                <a:gd name="T3" fmla="*/ 2147483647 h 257"/>
                <a:gd name="T4" fmla="*/ 2147483647 w 260"/>
                <a:gd name="T5" fmla="*/ 2147483647 h 257"/>
                <a:gd name="T6" fmla="*/ 2147483647 w 260"/>
                <a:gd name="T7" fmla="*/ 2147483647 h 257"/>
                <a:gd name="T8" fmla="*/ 2147483647 w 260"/>
                <a:gd name="T9" fmla="*/ 2147483647 h 257"/>
                <a:gd name="T10" fmla="*/ 2147483647 w 260"/>
                <a:gd name="T11" fmla="*/ 2147483647 h 257"/>
                <a:gd name="T12" fmla="*/ 2147483647 w 260"/>
                <a:gd name="T13" fmla="*/ 2147483647 h 257"/>
                <a:gd name="T14" fmla="*/ 2147483647 w 260"/>
                <a:gd name="T15" fmla="*/ 2147483647 h 257"/>
                <a:gd name="T16" fmla="*/ 2147483647 w 260"/>
                <a:gd name="T17" fmla="*/ 2147483647 h 257"/>
                <a:gd name="T18" fmla="*/ 2147483647 w 260"/>
                <a:gd name="T19" fmla="*/ 2147483647 h 257"/>
                <a:gd name="T20" fmla="*/ 2147483647 w 260"/>
                <a:gd name="T21" fmla="*/ 2147483647 h 257"/>
                <a:gd name="T22" fmla="*/ 2147483647 w 260"/>
                <a:gd name="T23" fmla="*/ 2147483647 h 257"/>
                <a:gd name="T24" fmla="*/ 2147483647 w 260"/>
                <a:gd name="T25" fmla="*/ 2147483647 h 257"/>
                <a:gd name="T26" fmla="*/ 2147483647 w 260"/>
                <a:gd name="T27" fmla="*/ 2147483647 h 257"/>
                <a:gd name="T28" fmla="*/ 2147483647 w 260"/>
                <a:gd name="T29" fmla="*/ 2147483647 h 257"/>
                <a:gd name="T30" fmla="*/ 2147483647 w 260"/>
                <a:gd name="T31" fmla="*/ 2147483647 h 257"/>
                <a:gd name="T32" fmla="*/ 0 w 260"/>
                <a:gd name="T33" fmla="*/ 2147483647 h 257"/>
                <a:gd name="T34" fmla="*/ 2147483647 w 260"/>
                <a:gd name="T35" fmla="*/ 2147483647 h 257"/>
                <a:gd name="T36" fmla="*/ 2147483647 w 260"/>
                <a:gd name="T37" fmla="*/ 2147483647 h 257"/>
                <a:gd name="T38" fmla="*/ 2147483647 w 260"/>
                <a:gd name="T39" fmla="*/ 2147483647 h 257"/>
                <a:gd name="T40" fmla="*/ 2147483647 w 260"/>
                <a:gd name="T41" fmla="*/ 2147483647 h 257"/>
                <a:gd name="T42" fmla="*/ 2147483647 w 260"/>
                <a:gd name="T43" fmla="*/ 2147483647 h 257"/>
                <a:gd name="T44" fmla="*/ 2147483647 w 260"/>
                <a:gd name="T45" fmla="*/ 2147483647 h 257"/>
                <a:gd name="T46" fmla="*/ 2147483647 w 260"/>
                <a:gd name="T47" fmla="*/ 2147483647 h 257"/>
                <a:gd name="T48" fmla="*/ 2147483647 w 260"/>
                <a:gd name="T49" fmla="*/ 0 h 257"/>
                <a:gd name="T50" fmla="*/ 2147483647 w 260"/>
                <a:gd name="T51" fmla="*/ 2147483647 h 257"/>
                <a:gd name="T52" fmla="*/ 2147483647 w 260"/>
                <a:gd name="T53" fmla="*/ 2147483647 h 257"/>
                <a:gd name="T54" fmla="*/ 2147483647 w 260"/>
                <a:gd name="T55" fmla="*/ 2147483647 h 257"/>
                <a:gd name="T56" fmla="*/ 2147483647 w 260"/>
                <a:gd name="T57" fmla="*/ 2147483647 h 257"/>
                <a:gd name="T58" fmla="*/ 2147483647 w 260"/>
                <a:gd name="T59" fmla="*/ 2147483647 h 257"/>
                <a:gd name="T60" fmla="*/ 2147483647 w 260"/>
                <a:gd name="T61" fmla="*/ 2147483647 h 257"/>
                <a:gd name="T62" fmla="*/ 2147483647 w 260"/>
                <a:gd name="T63" fmla="*/ 2147483647 h 257"/>
                <a:gd name="T64" fmla="*/ 2147483647 w 260"/>
                <a:gd name="T65" fmla="*/ 2147483647 h 2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60"/>
                <a:gd name="T100" fmla="*/ 0 h 257"/>
                <a:gd name="T101" fmla="*/ 260 w 260"/>
                <a:gd name="T102" fmla="*/ 257 h 2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60" h="257">
                  <a:moveTo>
                    <a:pt x="260" y="129"/>
                  </a:moveTo>
                  <a:lnTo>
                    <a:pt x="257" y="154"/>
                  </a:lnTo>
                  <a:lnTo>
                    <a:pt x="250" y="180"/>
                  </a:lnTo>
                  <a:lnTo>
                    <a:pt x="237" y="203"/>
                  </a:lnTo>
                  <a:lnTo>
                    <a:pt x="221" y="222"/>
                  </a:lnTo>
                  <a:lnTo>
                    <a:pt x="202" y="235"/>
                  </a:lnTo>
                  <a:lnTo>
                    <a:pt x="180" y="248"/>
                  </a:lnTo>
                  <a:lnTo>
                    <a:pt x="157" y="254"/>
                  </a:lnTo>
                  <a:lnTo>
                    <a:pt x="131" y="257"/>
                  </a:lnTo>
                  <a:lnTo>
                    <a:pt x="102" y="254"/>
                  </a:lnTo>
                  <a:lnTo>
                    <a:pt x="80" y="248"/>
                  </a:lnTo>
                  <a:lnTo>
                    <a:pt x="58" y="235"/>
                  </a:lnTo>
                  <a:lnTo>
                    <a:pt x="38" y="222"/>
                  </a:lnTo>
                  <a:lnTo>
                    <a:pt x="22" y="203"/>
                  </a:lnTo>
                  <a:lnTo>
                    <a:pt x="13" y="180"/>
                  </a:lnTo>
                  <a:lnTo>
                    <a:pt x="3" y="154"/>
                  </a:lnTo>
                  <a:lnTo>
                    <a:pt x="0" y="129"/>
                  </a:lnTo>
                  <a:lnTo>
                    <a:pt x="3" y="103"/>
                  </a:lnTo>
                  <a:lnTo>
                    <a:pt x="13" y="81"/>
                  </a:lnTo>
                  <a:lnTo>
                    <a:pt x="22" y="58"/>
                  </a:lnTo>
                  <a:lnTo>
                    <a:pt x="38" y="39"/>
                  </a:lnTo>
                  <a:lnTo>
                    <a:pt x="58" y="23"/>
                  </a:lnTo>
                  <a:lnTo>
                    <a:pt x="80" y="10"/>
                  </a:lnTo>
                  <a:lnTo>
                    <a:pt x="102" y="3"/>
                  </a:lnTo>
                  <a:lnTo>
                    <a:pt x="131" y="0"/>
                  </a:lnTo>
                  <a:lnTo>
                    <a:pt x="157" y="3"/>
                  </a:lnTo>
                  <a:lnTo>
                    <a:pt x="180" y="10"/>
                  </a:lnTo>
                  <a:lnTo>
                    <a:pt x="202" y="23"/>
                  </a:lnTo>
                  <a:lnTo>
                    <a:pt x="221" y="39"/>
                  </a:lnTo>
                  <a:lnTo>
                    <a:pt x="237" y="58"/>
                  </a:lnTo>
                  <a:lnTo>
                    <a:pt x="250" y="81"/>
                  </a:lnTo>
                  <a:lnTo>
                    <a:pt x="257" y="103"/>
                  </a:lnTo>
                  <a:lnTo>
                    <a:pt x="260" y="129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5" name="Freeform 83"/>
            <p:cNvSpPr>
              <a:spLocks/>
            </p:cNvSpPr>
            <p:nvPr/>
          </p:nvSpPr>
          <p:spPr bwMode="auto">
            <a:xfrm>
              <a:off x="7866880" y="2760606"/>
              <a:ext cx="412633" cy="421443"/>
            </a:xfrm>
            <a:custGeom>
              <a:avLst/>
              <a:gdLst>
                <a:gd name="T0" fmla="*/ 2147483647 w 260"/>
                <a:gd name="T1" fmla="*/ 2147483647 h 257"/>
                <a:gd name="T2" fmla="*/ 2147483647 w 260"/>
                <a:gd name="T3" fmla="*/ 2147483647 h 257"/>
                <a:gd name="T4" fmla="*/ 2147483647 w 260"/>
                <a:gd name="T5" fmla="*/ 2147483647 h 257"/>
                <a:gd name="T6" fmla="*/ 2147483647 w 260"/>
                <a:gd name="T7" fmla="*/ 2147483647 h 257"/>
                <a:gd name="T8" fmla="*/ 2147483647 w 260"/>
                <a:gd name="T9" fmla="*/ 2147483647 h 257"/>
                <a:gd name="T10" fmla="*/ 2147483647 w 260"/>
                <a:gd name="T11" fmla="*/ 2147483647 h 257"/>
                <a:gd name="T12" fmla="*/ 2147483647 w 260"/>
                <a:gd name="T13" fmla="*/ 2147483647 h 257"/>
                <a:gd name="T14" fmla="*/ 2147483647 w 260"/>
                <a:gd name="T15" fmla="*/ 2147483647 h 257"/>
                <a:gd name="T16" fmla="*/ 2147483647 w 260"/>
                <a:gd name="T17" fmla="*/ 2147483647 h 257"/>
                <a:gd name="T18" fmla="*/ 2147483647 w 260"/>
                <a:gd name="T19" fmla="*/ 2147483647 h 257"/>
                <a:gd name="T20" fmla="*/ 2147483647 w 260"/>
                <a:gd name="T21" fmla="*/ 2147483647 h 257"/>
                <a:gd name="T22" fmla="*/ 2147483647 w 260"/>
                <a:gd name="T23" fmla="*/ 2147483647 h 257"/>
                <a:gd name="T24" fmla="*/ 2147483647 w 260"/>
                <a:gd name="T25" fmla="*/ 2147483647 h 257"/>
                <a:gd name="T26" fmla="*/ 2147483647 w 260"/>
                <a:gd name="T27" fmla="*/ 2147483647 h 257"/>
                <a:gd name="T28" fmla="*/ 2147483647 w 260"/>
                <a:gd name="T29" fmla="*/ 2147483647 h 257"/>
                <a:gd name="T30" fmla="*/ 2147483647 w 260"/>
                <a:gd name="T31" fmla="*/ 2147483647 h 257"/>
                <a:gd name="T32" fmla="*/ 0 w 260"/>
                <a:gd name="T33" fmla="*/ 2147483647 h 257"/>
                <a:gd name="T34" fmla="*/ 2147483647 w 260"/>
                <a:gd name="T35" fmla="*/ 2147483647 h 257"/>
                <a:gd name="T36" fmla="*/ 2147483647 w 260"/>
                <a:gd name="T37" fmla="*/ 2147483647 h 257"/>
                <a:gd name="T38" fmla="*/ 2147483647 w 260"/>
                <a:gd name="T39" fmla="*/ 2147483647 h 257"/>
                <a:gd name="T40" fmla="*/ 2147483647 w 260"/>
                <a:gd name="T41" fmla="*/ 2147483647 h 257"/>
                <a:gd name="T42" fmla="*/ 2147483647 w 260"/>
                <a:gd name="T43" fmla="*/ 2147483647 h 257"/>
                <a:gd name="T44" fmla="*/ 2147483647 w 260"/>
                <a:gd name="T45" fmla="*/ 2147483647 h 257"/>
                <a:gd name="T46" fmla="*/ 2147483647 w 260"/>
                <a:gd name="T47" fmla="*/ 0 h 257"/>
                <a:gd name="T48" fmla="*/ 2147483647 w 260"/>
                <a:gd name="T49" fmla="*/ 0 h 257"/>
                <a:gd name="T50" fmla="*/ 2147483647 w 260"/>
                <a:gd name="T51" fmla="*/ 0 h 257"/>
                <a:gd name="T52" fmla="*/ 2147483647 w 260"/>
                <a:gd name="T53" fmla="*/ 2147483647 h 257"/>
                <a:gd name="T54" fmla="*/ 2147483647 w 260"/>
                <a:gd name="T55" fmla="*/ 2147483647 h 257"/>
                <a:gd name="T56" fmla="*/ 2147483647 w 260"/>
                <a:gd name="T57" fmla="*/ 2147483647 h 257"/>
                <a:gd name="T58" fmla="*/ 2147483647 w 260"/>
                <a:gd name="T59" fmla="*/ 2147483647 h 257"/>
                <a:gd name="T60" fmla="*/ 2147483647 w 260"/>
                <a:gd name="T61" fmla="*/ 2147483647 h 257"/>
                <a:gd name="T62" fmla="*/ 2147483647 w 260"/>
                <a:gd name="T63" fmla="*/ 2147483647 h 257"/>
                <a:gd name="T64" fmla="*/ 2147483647 w 260"/>
                <a:gd name="T65" fmla="*/ 2147483647 h 2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60"/>
                <a:gd name="T100" fmla="*/ 0 h 257"/>
                <a:gd name="T101" fmla="*/ 260 w 260"/>
                <a:gd name="T102" fmla="*/ 257 h 2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60" h="257">
                  <a:moveTo>
                    <a:pt x="260" y="129"/>
                  </a:moveTo>
                  <a:lnTo>
                    <a:pt x="257" y="154"/>
                  </a:lnTo>
                  <a:lnTo>
                    <a:pt x="247" y="177"/>
                  </a:lnTo>
                  <a:lnTo>
                    <a:pt x="238" y="199"/>
                  </a:lnTo>
                  <a:lnTo>
                    <a:pt x="222" y="219"/>
                  </a:lnTo>
                  <a:lnTo>
                    <a:pt x="202" y="235"/>
                  </a:lnTo>
                  <a:lnTo>
                    <a:pt x="180" y="248"/>
                  </a:lnTo>
                  <a:lnTo>
                    <a:pt x="158" y="254"/>
                  </a:lnTo>
                  <a:lnTo>
                    <a:pt x="129" y="257"/>
                  </a:lnTo>
                  <a:lnTo>
                    <a:pt x="103" y="254"/>
                  </a:lnTo>
                  <a:lnTo>
                    <a:pt x="80" y="248"/>
                  </a:lnTo>
                  <a:lnTo>
                    <a:pt x="58" y="235"/>
                  </a:lnTo>
                  <a:lnTo>
                    <a:pt x="39" y="219"/>
                  </a:lnTo>
                  <a:lnTo>
                    <a:pt x="23" y="199"/>
                  </a:lnTo>
                  <a:lnTo>
                    <a:pt x="10" y="177"/>
                  </a:lnTo>
                  <a:lnTo>
                    <a:pt x="3" y="154"/>
                  </a:lnTo>
                  <a:lnTo>
                    <a:pt x="0" y="129"/>
                  </a:lnTo>
                  <a:lnTo>
                    <a:pt x="3" y="103"/>
                  </a:lnTo>
                  <a:lnTo>
                    <a:pt x="10" y="77"/>
                  </a:lnTo>
                  <a:lnTo>
                    <a:pt x="23" y="55"/>
                  </a:lnTo>
                  <a:lnTo>
                    <a:pt x="39" y="36"/>
                  </a:lnTo>
                  <a:lnTo>
                    <a:pt x="58" y="19"/>
                  </a:lnTo>
                  <a:lnTo>
                    <a:pt x="80" y="10"/>
                  </a:lnTo>
                  <a:lnTo>
                    <a:pt x="103" y="0"/>
                  </a:lnTo>
                  <a:lnTo>
                    <a:pt x="129" y="0"/>
                  </a:lnTo>
                  <a:lnTo>
                    <a:pt x="158" y="0"/>
                  </a:lnTo>
                  <a:lnTo>
                    <a:pt x="180" y="10"/>
                  </a:lnTo>
                  <a:lnTo>
                    <a:pt x="202" y="19"/>
                  </a:lnTo>
                  <a:lnTo>
                    <a:pt x="222" y="36"/>
                  </a:lnTo>
                  <a:lnTo>
                    <a:pt x="238" y="55"/>
                  </a:lnTo>
                  <a:lnTo>
                    <a:pt x="247" y="77"/>
                  </a:lnTo>
                  <a:lnTo>
                    <a:pt x="257" y="103"/>
                  </a:lnTo>
                  <a:lnTo>
                    <a:pt x="260" y="129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6" name="Freeform 84"/>
            <p:cNvSpPr>
              <a:spLocks/>
            </p:cNvSpPr>
            <p:nvPr/>
          </p:nvSpPr>
          <p:spPr bwMode="auto">
            <a:xfrm>
              <a:off x="7744679" y="2760606"/>
              <a:ext cx="412633" cy="421443"/>
            </a:xfrm>
            <a:custGeom>
              <a:avLst/>
              <a:gdLst>
                <a:gd name="T0" fmla="*/ 2147483647 w 260"/>
                <a:gd name="T1" fmla="*/ 2147483647 h 257"/>
                <a:gd name="T2" fmla="*/ 2147483647 w 260"/>
                <a:gd name="T3" fmla="*/ 2147483647 h 257"/>
                <a:gd name="T4" fmla="*/ 2147483647 w 260"/>
                <a:gd name="T5" fmla="*/ 2147483647 h 257"/>
                <a:gd name="T6" fmla="*/ 2147483647 w 260"/>
                <a:gd name="T7" fmla="*/ 2147483647 h 257"/>
                <a:gd name="T8" fmla="*/ 2147483647 w 260"/>
                <a:gd name="T9" fmla="*/ 2147483647 h 257"/>
                <a:gd name="T10" fmla="*/ 2147483647 w 260"/>
                <a:gd name="T11" fmla="*/ 2147483647 h 257"/>
                <a:gd name="T12" fmla="*/ 2147483647 w 260"/>
                <a:gd name="T13" fmla="*/ 2147483647 h 257"/>
                <a:gd name="T14" fmla="*/ 2147483647 w 260"/>
                <a:gd name="T15" fmla="*/ 2147483647 h 257"/>
                <a:gd name="T16" fmla="*/ 2147483647 w 260"/>
                <a:gd name="T17" fmla="*/ 2147483647 h 257"/>
                <a:gd name="T18" fmla="*/ 2147483647 w 260"/>
                <a:gd name="T19" fmla="*/ 2147483647 h 257"/>
                <a:gd name="T20" fmla="*/ 2147483647 w 260"/>
                <a:gd name="T21" fmla="*/ 2147483647 h 257"/>
                <a:gd name="T22" fmla="*/ 2147483647 w 260"/>
                <a:gd name="T23" fmla="*/ 2147483647 h 257"/>
                <a:gd name="T24" fmla="*/ 2147483647 w 260"/>
                <a:gd name="T25" fmla="*/ 2147483647 h 257"/>
                <a:gd name="T26" fmla="*/ 2147483647 w 260"/>
                <a:gd name="T27" fmla="*/ 2147483647 h 257"/>
                <a:gd name="T28" fmla="*/ 2147483647 w 260"/>
                <a:gd name="T29" fmla="*/ 2147483647 h 257"/>
                <a:gd name="T30" fmla="*/ 2147483647 w 260"/>
                <a:gd name="T31" fmla="*/ 2147483647 h 257"/>
                <a:gd name="T32" fmla="*/ 0 w 260"/>
                <a:gd name="T33" fmla="*/ 2147483647 h 257"/>
                <a:gd name="T34" fmla="*/ 2147483647 w 260"/>
                <a:gd name="T35" fmla="*/ 2147483647 h 257"/>
                <a:gd name="T36" fmla="*/ 2147483647 w 260"/>
                <a:gd name="T37" fmla="*/ 2147483647 h 257"/>
                <a:gd name="T38" fmla="*/ 2147483647 w 260"/>
                <a:gd name="T39" fmla="*/ 2147483647 h 257"/>
                <a:gd name="T40" fmla="*/ 2147483647 w 260"/>
                <a:gd name="T41" fmla="*/ 2147483647 h 257"/>
                <a:gd name="T42" fmla="*/ 2147483647 w 260"/>
                <a:gd name="T43" fmla="*/ 2147483647 h 257"/>
                <a:gd name="T44" fmla="*/ 2147483647 w 260"/>
                <a:gd name="T45" fmla="*/ 2147483647 h 257"/>
                <a:gd name="T46" fmla="*/ 2147483647 w 260"/>
                <a:gd name="T47" fmla="*/ 2147483647 h 257"/>
                <a:gd name="T48" fmla="*/ 2147483647 w 260"/>
                <a:gd name="T49" fmla="*/ 0 h 257"/>
                <a:gd name="T50" fmla="*/ 2147483647 w 260"/>
                <a:gd name="T51" fmla="*/ 2147483647 h 257"/>
                <a:gd name="T52" fmla="*/ 2147483647 w 260"/>
                <a:gd name="T53" fmla="*/ 2147483647 h 257"/>
                <a:gd name="T54" fmla="*/ 2147483647 w 260"/>
                <a:gd name="T55" fmla="*/ 2147483647 h 257"/>
                <a:gd name="T56" fmla="*/ 2147483647 w 260"/>
                <a:gd name="T57" fmla="*/ 2147483647 h 257"/>
                <a:gd name="T58" fmla="*/ 2147483647 w 260"/>
                <a:gd name="T59" fmla="*/ 2147483647 h 257"/>
                <a:gd name="T60" fmla="*/ 2147483647 w 260"/>
                <a:gd name="T61" fmla="*/ 2147483647 h 257"/>
                <a:gd name="T62" fmla="*/ 2147483647 w 260"/>
                <a:gd name="T63" fmla="*/ 2147483647 h 257"/>
                <a:gd name="T64" fmla="*/ 2147483647 w 260"/>
                <a:gd name="T65" fmla="*/ 2147483647 h 2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60"/>
                <a:gd name="T100" fmla="*/ 0 h 257"/>
                <a:gd name="T101" fmla="*/ 260 w 260"/>
                <a:gd name="T102" fmla="*/ 257 h 2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60" h="257">
                  <a:moveTo>
                    <a:pt x="260" y="129"/>
                  </a:moveTo>
                  <a:lnTo>
                    <a:pt x="257" y="154"/>
                  </a:lnTo>
                  <a:lnTo>
                    <a:pt x="247" y="180"/>
                  </a:lnTo>
                  <a:lnTo>
                    <a:pt x="238" y="203"/>
                  </a:lnTo>
                  <a:lnTo>
                    <a:pt x="222" y="222"/>
                  </a:lnTo>
                  <a:lnTo>
                    <a:pt x="202" y="235"/>
                  </a:lnTo>
                  <a:lnTo>
                    <a:pt x="180" y="248"/>
                  </a:lnTo>
                  <a:lnTo>
                    <a:pt x="154" y="254"/>
                  </a:lnTo>
                  <a:lnTo>
                    <a:pt x="128" y="257"/>
                  </a:lnTo>
                  <a:lnTo>
                    <a:pt x="103" y="254"/>
                  </a:lnTo>
                  <a:lnTo>
                    <a:pt x="80" y="248"/>
                  </a:lnTo>
                  <a:lnTo>
                    <a:pt x="58" y="235"/>
                  </a:lnTo>
                  <a:lnTo>
                    <a:pt x="38" y="222"/>
                  </a:lnTo>
                  <a:lnTo>
                    <a:pt x="22" y="203"/>
                  </a:lnTo>
                  <a:lnTo>
                    <a:pt x="10" y="180"/>
                  </a:lnTo>
                  <a:lnTo>
                    <a:pt x="3" y="154"/>
                  </a:lnTo>
                  <a:lnTo>
                    <a:pt x="0" y="129"/>
                  </a:lnTo>
                  <a:lnTo>
                    <a:pt x="3" y="103"/>
                  </a:lnTo>
                  <a:lnTo>
                    <a:pt x="10" y="81"/>
                  </a:lnTo>
                  <a:lnTo>
                    <a:pt x="22" y="58"/>
                  </a:lnTo>
                  <a:lnTo>
                    <a:pt x="38" y="39"/>
                  </a:lnTo>
                  <a:lnTo>
                    <a:pt x="58" y="23"/>
                  </a:lnTo>
                  <a:lnTo>
                    <a:pt x="80" y="10"/>
                  </a:lnTo>
                  <a:lnTo>
                    <a:pt x="103" y="3"/>
                  </a:lnTo>
                  <a:lnTo>
                    <a:pt x="128" y="0"/>
                  </a:lnTo>
                  <a:lnTo>
                    <a:pt x="154" y="3"/>
                  </a:lnTo>
                  <a:lnTo>
                    <a:pt x="180" y="10"/>
                  </a:lnTo>
                  <a:lnTo>
                    <a:pt x="202" y="23"/>
                  </a:lnTo>
                  <a:lnTo>
                    <a:pt x="222" y="39"/>
                  </a:lnTo>
                  <a:lnTo>
                    <a:pt x="238" y="58"/>
                  </a:lnTo>
                  <a:lnTo>
                    <a:pt x="247" y="81"/>
                  </a:lnTo>
                  <a:lnTo>
                    <a:pt x="257" y="103"/>
                  </a:lnTo>
                  <a:lnTo>
                    <a:pt x="260" y="129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7" name="Line 85"/>
            <p:cNvSpPr>
              <a:spLocks noChangeShapeType="1"/>
            </p:cNvSpPr>
            <p:nvPr/>
          </p:nvSpPr>
          <p:spPr bwMode="auto">
            <a:xfrm>
              <a:off x="6392511" y="3193528"/>
              <a:ext cx="407873" cy="164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8" name="Line 86"/>
            <p:cNvSpPr>
              <a:spLocks noChangeShapeType="1"/>
            </p:cNvSpPr>
            <p:nvPr/>
          </p:nvSpPr>
          <p:spPr bwMode="auto">
            <a:xfrm flipH="1">
              <a:off x="4434089" y="3193528"/>
              <a:ext cx="393589" cy="16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9" name="Freeform 87"/>
            <p:cNvSpPr>
              <a:spLocks/>
            </p:cNvSpPr>
            <p:nvPr/>
          </p:nvSpPr>
          <p:spPr bwMode="auto">
            <a:xfrm>
              <a:off x="4745149" y="3150892"/>
              <a:ext cx="82527" cy="83633"/>
            </a:xfrm>
            <a:custGeom>
              <a:avLst/>
              <a:gdLst>
                <a:gd name="T0" fmla="*/ 0 w 52"/>
                <a:gd name="T1" fmla="*/ 2147483647 h 51"/>
                <a:gd name="T2" fmla="*/ 2147483647 w 52"/>
                <a:gd name="T3" fmla="*/ 2147483647 h 51"/>
                <a:gd name="T4" fmla="*/ 0 w 52"/>
                <a:gd name="T5" fmla="*/ 0 h 51"/>
                <a:gd name="T6" fmla="*/ 0 60000 65536"/>
                <a:gd name="T7" fmla="*/ 0 60000 65536"/>
                <a:gd name="T8" fmla="*/ 0 60000 65536"/>
                <a:gd name="T9" fmla="*/ 0 w 52"/>
                <a:gd name="T10" fmla="*/ 0 h 51"/>
                <a:gd name="T11" fmla="*/ 52 w 52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51">
                  <a:moveTo>
                    <a:pt x="0" y="51"/>
                  </a:moveTo>
                  <a:lnTo>
                    <a:pt x="52" y="26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0" name="Freeform 88"/>
            <p:cNvSpPr>
              <a:spLocks/>
            </p:cNvSpPr>
            <p:nvPr/>
          </p:nvSpPr>
          <p:spPr bwMode="auto">
            <a:xfrm>
              <a:off x="4434089" y="3150892"/>
              <a:ext cx="82527" cy="83633"/>
            </a:xfrm>
            <a:custGeom>
              <a:avLst/>
              <a:gdLst>
                <a:gd name="T0" fmla="*/ 2147483647 w 52"/>
                <a:gd name="T1" fmla="*/ 0 h 51"/>
                <a:gd name="T2" fmla="*/ 0 w 52"/>
                <a:gd name="T3" fmla="*/ 2147483647 h 51"/>
                <a:gd name="T4" fmla="*/ 2147483647 w 52"/>
                <a:gd name="T5" fmla="*/ 2147483647 h 51"/>
                <a:gd name="T6" fmla="*/ 0 60000 65536"/>
                <a:gd name="T7" fmla="*/ 0 60000 65536"/>
                <a:gd name="T8" fmla="*/ 0 60000 65536"/>
                <a:gd name="T9" fmla="*/ 0 w 52"/>
                <a:gd name="T10" fmla="*/ 0 h 51"/>
                <a:gd name="T11" fmla="*/ 52 w 52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51">
                  <a:moveTo>
                    <a:pt x="52" y="0"/>
                  </a:moveTo>
                  <a:lnTo>
                    <a:pt x="0" y="26"/>
                  </a:lnTo>
                  <a:lnTo>
                    <a:pt x="52" y="51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1" name="Line 89"/>
            <p:cNvSpPr>
              <a:spLocks noChangeShapeType="1"/>
            </p:cNvSpPr>
            <p:nvPr/>
          </p:nvSpPr>
          <p:spPr bwMode="auto">
            <a:xfrm flipH="1">
              <a:off x="4424565" y="3403428"/>
              <a:ext cx="403111" cy="16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2" name="Freeform 90"/>
            <p:cNvSpPr>
              <a:spLocks/>
            </p:cNvSpPr>
            <p:nvPr/>
          </p:nvSpPr>
          <p:spPr bwMode="auto">
            <a:xfrm>
              <a:off x="4745149" y="3360792"/>
              <a:ext cx="82527" cy="85272"/>
            </a:xfrm>
            <a:custGeom>
              <a:avLst/>
              <a:gdLst>
                <a:gd name="T0" fmla="*/ 0 w 52"/>
                <a:gd name="T1" fmla="*/ 2147483647 h 52"/>
                <a:gd name="T2" fmla="*/ 2147483647 w 52"/>
                <a:gd name="T3" fmla="*/ 2147483647 h 52"/>
                <a:gd name="T4" fmla="*/ 0 w 52"/>
                <a:gd name="T5" fmla="*/ 0 h 52"/>
                <a:gd name="T6" fmla="*/ 0 60000 65536"/>
                <a:gd name="T7" fmla="*/ 0 60000 65536"/>
                <a:gd name="T8" fmla="*/ 0 60000 65536"/>
                <a:gd name="T9" fmla="*/ 0 w 52"/>
                <a:gd name="T10" fmla="*/ 0 h 52"/>
                <a:gd name="T11" fmla="*/ 52 w 52"/>
                <a:gd name="T12" fmla="*/ 52 h 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52">
                  <a:moveTo>
                    <a:pt x="0" y="52"/>
                  </a:moveTo>
                  <a:lnTo>
                    <a:pt x="52" y="26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3" name="Rectangle 91"/>
            <p:cNvSpPr>
              <a:spLocks noChangeArrowheads="1"/>
            </p:cNvSpPr>
            <p:nvPr/>
          </p:nvSpPr>
          <p:spPr bwMode="auto">
            <a:xfrm>
              <a:off x="6719442" y="2977066"/>
              <a:ext cx="80940" cy="426362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cs typeface="Arial" pitchFamily="34" charset="0"/>
              </a:endParaRPr>
            </a:p>
          </p:txBody>
        </p:sp>
        <p:sp>
          <p:nvSpPr>
            <p:cNvPr id="24614" name="Rectangle 92"/>
            <p:cNvSpPr>
              <a:spLocks noChangeArrowheads="1"/>
            </p:cNvSpPr>
            <p:nvPr/>
          </p:nvSpPr>
          <p:spPr bwMode="auto">
            <a:xfrm>
              <a:off x="6719442" y="2977066"/>
              <a:ext cx="80940" cy="426362"/>
            </a:xfrm>
            <a:prstGeom prst="rect">
              <a:avLst/>
            </a:prstGeom>
            <a:noFill/>
            <a:ln w="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cs typeface="Arial" pitchFamily="34" charset="0"/>
              </a:endParaRPr>
            </a:p>
          </p:txBody>
        </p:sp>
        <p:sp>
          <p:nvSpPr>
            <p:cNvPr id="24615" name="Line 93"/>
            <p:cNvSpPr>
              <a:spLocks noChangeShapeType="1"/>
            </p:cNvSpPr>
            <p:nvPr/>
          </p:nvSpPr>
          <p:spPr bwMode="auto">
            <a:xfrm>
              <a:off x="1761493" y="3193528"/>
              <a:ext cx="1107762" cy="164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6" name="Line 94"/>
            <p:cNvSpPr>
              <a:spLocks noChangeShapeType="1"/>
            </p:cNvSpPr>
            <p:nvPr/>
          </p:nvSpPr>
          <p:spPr bwMode="auto">
            <a:xfrm>
              <a:off x="7407472" y="3193528"/>
              <a:ext cx="11160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7" name="Rectangle 95"/>
            <p:cNvSpPr>
              <a:spLocks noChangeArrowheads="1"/>
            </p:cNvSpPr>
            <p:nvPr/>
          </p:nvSpPr>
          <p:spPr bwMode="auto">
            <a:xfrm>
              <a:off x="3892524" y="3077133"/>
              <a:ext cx="483742" cy="225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400">
                  <a:solidFill>
                    <a:srgbClr val="000000"/>
                  </a:solidFill>
                  <a:cs typeface="Arial" pitchFamily="34" charset="0"/>
                </a:rPr>
                <a:t>Basis</a:t>
              </a:r>
              <a:endParaRPr lang="en-US" sz="1400">
                <a:cs typeface="Arial" pitchFamily="34" charset="0"/>
              </a:endParaRPr>
            </a:p>
          </p:txBody>
        </p:sp>
        <p:sp>
          <p:nvSpPr>
            <p:cNvPr id="24621" name="Rectangle 99"/>
            <p:cNvSpPr>
              <a:spLocks noChangeArrowheads="1"/>
            </p:cNvSpPr>
            <p:nvPr/>
          </p:nvSpPr>
          <p:spPr bwMode="auto">
            <a:xfrm>
              <a:off x="6513730" y="2681520"/>
              <a:ext cx="811647" cy="241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500">
                  <a:solidFill>
                    <a:srgbClr val="000000"/>
                  </a:solidFill>
                  <a:cs typeface="Arial" pitchFamily="34" charset="0"/>
                </a:rPr>
                <a:t>amplifier</a:t>
              </a:r>
              <a:endParaRPr lang="en-US" sz="1500">
                <a:cs typeface="Arial" pitchFamily="34" charset="0"/>
              </a:endParaRPr>
            </a:p>
          </p:txBody>
        </p:sp>
        <p:sp>
          <p:nvSpPr>
            <p:cNvPr id="24622" name="Rectangle 100"/>
            <p:cNvSpPr>
              <a:spLocks noChangeArrowheads="1"/>
            </p:cNvSpPr>
            <p:nvPr/>
          </p:nvSpPr>
          <p:spPr bwMode="auto">
            <a:xfrm>
              <a:off x="6513730" y="2443179"/>
              <a:ext cx="659058" cy="241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500">
                  <a:solidFill>
                    <a:srgbClr val="000000"/>
                  </a:solidFill>
                  <a:cs typeface="Arial" pitchFamily="34" charset="0"/>
                </a:rPr>
                <a:t>Optical</a:t>
              </a:r>
              <a:endParaRPr lang="en-US" sz="1500">
                <a:cs typeface="Arial" pitchFamily="34" charset="0"/>
              </a:endParaRPr>
            </a:p>
          </p:txBody>
        </p:sp>
        <p:sp>
          <p:nvSpPr>
            <p:cNvPr id="24623" name="Rectangle 101"/>
            <p:cNvSpPr>
              <a:spLocks noChangeArrowheads="1"/>
            </p:cNvSpPr>
            <p:nvPr/>
          </p:nvSpPr>
          <p:spPr bwMode="auto">
            <a:xfrm>
              <a:off x="3007828" y="3288673"/>
              <a:ext cx="1368438" cy="225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400">
                  <a:solidFill>
                    <a:srgbClr val="000000"/>
                  </a:solidFill>
                  <a:cs typeface="Arial" pitchFamily="34" charset="0"/>
                </a:rPr>
                <a:t>Detection result</a:t>
              </a:r>
              <a:endParaRPr lang="en-US" sz="1400">
                <a:cs typeface="Arial" pitchFamily="34" charset="0"/>
              </a:endParaRPr>
            </a:p>
          </p:txBody>
        </p:sp>
        <p:sp>
          <p:nvSpPr>
            <p:cNvPr id="24627" name="Rectangle 106"/>
            <p:cNvSpPr>
              <a:spLocks noChangeArrowheads="1"/>
            </p:cNvSpPr>
            <p:nvPr/>
          </p:nvSpPr>
          <p:spPr bwMode="auto">
            <a:xfrm>
              <a:off x="3350657" y="2607574"/>
              <a:ext cx="592504" cy="322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  <a:cs typeface="Arial" pitchFamily="34" charset="0"/>
                </a:rPr>
                <a:t>Bob´</a:t>
              </a:r>
              <a:endParaRPr lang="en-US" sz="2000">
                <a:cs typeface="Arial" pitchFamily="34" charset="0"/>
              </a:endParaRPr>
            </a:p>
          </p:txBody>
        </p:sp>
        <p:sp>
          <p:nvSpPr>
            <p:cNvPr id="24628" name="Rectangle 108"/>
            <p:cNvSpPr>
              <a:spLocks noChangeArrowheads="1"/>
            </p:cNvSpPr>
            <p:nvPr/>
          </p:nvSpPr>
          <p:spPr bwMode="auto">
            <a:xfrm>
              <a:off x="4876534" y="2101418"/>
              <a:ext cx="508092" cy="354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200" smtClean="0">
                  <a:solidFill>
                    <a:srgbClr val="000000"/>
                  </a:solidFill>
                  <a:cs typeface="Arial" pitchFamily="34" charset="0"/>
                </a:rPr>
                <a:t>Eve</a:t>
              </a:r>
              <a:endParaRPr lang="en-US" sz="2200">
                <a:cs typeface="Arial" pitchFamily="34" charset="0"/>
              </a:endParaRPr>
            </a:p>
          </p:txBody>
        </p:sp>
        <p:sp>
          <p:nvSpPr>
            <p:cNvPr id="24586" name="Freeform 64"/>
            <p:cNvSpPr>
              <a:spLocks/>
            </p:cNvSpPr>
            <p:nvPr/>
          </p:nvSpPr>
          <p:spPr bwMode="auto">
            <a:xfrm>
              <a:off x="8525507" y="2555625"/>
              <a:ext cx="1555310" cy="1059345"/>
            </a:xfrm>
            <a:custGeom>
              <a:avLst/>
              <a:gdLst>
                <a:gd name="T0" fmla="*/ 2147483647 w 980"/>
                <a:gd name="T1" fmla="*/ 0 h 646"/>
                <a:gd name="T2" fmla="*/ 2147483647 w 980"/>
                <a:gd name="T3" fmla="*/ 0 h 646"/>
                <a:gd name="T4" fmla="*/ 2147483647 w 980"/>
                <a:gd name="T5" fmla="*/ 0 h 646"/>
                <a:gd name="T6" fmla="*/ 2147483647 w 980"/>
                <a:gd name="T7" fmla="*/ 2147483647 h 646"/>
                <a:gd name="T8" fmla="*/ 2147483647 w 980"/>
                <a:gd name="T9" fmla="*/ 2147483647 h 646"/>
                <a:gd name="T10" fmla="*/ 2147483647 w 980"/>
                <a:gd name="T11" fmla="*/ 2147483647 h 646"/>
                <a:gd name="T12" fmla="*/ 2147483647 w 980"/>
                <a:gd name="T13" fmla="*/ 2147483647 h 646"/>
                <a:gd name="T14" fmla="*/ 2147483647 w 980"/>
                <a:gd name="T15" fmla="*/ 2147483647 h 646"/>
                <a:gd name="T16" fmla="*/ 0 w 980"/>
                <a:gd name="T17" fmla="*/ 2147483647 h 646"/>
                <a:gd name="T18" fmla="*/ 0 w 980"/>
                <a:gd name="T19" fmla="*/ 2147483647 h 646"/>
                <a:gd name="T20" fmla="*/ 0 w 980"/>
                <a:gd name="T21" fmla="*/ 2147483647 h 646"/>
                <a:gd name="T22" fmla="*/ 0 w 980"/>
                <a:gd name="T23" fmla="*/ 2147483647 h 646"/>
                <a:gd name="T24" fmla="*/ 2147483647 w 980"/>
                <a:gd name="T25" fmla="*/ 2147483647 h 646"/>
                <a:gd name="T26" fmla="*/ 2147483647 w 980"/>
                <a:gd name="T27" fmla="*/ 2147483647 h 646"/>
                <a:gd name="T28" fmla="*/ 2147483647 w 980"/>
                <a:gd name="T29" fmla="*/ 2147483647 h 646"/>
                <a:gd name="T30" fmla="*/ 2147483647 w 980"/>
                <a:gd name="T31" fmla="*/ 2147483647 h 646"/>
                <a:gd name="T32" fmla="*/ 2147483647 w 980"/>
                <a:gd name="T33" fmla="*/ 2147483647 h 646"/>
                <a:gd name="T34" fmla="*/ 2147483647 w 980"/>
                <a:gd name="T35" fmla="*/ 2147483647 h 646"/>
                <a:gd name="T36" fmla="*/ 2147483647 w 980"/>
                <a:gd name="T37" fmla="*/ 2147483647 h 646"/>
                <a:gd name="T38" fmla="*/ 2147483647 w 980"/>
                <a:gd name="T39" fmla="*/ 2147483647 h 646"/>
                <a:gd name="T40" fmla="*/ 2147483647 w 980"/>
                <a:gd name="T41" fmla="*/ 2147483647 h 646"/>
                <a:gd name="T42" fmla="*/ 2147483647 w 980"/>
                <a:gd name="T43" fmla="*/ 2147483647 h 646"/>
                <a:gd name="T44" fmla="*/ 2147483647 w 980"/>
                <a:gd name="T45" fmla="*/ 2147483647 h 646"/>
                <a:gd name="T46" fmla="*/ 2147483647 w 980"/>
                <a:gd name="T47" fmla="*/ 2147483647 h 646"/>
                <a:gd name="T48" fmla="*/ 2147483647 w 980"/>
                <a:gd name="T49" fmla="*/ 2147483647 h 646"/>
                <a:gd name="T50" fmla="*/ 2147483647 w 980"/>
                <a:gd name="T51" fmla="*/ 2147483647 h 646"/>
                <a:gd name="T52" fmla="*/ 2147483647 w 980"/>
                <a:gd name="T53" fmla="*/ 2147483647 h 646"/>
                <a:gd name="T54" fmla="*/ 2147483647 w 980"/>
                <a:gd name="T55" fmla="*/ 2147483647 h 646"/>
                <a:gd name="T56" fmla="*/ 2147483647 w 980"/>
                <a:gd name="T57" fmla="*/ 2147483647 h 646"/>
                <a:gd name="T58" fmla="*/ 2147483647 w 980"/>
                <a:gd name="T59" fmla="*/ 2147483647 h 646"/>
                <a:gd name="T60" fmla="*/ 2147483647 w 980"/>
                <a:gd name="T61" fmla="*/ 2147483647 h 646"/>
                <a:gd name="T62" fmla="*/ 2147483647 w 980"/>
                <a:gd name="T63" fmla="*/ 2147483647 h 646"/>
                <a:gd name="T64" fmla="*/ 2147483647 w 980"/>
                <a:gd name="T65" fmla="*/ 2147483647 h 646"/>
                <a:gd name="T66" fmla="*/ 2147483647 w 980"/>
                <a:gd name="T67" fmla="*/ 2147483647 h 646"/>
                <a:gd name="T68" fmla="*/ 2147483647 w 980"/>
                <a:gd name="T69" fmla="*/ 2147483647 h 646"/>
                <a:gd name="T70" fmla="*/ 2147483647 w 980"/>
                <a:gd name="T71" fmla="*/ 0 h 646"/>
                <a:gd name="T72" fmla="*/ 2147483647 w 980"/>
                <a:gd name="T73" fmla="*/ 0 h 646"/>
                <a:gd name="T74" fmla="*/ 2147483647 w 980"/>
                <a:gd name="T75" fmla="*/ 0 h 64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80"/>
                <a:gd name="T115" fmla="*/ 0 h 646"/>
                <a:gd name="T116" fmla="*/ 980 w 980"/>
                <a:gd name="T117" fmla="*/ 646 h 64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80" h="646">
                  <a:moveTo>
                    <a:pt x="61" y="0"/>
                  </a:moveTo>
                  <a:lnTo>
                    <a:pt x="61" y="0"/>
                  </a:lnTo>
                  <a:lnTo>
                    <a:pt x="48" y="0"/>
                  </a:lnTo>
                  <a:lnTo>
                    <a:pt x="35" y="6"/>
                  </a:lnTo>
                  <a:lnTo>
                    <a:pt x="25" y="10"/>
                  </a:lnTo>
                  <a:lnTo>
                    <a:pt x="16" y="19"/>
                  </a:lnTo>
                  <a:lnTo>
                    <a:pt x="9" y="26"/>
                  </a:lnTo>
                  <a:lnTo>
                    <a:pt x="3" y="38"/>
                  </a:lnTo>
                  <a:lnTo>
                    <a:pt x="0" y="48"/>
                  </a:lnTo>
                  <a:lnTo>
                    <a:pt x="0" y="61"/>
                  </a:lnTo>
                  <a:lnTo>
                    <a:pt x="0" y="585"/>
                  </a:lnTo>
                  <a:lnTo>
                    <a:pt x="0" y="597"/>
                  </a:lnTo>
                  <a:lnTo>
                    <a:pt x="3" y="607"/>
                  </a:lnTo>
                  <a:lnTo>
                    <a:pt x="9" y="620"/>
                  </a:lnTo>
                  <a:lnTo>
                    <a:pt x="16" y="626"/>
                  </a:lnTo>
                  <a:lnTo>
                    <a:pt x="25" y="636"/>
                  </a:lnTo>
                  <a:lnTo>
                    <a:pt x="35" y="639"/>
                  </a:lnTo>
                  <a:lnTo>
                    <a:pt x="48" y="642"/>
                  </a:lnTo>
                  <a:lnTo>
                    <a:pt x="61" y="646"/>
                  </a:lnTo>
                  <a:lnTo>
                    <a:pt x="919" y="646"/>
                  </a:lnTo>
                  <a:lnTo>
                    <a:pt x="932" y="642"/>
                  </a:lnTo>
                  <a:lnTo>
                    <a:pt x="944" y="639"/>
                  </a:lnTo>
                  <a:lnTo>
                    <a:pt x="954" y="636"/>
                  </a:lnTo>
                  <a:lnTo>
                    <a:pt x="964" y="626"/>
                  </a:lnTo>
                  <a:lnTo>
                    <a:pt x="970" y="620"/>
                  </a:lnTo>
                  <a:lnTo>
                    <a:pt x="977" y="607"/>
                  </a:lnTo>
                  <a:lnTo>
                    <a:pt x="980" y="597"/>
                  </a:lnTo>
                  <a:lnTo>
                    <a:pt x="980" y="585"/>
                  </a:lnTo>
                  <a:lnTo>
                    <a:pt x="980" y="61"/>
                  </a:lnTo>
                  <a:lnTo>
                    <a:pt x="980" y="48"/>
                  </a:lnTo>
                  <a:lnTo>
                    <a:pt x="977" y="38"/>
                  </a:lnTo>
                  <a:lnTo>
                    <a:pt x="970" y="26"/>
                  </a:lnTo>
                  <a:lnTo>
                    <a:pt x="964" y="19"/>
                  </a:lnTo>
                  <a:lnTo>
                    <a:pt x="954" y="10"/>
                  </a:lnTo>
                  <a:lnTo>
                    <a:pt x="944" y="6"/>
                  </a:lnTo>
                  <a:lnTo>
                    <a:pt x="932" y="0"/>
                  </a:lnTo>
                  <a:lnTo>
                    <a:pt x="919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B2B2B2"/>
            </a:solidFill>
            <a:ln w="127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24" name="Rectangle 102"/>
            <p:cNvSpPr>
              <a:spLocks noChangeArrowheads="1"/>
            </p:cNvSpPr>
            <p:nvPr/>
          </p:nvSpPr>
          <p:spPr bwMode="auto">
            <a:xfrm>
              <a:off x="9025273" y="2602636"/>
              <a:ext cx="556791" cy="354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200">
                  <a:solidFill>
                    <a:srgbClr val="000000"/>
                  </a:solidFill>
                  <a:cs typeface="Arial" pitchFamily="34" charset="0"/>
                </a:rPr>
                <a:t>Bob</a:t>
              </a:r>
              <a:endParaRPr lang="en-US" sz="2200">
                <a:cs typeface="Arial" pitchFamily="34" charset="0"/>
              </a:endParaRPr>
            </a:p>
          </p:txBody>
        </p:sp>
        <p:sp>
          <p:nvSpPr>
            <p:cNvPr id="24588" name="Freeform 66"/>
            <p:cNvSpPr>
              <a:spLocks/>
            </p:cNvSpPr>
            <p:nvPr/>
          </p:nvSpPr>
          <p:spPr bwMode="auto">
            <a:xfrm>
              <a:off x="206183" y="2555625"/>
              <a:ext cx="1555310" cy="1059345"/>
            </a:xfrm>
            <a:custGeom>
              <a:avLst/>
              <a:gdLst>
                <a:gd name="T0" fmla="*/ 2147483647 w 980"/>
                <a:gd name="T1" fmla="*/ 0 h 646"/>
                <a:gd name="T2" fmla="*/ 2147483647 w 980"/>
                <a:gd name="T3" fmla="*/ 0 h 646"/>
                <a:gd name="T4" fmla="*/ 2147483647 w 980"/>
                <a:gd name="T5" fmla="*/ 0 h 646"/>
                <a:gd name="T6" fmla="*/ 2147483647 w 980"/>
                <a:gd name="T7" fmla="*/ 2147483647 h 646"/>
                <a:gd name="T8" fmla="*/ 2147483647 w 980"/>
                <a:gd name="T9" fmla="*/ 2147483647 h 646"/>
                <a:gd name="T10" fmla="*/ 2147483647 w 980"/>
                <a:gd name="T11" fmla="*/ 2147483647 h 646"/>
                <a:gd name="T12" fmla="*/ 2147483647 w 980"/>
                <a:gd name="T13" fmla="*/ 2147483647 h 646"/>
                <a:gd name="T14" fmla="*/ 2147483647 w 980"/>
                <a:gd name="T15" fmla="*/ 2147483647 h 646"/>
                <a:gd name="T16" fmla="*/ 0 w 980"/>
                <a:gd name="T17" fmla="*/ 2147483647 h 646"/>
                <a:gd name="T18" fmla="*/ 0 w 980"/>
                <a:gd name="T19" fmla="*/ 2147483647 h 646"/>
                <a:gd name="T20" fmla="*/ 0 w 980"/>
                <a:gd name="T21" fmla="*/ 2147483647 h 646"/>
                <a:gd name="T22" fmla="*/ 0 w 980"/>
                <a:gd name="T23" fmla="*/ 2147483647 h 646"/>
                <a:gd name="T24" fmla="*/ 2147483647 w 980"/>
                <a:gd name="T25" fmla="*/ 2147483647 h 646"/>
                <a:gd name="T26" fmla="*/ 2147483647 w 980"/>
                <a:gd name="T27" fmla="*/ 2147483647 h 646"/>
                <a:gd name="T28" fmla="*/ 2147483647 w 980"/>
                <a:gd name="T29" fmla="*/ 2147483647 h 646"/>
                <a:gd name="T30" fmla="*/ 2147483647 w 980"/>
                <a:gd name="T31" fmla="*/ 2147483647 h 646"/>
                <a:gd name="T32" fmla="*/ 2147483647 w 980"/>
                <a:gd name="T33" fmla="*/ 2147483647 h 646"/>
                <a:gd name="T34" fmla="*/ 2147483647 w 980"/>
                <a:gd name="T35" fmla="*/ 2147483647 h 646"/>
                <a:gd name="T36" fmla="*/ 2147483647 w 980"/>
                <a:gd name="T37" fmla="*/ 2147483647 h 646"/>
                <a:gd name="T38" fmla="*/ 2147483647 w 980"/>
                <a:gd name="T39" fmla="*/ 2147483647 h 646"/>
                <a:gd name="T40" fmla="*/ 2147483647 w 980"/>
                <a:gd name="T41" fmla="*/ 2147483647 h 646"/>
                <a:gd name="T42" fmla="*/ 2147483647 w 980"/>
                <a:gd name="T43" fmla="*/ 2147483647 h 646"/>
                <a:gd name="T44" fmla="*/ 2147483647 w 980"/>
                <a:gd name="T45" fmla="*/ 2147483647 h 646"/>
                <a:gd name="T46" fmla="*/ 2147483647 w 980"/>
                <a:gd name="T47" fmla="*/ 2147483647 h 646"/>
                <a:gd name="T48" fmla="*/ 2147483647 w 980"/>
                <a:gd name="T49" fmla="*/ 2147483647 h 646"/>
                <a:gd name="T50" fmla="*/ 2147483647 w 980"/>
                <a:gd name="T51" fmla="*/ 2147483647 h 646"/>
                <a:gd name="T52" fmla="*/ 2147483647 w 980"/>
                <a:gd name="T53" fmla="*/ 2147483647 h 646"/>
                <a:gd name="T54" fmla="*/ 2147483647 w 980"/>
                <a:gd name="T55" fmla="*/ 2147483647 h 646"/>
                <a:gd name="T56" fmla="*/ 2147483647 w 980"/>
                <a:gd name="T57" fmla="*/ 2147483647 h 646"/>
                <a:gd name="T58" fmla="*/ 2147483647 w 980"/>
                <a:gd name="T59" fmla="*/ 2147483647 h 646"/>
                <a:gd name="T60" fmla="*/ 2147483647 w 980"/>
                <a:gd name="T61" fmla="*/ 2147483647 h 646"/>
                <a:gd name="T62" fmla="*/ 2147483647 w 980"/>
                <a:gd name="T63" fmla="*/ 2147483647 h 646"/>
                <a:gd name="T64" fmla="*/ 2147483647 w 980"/>
                <a:gd name="T65" fmla="*/ 2147483647 h 646"/>
                <a:gd name="T66" fmla="*/ 2147483647 w 980"/>
                <a:gd name="T67" fmla="*/ 2147483647 h 646"/>
                <a:gd name="T68" fmla="*/ 2147483647 w 980"/>
                <a:gd name="T69" fmla="*/ 2147483647 h 646"/>
                <a:gd name="T70" fmla="*/ 2147483647 w 980"/>
                <a:gd name="T71" fmla="*/ 0 h 646"/>
                <a:gd name="T72" fmla="*/ 2147483647 w 980"/>
                <a:gd name="T73" fmla="*/ 0 h 646"/>
                <a:gd name="T74" fmla="*/ 2147483647 w 980"/>
                <a:gd name="T75" fmla="*/ 0 h 64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80"/>
                <a:gd name="T115" fmla="*/ 0 h 646"/>
                <a:gd name="T116" fmla="*/ 980 w 980"/>
                <a:gd name="T117" fmla="*/ 646 h 64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80" h="646">
                  <a:moveTo>
                    <a:pt x="61" y="0"/>
                  </a:moveTo>
                  <a:lnTo>
                    <a:pt x="61" y="0"/>
                  </a:lnTo>
                  <a:lnTo>
                    <a:pt x="48" y="0"/>
                  </a:lnTo>
                  <a:lnTo>
                    <a:pt x="36" y="6"/>
                  </a:lnTo>
                  <a:lnTo>
                    <a:pt x="26" y="10"/>
                  </a:lnTo>
                  <a:lnTo>
                    <a:pt x="16" y="19"/>
                  </a:lnTo>
                  <a:lnTo>
                    <a:pt x="10" y="26"/>
                  </a:lnTo>
                  <a:lnTo>
                    <a:pt x="3" y="38"/>
                  </a:lnTo>
                  <a:lnTo>
                    <a:pt x="0" y="48"/>
                  </a:lnTo>
                  <a:lnTo>
                    <a:pt x="0" y="61"/>
                  </a:lnTo>
                  <a:lnTo>
                    <a:pt x="0" y="585"/>
                  </a:lnTo>
                  <a:lnTo>
                    <a:pt x="0" y="597"/>
                  </a:lnTo>
                  <a:lnTo>
                    <a:pt x="3" y="607"/>
                  </a:lnTo>
                  <a:lnTo>
                    <a:pt x="10" y="620"/>
                  </a:lnTo>
                  <a:lnTo>
                    <a:pt x="16" y="626"/>
                  </a:lnTo>
                  <a:lnTo>
                    <a:pt x="26" y="636"/>
                  </a:lnTo>
                  <a:lnTo>
                    <a:pt x="36" y="639"/>
                  </a:lnTo>
                  <a:lnTo>
                    <a:pt x="48" y="642"/>
                  </a:lnTo>
                  <a:lnTo>
                    <a:pt x="61" y="646"/>
                  </a:lnTo>
                  <a:lnTo>
                    <a:pt x="919" y="646"/>
                  </a:lnTo>
                  <a:lnTo>
                    <a:pt x="932" y="642"/>
                  </a:lnTo>
                  <a:lnTo>
                    <a:pt x="945" y="639"/>
                  </a:lnTo>
                  <a:lnTo>
                    <a:pt x="955" y="636"/>
                  </a:lnTo>
                  <a:lnTo>
                    <a:pt x="964" y="626"/>
                  </a:lnTo>
                  <a:lnTo>
                    <a:pt x="971" y="620"/>
                  </a:lnTo>
                  <a:lnTo>
                    <a:pt x="977" y="607"/>
                  </a:lnTo>
                  <a:lnTo>
                    <a:pt x="980" y="597"/>
                  </a:lnTo>
                  <a:lnTo>
                    <a:pt x="980" y="585"/>
                  </a:lnTo>
                  <a:lnTo>
                    <a:pt x="980" y="61"/>
                  </a:lnTo>
                  <a:lnTo>
                    <a:pt x="980" y="48"/>
                  </a:lnTo>
                  <a:lnTo>
                    <a:pt x="977" y="38"/>
                  </a:lnTo>
                  <a:lnTo>
                    <a:pt x="971" y="26"/>
                  </a:lnTo>
                  <a:lnTo>
                    <a:pt x="964" y="19"/>
                  </a:lnTo>
                  <a:lnTo>
                    <a:pt x="955" y="10"/>
                  </a:lnTo>
                  <a:lnTo>
                    <a:pt x="945" y="6"/>
                  </a:lnTo>
                  <a:lnTo>
                    <a:pt x="932" y="0"/>
                  </a:lnTo>
                  <a:lnTo>
                    <a:pt x="919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B2B2B2"/>
            </a:solidFill>
            <a:ln w="127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25" name="Rectangle 103"/>
            <p:cNvSpPr>
              <a:spLocks noChangeArrowheads="1"/>
            </p:cNvSpPr>
            <p:nvPr/>
          </p:nvSpPr>
          <p:spPr bwMode="auto">
            <a:xfrm>
              <a:off x="661447" y="2602635"/>
              <a:ext cx="683408" cy="354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200">
                  <a:solidFill>
                    <a:srgbClr val="000000"/>
                  </a:solidFill>
                  <a:cs typeface="Arial" pitchFamily="34" charset="0"/>
                </a:rPr>
                <a:t>Alice</a:t>
              </a:r>
              <a:endParaRPr lang="en-US" sz="2200">
                <a:cs typeface="Arial" pitchFamily="34" charset="0"/>
              </a:endParaRPr>
            </a:p>
          </p:txBody>
        </p:sp>
        <p:sp>
          <p:nvSpPr>
            <p:cNvPr id="24618" name="Rectangle 96"/>
            <p:cNvSpPr>
              <a:spLocks noChangeArrowheads="1"/>
            </p:cNvSpPr>
            <p:nvPr/>
          </p:nvSpPr>
          <p:spPr bwMode="auto">
            <a:xfrm>
              <a:off x="4892100" y="3288673"/>
              <a:ext cx="452900" cy="225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cs typeface="Arial" pitchFamily="34" charset="0"/>
                </a:rPr>
                <a:t>Bit in</a:t>
              </a:r>
              <a:endParaRPr lang="en-US" sz="1400">
                <a:cs typeface="Arial" pitchFamily="34" charset="0"/>
              </a:endParaRPr>
            </a:p>
          </p:txBody>
        </p:sp>
        <p:sp>
          <p:nvSpPr>
            <p:cNvPr id="24619" name="Rectangle 97"/>
            <p:cNvSpPr>
              <a:spLocks noChangeArrowheads="1"/>
            </p:cNvSpPr>
            <p:nvPr/>
          </p:nvSpPr>
          <p:spPr bwMode="auto">
            <a:xfrm>
              <a:off x="4892100" y="3077133"/>
              <a:ext cx="483742" cy="225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cs typeface="Arial" pitchFamily="34" charset="0"/>
                </a:rPr>
                <a:t>Basis</a:t>
              </a:r>
              <a:endParaRPr lang="en-US" sz="1400">
                <a:cs typeface="Arial" pitchFamily="34" charset="0"/>
              </a:endParaRPr>
            </a:p>
          </p:txBody>
        </p:sp>
        <p:sp>
          <p:nvSpPr>
            <p:cNvPr id="24626" name="Rectangle 104"/>
            <p:cNvSpPr>
              <a:spLocks noChangeArrowheads="1"/>
            </p:cNvSpPr>
            <p:nvPr/>
          </p:nvSpPr>
          <p:spPr bwMode="auto">
            <a:xfrm>
              <a:off x="5286929" y="2607576"/>
              <a:ext cx="706134" cy="322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  <a:cs typeface="Arial" pitchFamily="34" charset="0"/>
                </a:rPr>
                <a:t>Alice´</a:t>
              </a:r>
              <a:endParaRPr lang="en-US" sz="2000">
                <a:cs typeface="Arial" pitchFamily="34" charset="0"/>
              </a:endParaRPr>
            </a:p>
          </p:txBody>
        </p:sp>
        <p:sp>
          <p:nvSpPr>
            <p:cNvPr id="24594" name="Rectangle 72"/>
            <p:cNvSpPr>
              <a:spLocks noChangeArrowheads="1"/>
            </p:cNvSpPr>
            <p:nvPr/>
          </p:nvSpPr>
          <p:spPr bwMode="auto">
            <a:xfrm>
              <a:off x="5345000" y="3762122"/>
              <a:ext cx="1455382" cy="263465"/>
            </a:xfrm>
            <a:prstGeom prst="rect">
              <a:avLst/>
            </a:prstGeom>
            <a:solidFill>
              <a:srgbClr val="FFFFFF"/>
            </a:solidFill>
            <a:ln w="1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300">
                <a:cs typeface="Arial" pitchFamily="34" charset="0"/>
              </a:endParaRPr>
            </a:p>
          </p:txBody>
        </p:sp>
        <p:sp>
          <p:nvSpPr>
            <p:cNvPr id="24620" name="Rectangle 98"/>
            <p:cNvSpPr>
              <a:spLocks noChangeArrowheads="1"/>
            </p:cNvSpPr>
            <p:nvPr/>
          </p:nvSpPr>
          <p:spPr bwMode="auto">
            <a:xfrm>
              <a:off x="5345002" y="3773393"/>
              <a:ext cx="1451045" cy="241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en-US" sz="1500">
                  <a:solidFill>
                    <a:srgbClr val="000000"/>
                  </a:solidFill>
                  <a:cs typeface="Arial" pitchFamily="34" charset="0"/>
                </a:rPr>
                <a:t>Blinding laser</a:t>
              </a:r>
              <a:endParaRPr lang="en-US" sz="1500">
                <a:cs typeface="Arial" pitchFamily="34" charset="0"/>
              </a:endParaRPr>
            </a:p>
          </p:txBody>
        </p:sp>
      </p:grpSp>
      <p:sp>
        <p:nvSpPr>
          <p:cNvPr id="46" name="Title 1"/>
          <p:cNvSpPr txBox="1">
            <a:spLocks/>
          </p:cNvSpPr>
          <p:nvPr/>
        </p:nvSpPr>
        <p:spPr>
          <a:xfrm>
            <a:off x="247650" y="6845300"/>
            <a:ext cx="10039350" cy="869949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lnSpc>
                <a:spcPct val="110000"/>
              </a:lnSpc>
              <a:spcAft>
                <a:spcPts val="2400"/>
              </a:spcAft>
              <a:buClr>
                <a:srgbClr val="FF0000"/>
              </a:buClr>
            </a:pPr>
            <a:r>
              <a:rPr lang="en-CA" smtClean="0">
                <a:solidFill>
                  <a:srgbClr val="FFFFFF"/>
                </a:solidFill>
              </a:rPr>
              <a:t>Note: Intercept-resend always breaks QKD security</a:t>
            </a:r>
            <a:endParaRPr lang="en-CA">
              <a:solidFill>
                <a:srgbClr val="FFFFFF"/>
              </a:solidFill>
            </a:endParaRPr>
          </a:p>
        </p:txBody>
      </p:sp>
      <p:sp>
        <p:nvSpPr>
          <p:cNvPr id="47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M. Curty, M. Lewenstein, N.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Lütkenhaus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Phys. Rev. Lett.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92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217903 (2004)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ampus-google-map-unorient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60000">
            <a:off x="-5819775" y="-2562013"/>
            <a:ext cx="25266650" cy="1578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104"/>
          <p:cNvSpPr txBox="1">
            <a:spLocks noChangeArrowheads="1"/>
          </p:cNvSpPr>
          <p:nvPr/>
        </p:nvSpPr>
        <p:spPr bwMode="auto">
          <a:xfrm rot="1200000">
            <a:off x="7515225" y="4213438"/>
            <a:ext cx="4810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b="0">
                <a:solidFill>
                  <a:srgbClr val="FFFFFF"/>
                </a:solidFill>
              </a:rPr>
              <a:t>S12</a:t>
            </a:r>
          </a:p>
        </p:txBody>
      </p:sp>
      <p:sp>
        <p:nvSpPr>
          <p:cNvPr id="25604" name="Rectangle 8"/>
          <p:cNvSpPr>
            <a:spLocks noChangeArrowheads="1"/>
          </p:cNvSpPr>
          <p:nvPr/>
        </p:nvSpPr>
        <p:spPr bwMode="auto">
          <a:xfrm>
            <a:off x="0" y="1"/>
            <a:ext cx="10287000" cy="988828"/>
          </a:xfrm>
          <a:prstGeom prst="rect">
            <a:avLst/>
          </a:prstGeom>
          <a:solidFill>
            <a:srgbClr val="000000">
              <a:alpha val="50195"/>
            </a:srgbClr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5605" name="Rectangle 4"/>
          <p:cNvSpPr>
            <a:spLocks noChangeArrowheads="1"/>
          </p:cNvSpPr>
          <p:nvPr/>
        </p:nvSpPr>
        <p:spPr bwMode="auto">
          <a:xfrm>
            <a:off x="-36513" y="-36513"/>
            <a:ext cx="10361613" cy="7786688"/>
          </a:xfrm>
          <a:prstGeom prst="rect">
            <a:avLst/>
          </a:prstGeom>
          <a:noFill/>
          <a:ln w="0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5606" name="Title 1"/>
          <p:cNvSpPr>
            <a:spLocks noGrp="1"/>
          </p:cNvSpPr>
          <p:nvPr>
            <p:ph type="title"/>
          </p:nvPr>
        </p:nvSpPr>
        <p:spPr/>
        <p:txBody>
          <a:bodyPr tIns="50400"/>
          <a:lstStyle/>
          <a:p>
            <a:r>
              <a:rPr lang="en-US" smtClean="0">
                <a:solidFill>
                  <a:srgbClr val="FFFFFF"/>
                </a:solidFill>
              </a:rPr>
              <a:t>Eavesdropping 100% key on installed QKD line</a:t>
            </a:r>
            <a:br>
              <a:rPr lang="en-US" smtClean="0">
                <a:solidFill>
                  <a:srgbClr val="FFFFFF"/>
                </a:solidFill>
              </a:rPr>
            </a:br>
            <a:r>
              <a:rPr lang="en-US" sz="300" smtClean="0">
                <a:solidFill>
                  <a:srgbClr val="FFFFFF"/>
                </a:solidFill>
              </a:rPr>
              <a:t/>
            </a:r>
            <a:br>
              <a:rPr lang="en-US" sz="300" smtClean="0">
                <a:solidFill>
                  <a:srgbClr val="FFFFFF"/>
                </a:solidFill>
              </a:rPr>
            </a:br>
            <a:r>
              <a:rPr lang="en-US" sz="2000" b="0" smtClean="0">
                <a:solidFill>
                  <a:srgbClr val="FFFFFF"/>
                </a:solidFill>
              </a:rPr>
              <a:t>on campus of the National University of Singapore, July 4–5, 2009</a:t>
            </a:r>
          </a:p>
        </p:txBody>
      </p:sp>
      <p:pic>
        <p:nvPicPr>
          <p:cNvPr id="21511" name="Picture 5" descr="a294-4-4cr-forpres.jpg"/>
          <p:cNvPicPr>
            <a:picLocks noChangeAspect="1"/>
          </p:cNvPicPr>
          <p:nvPr/>
        </p:nvPicPr>
        <p:blipFill>
          <a:blip r:embed="rId4" cstate="print"/>
          <a:srcRect t="3125" r="7384" b="4002"/>
          <a:stretch>
            <a:fillRect/>
          </a:stretch>
        </p:blipFill>
        <p:spPr bwMode="auto">
          <a:xfrm>
            <a:off x="71438" y="1078125"/>
            <a:ext cx="3886200" cy="2357438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1512" name="Picture 6" descr="a295-5-4cr-forpres.jpg"/>
          <p:cNvPicPr>
            <a:picLocks noChangeAspect="1"/>
          </p:cNvPicPr>
          <p:nvPr/>
        </p:nvPicPr>
        <p:blipFill>
          <a:blip r:embed="rId5" cstate="print"/>
          <a:srcRect l="2730" b="5263"/>
          <a:stretch>
            <a:fillRect/>
          </a:stretch>
        </p:blipFill>
        <p:spPr bwMode="auto">
          <a:xfrm>
            <a:off x="8001000" y="1935375"/>
            <a:ext cx="2214563" cy="1476375"/>
          </a:xfrm>
          <a:prstGeom prst="rect">
            <a:avLst/>
          </a:prstGeom>
          <a:noFill/>
          <a:ln w="3175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21513" name="Picture 7" descr="a292-32-4cr-forpres.jpg"/>
          <p:cNvPicPr>
            <a:picLocks noChangeAspect="1"/>
          </p:cNvPicPr>
          <p:nvPr/>
        </p:nvPicPr>
        <p:blipFill>
          <a:blip r:embed="rId6" cstate="print"/>
          <a:srcRect l="2698" t="7448" b="12987"/>
          <a:stretch>
            <a:fillRect/>
          </a:stretch>
        </p:blipFill>
        <p:spPr bwMode="auto">
          <a:xfrm>
            <a:off x="3338626" y="5043699"/>
            <a:ext cx="6198780" cy="2588093"/>
          </a:xfrm>
          <a:prstGeom prst="rect">
            <a:avLst/>
          </a:prstGeom>
          <a:noFill/>
          <a:ln w="3175">
            <a:solidFill>
              <a:srgbClr val="FF9900"/>
            </a:solidFill>
            <a:miter lim="800000"/>
            <a:headEnd/>
            <a:tailEnd/>
          </a:ln>
        </p:spPr>
      </p:pic>
      <p:grpSp>
        <p:nvGrpSpPr>
          <p:cNvPr id="2" name="Group 65"/>
          <p:cNvGrpSpPr>
            <a:grpSpLocks/>
          </p:cNvGrpSpPr>
          <p:nvPr/>
        </p:nvGrpSpPr>
        <p:grpSpPr bwMode="auto">
          <a:xfrm>
            <a:off x="2754313" y="3030750"/>
            <a:ext cx="4672012" cy="1682750"/>
            <a:chOff x="2754804" y="3094893"/>
            <a:chExt cx="4670928" cy="1683098"/>
          </a:xfrm>
        </p:grpSpPr>
        <p:cxnSp>
          <p:nvCxnSpPr>
            <p:cNvPr id="25629" name="Straight Connector 14"/>
            <p:cNvCxnSpPr>
              <a:cxnSpLocks noChangeShapeType="1"/>
            </p:cNvCxnSpPr>
            <p:nvPr/>
          </p:nvCxnSpPr>
          <p:spPr bwMode="auto">
            <a:xfrm flipV="1">
              <a:off x="2754804" y="4659924"/>
              <a:ext cx="145823" cy="66682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0" name="Straight Connector 18"/>
            <p:cNvCxnSpPr>
              <a:cxnSpLocks noChangeShapeType="1"/>
            </p:cNvCxnSpPr>
            <p:nvPr/>
          </p:nvCxnSpPr>
          <p:spPr bwMode="auto">
            <a:xfrm rot="16200000" flipH="1">
              <a:off x="2835230" y="4697521"/>
              <a:ext cx="92680" cy="38116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1" name="Straight Connector 22"/>
            <p:cNvCxnSpPr>
              <a:cxnSpLocks noChangeShapeType="1"/>
            </p:cNvCxnSpPr>
            <p:nvPr/>
          </p:nvCxnSpPr>
          <p:spPr bwMode="auto">
            <a:xfrm flipV="1">
              <a:off x="2868804" y="4260502"/>
              <a:ext cx="1130439" cy="517489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2" name="Straight Connector 25"/>
            <p:cNvCxnSpPr>
              <a:cxnSpLocks noChangeShapeType="1"/>
            </p:cNvCxnSpPr>
            <p:nvPr/>
          </p:nvCxnSpPr>
          <p:spPr bwMode="auto">
            <a:xfrm rot="16200000" flipV="1">
              <a:off x="3878664" y="4195186"/>
              <a:ext cx="135652" cy="65314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3" name="Straight Connector 27"/>
            <p:cNvCxnSpPr>
              <a:cxnSpLocks noChangeShapeType="1"/>
            </p:cNvCxnSpPr>
            <p:nvPr/>
          </p:nvCxnSpPr>
          <p:spPr bwMode="auto">
            <a:xfrm flipV="1">
              <a:off x="3883688" y="4094703"/>
              <a:ext cx="160774" cy="75364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4" name="Straight Connector 30"/>
            <p:cNvCxnSpPr>
              <a:cxnSpLocks noChangeShapeType="1"/>
            </p:cNvCxnSpPr>
            <p:nvPr/>
          </p:nvCxnSpPr>
          <p:spPr bwMode="auto">
            <a:xfrm rot="16200000" flipV="1">
              <a:off x="3848519" y="3893736"/>
              <a:ext cx="306475" cy="145702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5" name="Straight Connector 32"/>
            <p:cNvCxnSpPr>
              <a:cxnSpLocks noChangeShapeType="1"/>
            </p:cNvCxnSpPr>
            <p:nvPr/>
          </p:nvCxnSpPr>
          <p:spPr bwMode="auto">
            <a:xfrm flipV="1">
              <a:off x="3898762" y="3230544"/>
              <a:ext cx="1326381" cy="602903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6" name="Straight Connector 34"/>
            <p:cNvCxnSpPr>
              <a:cxnSpLocks noChangeShapeType="1"/>
            </p:cNvCxnSpPr>
            <p:nvPr/>
          </p:nvCxnSpPr>
          <p:spPr bwMode="auto">
            <a:xfrm rot="16200000" flipH="1">
              <a:off x="5112099" y="3318468"/>
              <a:ext cx="306475" cy="150725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7" name="Straight Connector 36"/>
            <p:cNvCxnSpPr>
              <a:cxnSpLocks noChangeShapeType="1"/>
            </p:cNvCxnSpPr>
            <p:nvPr/>
          </p:nvCxnSpPr>
          <p:spPr bwMode="auto">
            <a:xfrm flipV="1">
              <a:off x="5315579" y="3456633"/>
              <a:ext cx="266281" cy="125604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8" name="Straight Connector 38"/>
            <p:cNvCxnSpPr>
              <a:cxnSpLocks noChangeShapeType="1"/>
            </p:cNvCxnSpPr>
            <p:nvPr/>
          </p:nvCxnSpPr>
          <p:spPr bwMode="auto">
            <a:xfrm rot="5400000" flipH="1" flipV="1">
              <a:off x="5458768" y="3233056"/>
              <a:ext cx="351693" cy="135657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9" name="Straight Connector 41"/>
            <p:cNvCxnSpPr>
              <a:cxnSpLocks noChangeShapeType="1"/>
            </p:cNvCxnSpPr>
            <p:nvPr/>
          </p:nvCxnSpPr>
          <p:spPr bwMode="auto">
            <a:xfrm>
              <a:off x="5677319" y="3094893"/>
              <a:ext cx="753627" cy="286378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0" name="Straight Connector 43"/>
            <p:cNvCxnSpPr>
              <a:cxnSpLocks noChangeShapeType="1"/>
            </p:cNvCxnSpPr>
            <p:nvPr/>
          </p:nvCxnSpPr>
          <p:spPr bwMode="auto">
            <a:xfrm rot="5400000">
              <a:off x="6325439" y="3411416"/>
              <a:ext cx="95459" cy="35169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1" name="Straight Connector 45"/>
            <p:cNvCxnSpPr>
              <a:cxnSpLocks noChangeShapeType="1"/>
            </p:cNvCxnSpPr>
            <p:nvPr/>
          </p:nvCxnSpPr>
          <p:spPr bwMode="auto">
            <a:xfrm>
              <a:off x="6352922" y="3439045"/>
              <a:ext cx="223724" cy="82902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2" name="Straight Connector 47"/>
            <p:cNvCxnSpPr>
              <a:cxnSpLocks noChangeShapeType="1"/>
            </p:cNvCxnSpPr>
            <p:nvPr/>
          </p:nvCxnSpPr>
          <p:spPr bwMode="auto">
            <a:xfrm rot="5400000" flipH="1" flipV="1">
              <a:off x="6508822" y="3449098"/>
              <a:ext cx="145700" cy="60289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3" name="Straight Connector 49"/>
            <p:cNvCxnSpPr>
              <a:cxnSpLocks noChangeShapeType="1"/>
            </p:cNvCxnSpPr>
            <p:nvPr/>
          </p:nvCxnSpPr>
          <p:spPr bwMode="auto">
            <a:xfrm>
              <a:off x="6611815" y="3446584"/>
              <a:ext cx="251209" cy="95460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4" name="Straight Connector 51"/>
            <p:cNvCxnSpPr>
              <a:cxnSpLocks noChangeShapeType="1"/>
            </p:cNvCxnSpPr>
            <p:nvPr/>
          </p:nvCxnSpPr>
          <p:spPr bwMode="auto">
            <a:xfrm rot="5400000">
              <a:off x="6697226" y="3577215"/>
              <a:ext cx="231112" cy="80387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5" name="Straight Connector 53"/>
            <p:cNvCxnSpPr>
              <a:cxnSpLocks noChangeShapeType="1"/>
            </p:cNvCxnSpPr>
            <p:nvPr/>
          </p:nvCxnSpPr>
          <p:spPr bwMode="auto">
            <a:xfrm>
              <a:off x="6732396" y="3743011"/>
              <a:ext cx="296426" cy="115556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6" name="Straight Connector 56"/>
            <p:cNvCxnSpPr>
              <a:cxnSpLocks noChangeShapeType="1"/>
            </p:cNvCxnSpPr>
            <p:nvPr/>
          </p:nvCxnSpPr>
          <p:spPr bwMode="auto">
            <a:xfrm rot="5400000">
              <a:off x="6865537" y="3916345"/>
              <a:ext cx="180870" cy="65315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7" name="Straight Connector 58"/>
            <p:cNvCxnSpPr>
              <a:cxnSpLocks noChangeShapeType="1"/>
            </p:cNvCxnSpPr>
            <p:nvPr/>
          </p:nvCxnSpPr>
          <p:spPr bwMode="auto">
            <a:xfrm>
              <a:off x="6923314" y="3999244"/>
              <a:ext cx="502418" cy="190919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</p:grpSp>
      <p:sp>
        <p:nvSpPr>
          <p:cNvPr id="63" name="Rectangle 62"/>
          <p:cNvSpPr>
            <a:spLocks noChangeArrowheads="1"/>
          </p:cNvSpPr>
          <p:nvPr/>
        </p:nvSpPr>
        <p:spPr bwMode="auto">
          <a:xfrm rot="-1440000">
            <a:off x="2506663" y="4569038"/>
            <a:ext cx="285750" cy="285750"/>
          </a:xfrm>
          <a:prstGeom prst="rect">
            <a:avLst/>
          </a:prstGeom>
          <a:solidFill>
            <a:srgbClr val="FF00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 rot="-4200000">
            <a:off x="7392988" y="4024525"/>
            <a:ext cx="285750" cy="285750"/>
          </a:xfrm>
          <a:prstGeom prst="rect">
            <a:avLst/>
          </a:prstGeom>
          <a:solidFill>
            <a:srgbClr val="00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71" name="Straight Connector 70"/>
          <p:cNvCxnSpPr>
            <a:cxnSpLocks noChangeShapeType="1"/>
          </p:cNvCxnSpPr>
          <p:nvPr/>
        </p:nvCxnSpPr>
        <p:spPr bwMode="auto">
          <a:xfrm flipV="1">
            <a:off x="7559675" y="3410163"/>
            <a:ext cx="1452563" cy="669925"/>
          </a:xfrm>
          <a:prstGeom prst="line">
            <a:avLst/>
          </a:prstGeom>
          <a:noFill/>
          <a:ln w="6350" algn="ctr">
            <a:solidFill>
              <a:srgbClr val="00FF00"/>
            </a:solidFill>
            <a:round/>
            <a:headEnd/>
            <a:tailEnd/>
          </a:ln>
        </p:spPr>
      </p:cxnSp>
      <p:cxnSp>
        <p:nvCxnSpPr>
          <p:cNvPr id="77" name="Straight Connector 76"/>
          <p:cNvCxnSpPr>
            <a:cxnSpLocks noChangeShapeType="1"/>
          </p:cNvCxnSpPr>
          <p:nvPr/>
        </p:nvCxnSpPr>
        <p:spPr bwMode="auto">
          <a:xfrm rot="16200000" flipV="1">
            <a:off x="1767682" y="3815768"/>
            <a:ext cx="1219200" cy="487363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96" name="TextBox 95"/>
          <p:cNvSpPr txBox="1">
            <a:spLocks noChangeArrowheads="1"/>
          </p:cNvSpPr>
          <p:nvPr/>
        </p:nvSpPr>
        <p:spPr bwMode="auto">
          <a:xfrm>
            <a:off x="4429125" y="2556088"/>
            <a:ext cx="20669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solidFill>
                  <a:srgbClr val="FFFF00"/>
                </a:solidFill>
              </a:rPr>
              <a:t>290 m of fiber</a:t>
            </a:r>
          </a:p>
        </p:txBody>
      </p:sp>
      <p:sp>
        <p:nvSpPr>
          <p:cNvPr id="99" name="TextBox 98"/>
          <p:cNvSpPr txBox="1">
            <a:spLocks noChangeArrowheads="1"/>
          </p:cNvSpPr>
          <p:nvPr/>
        </p:nvSpPr>
        <p:spPr bwMode="auto">
          <a:xfrm>
            <a:off x="1592263" y="4242013"/>
            <a:ext cx="9191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100" name="TextBox 99"/>
          <p:cNvSpPr txBox="1">
            <a:spLocks noChangeArrowheads="1"/>
          </p:cNvSpPr>
          <p:nvPr/>
        </p:nvSpPr>
        <p:spPr bwMode="auto">
          <a:xfrm>
            <a:off x="7724775" y="3926100"/>
            <a:ext cx="7826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FF00"/>
                </a:solidFill>
              </a:rPr>
              <a:t>Bob</a:t>
            </a:r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6156325" y="2873588"/>
            <a:ext cx="977900" cy="2162175"/>
            <a:chOff x="6156325" y="2938463"/>
            <a:chExt cx="977900" cy="2162175"/>
          </a:xfrm>
        </p:grpSpPr>
        <p:sp>
          <p:nvSpPr>
            <p:cNvPr id="25626" name="Rectangle 64"/>
            <p:cNvSpPr>
              <a:spLocks noChangeArrowheads="1"/>
            </p:cNvSpPr>
            <p:nvPr/>
          </p:nvSpPr>
          <p:spPr bwMode="auto">
            <a:xfrm rot="-4200000">
              <a:off x="6300788" y="3267075"/>
              <a:ext cx="285750" cy="396875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cxnSp>
          <p:nvCxnSpPr>
            <p:cNvPr id="25627" name="Straight Connector 89"/>
            <p:cNvCxnSpPr>
              <a:cxnSpLocks noChangeShapeType="1"/>
            </p:cNvCxnSpPr>
            <p:nvPr/>
          </p:nvCxnSpPr>
          <p:spPr bwMode="auto">
            <a:xfrm rot="5400000" flipH="1" flipV="1">
              <a:off x="5492750" y="4164013"/>
              <a:ext cx="1600200" cy="273050"/>
            </a:xfrm>
            <a:prstGeom prst="line">
              <a:avLst/>
            </a:prstGeom>
            <a:noFill/>
            <a:ln w="6350" algn="ctr">
              <a:solidFill>
                <a:srgbClr val="FF9900"/>
              </a:solidFill>
              <a:round/>
              <a:headEnd/>
              <a:tailEnd/>
            </a:ln>
          </p:spPr>
        </p:cxnSp>
        <p:sp>
          <p:nvSpPr>
            <p:cNvPr id="25628" name="TextBox 100"/>
            <p:cNvSpPr txBox="1">
              <a:spLocks noChangeArrowheads="1"/>
            </p:cNvSpPr>
            <p:nvPr/>
          </p:nvSpPr>
          <p:spPr bwMode="auto">
            <a:xfrm>
              <a:off x="6400800" y="2938463"/>
              <a:ext cx="733425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9900"/>
                  </a:solidFill>
                </a:rPr>
                <a:t>Eve</a:t>
              </a:r>
            </a:p>
          </p:txBody>
        </p:sp>
      </p:grpSp>
      <p:sp>
        <p:nvSpPr>
          <p:cNvPr id="25619" name="TextBox 101"/>
          <p:cNvSpPr txBox="1">
            <a:spLocks noChangeArrowheads="1"/>
          </p:cNvSpPr>
          <p:nvPr/>
        </p:nvSpPr>
        <p:spPr bwMode="auto">
          <a:xfrm rot="-1440000">
            <a:off x="2994025" y="4632538"/>
            <a:ext cx="4810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b="0">
                <a:solidFill>
                  <a:srgbClr val="FFFFFF"/>
                </a:solidFill>
              </a:rPr>
              <a:t>S15</a:t>
            </a:r>
          </a:p>
        </p:txBody>
      </p:sp>
      <p:sp>
        <p:nvSpPr>
          <p:cNvPr id="25620" name="TextBox 102"/>
          <p:cNvSpPr txBox="1">
            <a:spLocks noChangeArrowheads="1"/>
          </p:cNvSpPr>
          <p:nvPr/>
        </p:nvSpPr>
        <p:spPr bwMode="auto">
          <a:xfrm rot="-1440000">
            <a:off x="4545013" y="3784813"/>
            <a:ext cx="4810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b="0">
                <a:solidFill>
                  <a:srgbClr val="FFFFFF"/>
                </a:solidFill>
              </a:rPr>
              <a:t>S14</a:t>
            </a:r>
          </a:p>
        </p:txBody>
      </p:sp>
      <p:sp>
        <p:nvSpPr>
          <p:cNvPr id="25621" name="TextBox 103"/>
          <p:cNvSpPr txBox="1">
            <a:spLocks noChangeArrowheads="1"/>
          </p:cNvSpPr>
          <p:nvPr/>
        </p:nvSpPr>
        <p:spPr bwMode="auto">
          <a:xfrm rot="1200000">
            <a:off x="5892800" y="3630825"/>
            <a:ext cx="4810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b="0">
                <a:solidFill>
                  <a:srgbClr val="FFFFFF"/>
                </a:solidFill>
              </a:rPr>
              <a:t>S13</a:t>
            </a:r>
          </a:p>
        </p:txBody>
      </p:sp>
      <p:grpSp>
        <p:nvGrpSpPr>
          <p:cNvPr id="4" name="Group 115"/>
          <p:cNvGrpSpPr>
            <a:grpSpLocks/>
          </p:cNvGrpSpPr>
          <p:nvPr/>
        </p:nvGrpSpPr>
        <p:grpSpPr bwMode="auto">
          <a:xfrm>
            <a:off x="6269038" y="3156163"/>
            <a:ext cx="395287" cy="487362"/>
            <a:chOff x="6248404" y="3180082"/>
            <a:chExt cx="396236" cy="548639"/>
          </a:xfrm>
        </p:grpSpPr>
        <p:cxnSp>
          <p:nvCxnSpPr>
            <p:cNvPr id="25624" name="Straight Connector 106"/>
            <p:cNvCxnSpPr>
              <a:cxnSpLocks noChangeShapeType="1"/>
            </p:cNvCxnSpPr>
            <p:nvPr/>
          </p:nvCxnSpPr>
          <p:spPr bwMode="auto">
            <a:xfrm rot="16200000" flipH="1">
              <a:off x="6177284" y="3423921"/>
              <a:ext cx="548639" cy="60961"/>
            </a:xfrm>
            <a:prstGeom prst="line">
              <a:avLst/>
            </a:prstGeom>
            <a:noFill/>
            <a:ln w="57150" algn="ctr">
              <a:solidFill>
                <a:srgbClr val="FF9900"/>
              </a:solidFill>
              <a:round/>
              <a:headEnd/>
              <a:tailEnd/>
            </a:ln>
          </p:spPr>
        </p:cxnSp>
        <p:cxnSp>
          <p:nvCxnSpPr>
            <p:cNvPr id="25625" name="Straight Connector 107"/>
            <p:cNvCxnSpPr>
              <a:cxnSpLocks noChangeShapeType="1"/>
            </p:cNvCxnSpPr>
            <p:nvPr/>
          </p:nvCxnSpPr>
          <p:spPr bwMode="auto">
            <a:xfrm rot="10800000" flipV="1">
              <a:off x="6248404" y="3261359"/>
              <a:ext cx="396236" cy="375921"/>
            </a:xfrm>
            <a:prstGeom prst="line">
              <a:avLst/>
            </a:prstGeom>
            <a:noFill/>
            <a:ln w="57150" algn="ctr">
              <a:solidFill>
                <a:srgbClr val="FF9900"/>
              </a:solidFill>
              <a:round/>
              <a:headEnd/>
              <a:tailEnd/>
            </a:ln>
          </p:spPr>
        </p:cxnSp>
      </p:grpSp>
      <p:sp>
        <p:nvSpPr>
          <p:cNvPr id="25623" name="TextBox 46"/>
          <p:cNvSpPr txBox="1">
            <a:spLocks noChangeArrowheads="1"/>
          </p:cNvSpPr>
          <p:nvPr/>
        </p:nvSpPr>
        <p:spPr bwMode="auto">
          <a:xfrm rot="16200000">
            <a:off x="9408590" y="6836840"/>
            <a:ext cx="1545616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 smtClean="0">
                <a:solidFill>
                  <a:srgbClr val="969696"/>
                </a:solidFill>
              </a:rPr>
              <a:t>Image </a:t>
            </a:r>
            <a:r>
              <a:rPr lang="en-US" sz="900" b="0">
                <a:solidFill>
                  <a:srgbClr val="969696"/>
                </a:solidFill>
              </a:rPr>
              <a:t>©</a:t>
            </a:r>
            <a:r>
              <a:rPr lang="en-US" sz="200" b="0">
                <a:solidFill>
                  <a:srgbClr val="969696"/>
                </a:solidFill>
              </a:rPr>
              <a:t> </a:t>
            </a:r>
            <a:r>
              <a:rPr lang="en-US" sz="900" b="0" smtClean="0">
                <a:solidFill>
                  <a:srgbClr val="969696"/>
                </a:solidFill>
              </a:rPr>
              <a:t>2009 DigitalGlobe</a:t>
            </a:r>
            <a:endParaRPr lang="en-US" sz="900" b="0">
              <a:solidFill>
                <a:srgbClr val="969696"/>
              </a:solidFill>
            </a:endParaRP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151200" y="7292975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 smtClean="0">
                <a:solidFill>
                  <a:srgbClr val="FFFFFF"/>
                </a:solidFill>
                <a:cs typeface="Arial" pitchFamily="34" charset="0"/>
              </a:rPr>
              <a:t>I. Gerhardt, Q. Liu </a:t>
            </a:r>
            <a:r>
              <a:rPr lang="en-US" sz="1600" b="0" i="1" smtClean="0">
                <a:solidFill>
                  <a:srgbClr val="FFFFFF"/>
                </a:solidFill>
                <a:cs typeface="Arial" pitchFamily="34" charset="0"/>
              </a:rPr>
              <a:t>et al.,</a:t>
            </a:r>
            <a:r>
              <a:rPr lang="en-US" sz="1600" b="0" smtClean="0">
                <a:solidFill>
                  <a:srgbClr val="FFFFFF"/>
                </a:solidFill>
                <a:cs typeface="Arial" pitchFamily="34" charset="0"/>
              </a:rPr>
              <a:t/>
            </a:r>
            <a:br>
              <a:rPr lang="en-US" sz="1600" b="0" smtClean="0">
                <a:solidFill>
                  <a:srgbClr val="FFFFFF"/>
                </a:solidFill>
                <a:cs typeface="Arial" pitchFamily="34" charset="0"/>
              </a:rPr>
            </a:br>
            <a:r>
              <a:rPr lang="en-US" sz="1600" b="0" smtClean="0">
                <a:solidFill>
                  <a:srgbClr val="FFFFFF"/>
                </a:solidFill>
                <a:cs typeface="Arial" pitchFamily="34" charset="0"/>
              </a:rPr>
              <a:t>Nat. Commun. </a:t>
            </a:r>
            <a:r>
              <a:rPr lang="en-US" sz="1600" smtClean="0">
                <a:solidFill>
                  <a:srgbClr val="FFFFFF"/>
                </a:solidFill>
                <a:cs typeface="Arial" pitchFamily="34" charset="0"/>
              </a:rPr>
              <a:t>2</a:t>
            </a:r>
            <a:r>
              <a:rPr lang="en-US" sz="1600" b="0" smtClean="0">
                <a:solidFill>
                  <a:srgbClr val="FFFFFF"/>
                </a:solidFill>
                <a:cs typeface="Arial" pitchFamily="34" charset="0"/>
              </a:rPr>
              <a:t>, 349 </a:t>
            </a:r>
            <a:r>
              <a:rPr lang="en-US" sz="1600" b="0">
                <a:solidFill>
                  <a:srgbClr val="FFFFFF"/>
                </a:solidFill>
                <a:cs typeface="Arial" pitchFamily="34" charset="0"/>
              </a:rPr>
              <a:t>(2011)</a:t>
            </a:r>
          </a:p>
        </p:txBody>
      </p:sp>
    </p:spTree>
    <p:extLst>
      <p:ext uri="{BB962C8B-B14F-4D97-AF65-F5344CB8AC3E}">
        <p14:creationId xmlns:p14="http://schemas.microsoft.com/office/powerpoint/2010/main" val="280506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96" grpId="0"/>
      <p:bldP spid="9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Perfect countermeasure to detector attacks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 Box 29"/>
          <p:cNvSpPr txBox="1">
            <a:spLocks noChangeArrowheads="1"/>
          </p:cNvSpPr>
          <p:nvPr/>
        </p:nvSpPr>
        <p:spPr bwMode="auto">
          <a:xfrm>
            <a:off x="152400" y="7293600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lvl="0"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H.-K. Lo, M. Curty, B. Qi, Phys. Rev. Lett.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108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130503 (2012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248399" y="6666093"/>
            <a:ext cx="9895725" cy="503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algn="l">
              <a:lnSpc>
                <a:spcPct val="130000"/>
              </a:lnSpc>
              <a:tabLst>
                <a:tab pos="3586163" algn="l"/>
              </a:tabLst>
            </a:pPr>
            <a:r>
              <a:rPr lang="nb-NO" sz="2500" smtClean="0">
                <a:solidFill>
                  <a:srgbClr val="FFFFFF"/>
                </a:solidFill>
              </a:rPr>
              <a:t>Measurement-device-independent QKD</a:t>
            </a:r>
            <a:endParaRPr lang="en-US" sz="2500">
              <a:solidFill>
                <a:srgbClr val="FFFFFF"/>
              </a:solidFill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318886" y="2029495"/>
            <a:ext cx="9649228" cy="390191"/>
            <a:chOff x="265220" y="494814"/>
            <a:chExt cx="9649228" cy="390191"/>
          </a:xfrm>
        </p:grpSpPr>
        <p:sp>
          <p:nvSpPr>
            <p:cNvPr id="53" name="TextBox 52"/>
            <p:cNvSpPr txBox="1"/>
            <p:nvPr/>
          </p:nvSpPr>
          <p:spPr bwMode="auto">
            <a:xfrm>
              <a:off x="265220" y="494814"/>
              <a:ext cx="2016224" cy="39019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smtClean="0">
                  <a:ln w="12700">
                    <a:noFill/>
                  </a:ln>
                  <a:solidFill>
                    <a:srgbClr val="FFFFFF"/>
                  </a:solidFill>
                </a:rPr>
                <a:t>Alice</a:t>
              </a:r>
            </a:p>
          </p:txBody>
        </p:sp>
        <p:sp>
          <p:nvSpPr>
            <p:cNvPr id="54" name="TextBox 53"/>
            <p:cNvSpPr txBox="1"/>
            <p:nvPr/>
          </p:nvSpPr>
          <p:spPr bwMode="auto">
            <a:xfrm>
              <a:off x="4083126" y="494814"/>
              <a:ext cx="2016224" cy="39019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smtClean="0">
                  <a:ln w="12700">
                    <a:noFill/>
                  </a:ln>
                  <a:solidFill>
                    <a:srgbClr val="FFFFFF"/>
                  </a:solidFill>
                </a:rPr>
                <a:t>Charlie</a:t>
              </a:r>
              <a:br>
                <a:rPr lang="en-US" smtClean="0">
                  <a:ln w="12700">
                    <a:noFill/>
                  </a:ln>
                  <a:solidFill>
                    <a:srgbClr val="FFFFFF"/>
                  </a:solidFill>
                </a:rPr>
              </a:br>
              <a:r>
                <a:rPr lang="en-US" b="0" smtClean="0">
                  <a:ln w="12700">
                    <a:noFill/>
                  </a:ln>
                  <a:solidFill>
                    <a:srgbClr val="FFFFFF"/>
                  </a:solidFill>
                </a:rPr>
                <a:t>(untrusted)</a:t>
              </a:r>
            </a:p>
          </p:txBody>
        </p:sp>
        <p:sp>
          <p:nvSpPr>
            <p:cNvPr id="55" name="TextBox 54"/>
            <p:cNvSpPr txBox="1"/>
            <p:nvPr/>
          </p:nvSpPr>
          <p:spPr bwMode="auto">
            <a:xfrm>
              <a:off x="7898224" y="494814"/>
              <a:ext cx="2016224" cy="39019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smtClean="0">
                  <a:ln w="12700">
                    <a:noFill/>
                  </a:ln>
                  <a:solidFill>
                    <a:srgbClr val="FFFFFF"/>
                  </a:solidFill>
                </a:rPr>
                <a:t>Bob</a:t>
              </a:r>
            </a:p>
          </p:txBody>
        </p:sp>
      </p:grpSp>
      <p:cxnSp>
        <p:nvCxnSpPr>
          <p:cNvPr id="47" name="Straight Arrow Connector 46"/>
          <p:cNvCxnSpPr/>
          <p:nvPr/>
        </p:nvCxnSpPr>
        <p:spPr bwMode="auto">
          <a:xfrm>
            <a:off x="5695864" y="3732405"/>
            <a:ext cx="3662365" cy="0"/>
          </a:xfrm>
          <a:prstGeom prst="straightConnector1">
            <a:avLst/>
          </a:prstGeom>
          <a:solidFill>
            <a:schemeClr val="accent1"/>
          </a:solidFill>
          <a:ln w="28575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 flipV="1">
            <a:off x="5147733" y="4101586"/>
            <a:ext cx="529" cy="37836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945703" y="3732405"/>
            <a:ext cx="3653207" cy="0"/>
          </a:xfrm>
          <a:prstGeom prst="straightConnector1">
            <a:avLst/>
          </a:prstGeom>
          <a:solidFill>
            <a:schemeClr val="accent1"/>
          </a:solidFill>
          <a:ln w="28575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1235834" y="3732405"/>
            <a:ext cx="2520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sp>
        <p:nvSpPr>
          <p:cNvPr id="29" name="TextBox 28"/>
          <p:cNvSpPr txBox="1"/>
          <p:nvPr/>
        </p:nvSpPr>
        <p:spPr bwMode="auto">
          <a:xfrm>
            <a:off x="4675459" y="2919190"/>
            <a:ext cx="936082" cy="4596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smtClean="0">
                <a:ln w="12700">
                  <a:noFill/>
                </a:ln>
                <a:solidFill>
                  <a:srgbClr val="FFFFFF"/>
                </a:solidFill>
              </a:rPr>
              <a:t>Bell-state</a:t>
            </a:r>
            <a:br>
              <a:rPr lang="en-CA" sz="2200" smtClean="0">
                <a:ln w="12700">
                  <a:noFill/>
                </a:ln>
                <a:solidFill>
                  <a:srgbClr val="FFFFFF"/>
                </a:solidFill>
              </a:rPr>
            </a:br>
            <a:r>
              <a:rPr lang="en-CA" sz="2200" smtClean="0">
                <a:ln w="12700">
                  <a:noFill/>
                </a:ln>
                <a:solidFill>
                  <a:srgbClr val="FFFFFF"/>
                </a:solidFill>
              </a:rPr>
              <a:t>measurement</a:t>
            </a:r>
            <a:endParaRPr lang="en-US" sz="220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3221534" y="3371007"/>
            <a:ext cx="360000" cy="360000"/>
          </a:xfrm>
          <a:prstGeom prst="ellipse">
            <a:avLst/>
          </a:prstGeom>
          <a:noFill/>
          <a:ln w="28575" cap="sq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 bwMode="auto">
          <a:xfrm>
            <a:off x="6705466" y="3371007"/>
            <a:ext cx="360000" cy="360000"/>
          </a:xfrm>
          <a:prstGeom prst="ellipse">
            <a:avLst/>
          </a:prstGeom>
          <a:noFill/>
          <a:ln w="28575" cap="sq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/>
          <p:cNvCxnSpPr>
            <a:stCxn id="34" idx="0"/>
            <a:endCxn id="33" idx="2"/>
          </p:cNvCxnSpPr>
          <p:nvPr/>
        </p:nvCxnSpPr>
        <p:spPr bwMode="auto">
          <a:xfrm flipV="1">
            <a:off x="1939079" y="3976158"/>
            <a:ext cx="0" cy="451336"/>
          </a:xfrm>
          <a:prstGeom prst="straightConnector1">
            <a:avLst/>
          </a:prstGeom>
          <a:solidFill>
            <a:schemeClr val="accent1"/>
          </a:solidFill>
          <a:ln w="19050" cap="sq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40" name="Straight Arrow Connector 39"/>
          <p:cNvCxnSpPr>
            <a:stCxn id="36" idx="0"/>
            <a:endCxn id="32" idx="2"/>
          </p:cNvCxnSpPr>
          <p:nvPr/>
        </p:nvCxnSpPr>
        <p:spPr bwMode="auto">
          <a:xfrm flipV="1">
            <a:off x="8352563" y="3971467"/>
            <a:ext cx="0" cy="451606"/>
          </a:xfrm>
          <a:prstGeom prst="straightConnector1">
            <a:avLst/>
          </a:prstGeom>
          <a:solidFill>
            <a:schemeClr val="accent1"/>
          </a:solidFill>
          <a:ln w="19050" cap="sq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>
            <a:off x="2731200" y="3732405"/>
            <a:ext cx="2520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grpSp>
        <p:nvGrpSpPr>
          <p:cNvPr id="16" name="Group 15"/>
          <p:cNvGrpSpPr/>
          <p:nvPr/>
        </p:nvGrpSpPr>
        <p:grpSpPr>
          <a:xfrm rot="2700000">
            <a:off x="4313036" y="3673568"/>
            <a:ext cx="1501747" cy="1314708"/>
            <a:chOff x="10472240" y="2808069"/>
            <a:chExt cx="1501747" cy="1314708"/>
          </a:xfrm>
        </p:grpSpPr>
        <p:grpSp>
          <p:nvGrpSpPr>
            <p:cNvPr id="15" name="Group 14"/>
            <p:cNvGrpSpPr/>
            <p:nvPr/>
          </p:nvGrpSpPr>
          <p:grpSpPr>
            <a:xfrm>
              <a:off x="10472240" y="3191903"/>
              <a:ext cx="1501747" cy="360000"/>
              <a:chOff x="3208824" y="5155250"/>
              <a:chExt cx="1501747" cy="360000"/>
            </a:xfrm>
          </p:grpSpPr>
          <p:cxnSp>
            <p:nvCxnSpPr>
              <p:cNvPr id="48" name="Straight Arrow Connector 47"/>
              <p:cNvCxnSpPr/>
              <p:nvPr/>
            </p:nvCxnSpPr>
            <p:spPr bwMode="auto">
              <a:xfrm>
                <a:off x="3208824" y="5335504"/>
                <a:ext cx="1358596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0" name="Chord 49"/>
              <p:cNvSpPr/>
              <p:nvPr/>
            </p:nvSpPr>
            <p:spPr>
              <a:xfrm rot="16200000" flipH="1">
                <a:off x="4350571" y="5155250"/>
                <a:ext cx="360000" cy="360000"/>
              </a:xfrm>
              <a:prstGeom prst="chord">
                <a:avLst>
                  <a:gd name="adj1" fmla="val 21589360"/>
                  <a:gd name="adj2" fmla="val 10812776"/>
                </a:avLst>
              </a:prstGeom>
              <a:solidFill>
                <a:srgbClr val="EAEAEA"/>
              </a:solidFill>
              <a:ln w="19050">
                <a:noFill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 rot="5400000">
              <a:off x="10590779" y="2980507"/>
              <a:ext cx="1314708" cy="969831"/>
              <a:chOff x="3548263" y="5003348"/>
              <a:chExt cx="1314708" cy="969831"/>
            </a:xfrm>
          </p:grpSpPr>
          <p:cxnSp>
            <p:nvCxnSpPr>
              <p:cNvPr id="52" name="Straight Arrow Connector 51"/>
              <p:cNvCxnSpPr/>
              <p:nvPr/>
            </p:nvCxnSpPr>
            <p:spPr bwMode="auto">
              <a:xfrm rot="13500000" flipH="1">
                <a:off x="3548771" y="5002840"/>
                <a:ext cx="969831" cy="970847"/>
              </a:xfrm>
              <a:prstGeom prst="straightConnector1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8" name="Chord 57"/>
              <p:cNvSpPr/>
              <p:nvPr/>
            </p:nvSpPr>
            <p:spPr>
              <a:xfrm rot="16200000" flipH="1">
                <a:off x="4502971" y="5307650"/>
                <a:ext cx="360000" cy="360000"/>
              </a:xfrm>
              <a:prstGeom prst="chord">
                <a:avLst>
                  <a:gd name="adj1" fmla="val 21589360"/>
                  <a:gd name="adj2" fmla="val 10812776"/>
                </a:avLst>
              </a:prstGeom>
              <a:solidFill>
                <a:srgbClr val="EAEAEA"/>
              </a:solidFill>
              <a:ln w="19050">
                <a:noFill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69" name="Straight Arrow Connector 68"/>
          <p:cNvCxnSpPr/>
          <p:nvPr/>
        </p:nvCxnSpPr>
        <p:spPr bwMode="auto">
          <a:xfrm flipH="1">
            <a:off x="8815841" y="3732405"/>
            <a:ext cx="2520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cxnSp>
        <p:nvCxnSpPr>
          <p:cNvPr id="70" name="Straight Arrow Connector 69"/>
          <p:cNvCxnSpPr/>
          <p:nvPr/>
        </p:nvCxnSpPr>
        <p:spPr bwMode="auto">
          <a:xfrm flipH="1">
            <a:off x="7303800" y="3733842"/>
            <a:ext cx="2520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sp>
        <p:nvSpPr>
          <p:cNvPr id="34" name="TextBox 33"/>
          <p:cNvSpPr txBox="1"/>
          <p:nvPr/>
        </p:nvSpPr>
        <p:spPr bwMode="auto">
          <a:xfrm>
            <a:off x="1471038" y="4427494"/>
            <a:ext cx="936082" cy="459699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smtClean="0">
                <a:ln w="12700">
                  <a:noFill/>
                </a:ln>
                <a:solidFill>
                  <a:srgbClr val="FFFFFF"/>
                </a:solidFill>
              </a:rPr>
              <a:t>RNG</a:t>
            </a:r>
            <a:endParaRPr lang="en-US" sz="220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 bwMode="auto">
          <a:xfrm>
            <a:off x="7884522" y="4423073"/>
            <a:ext cx="936082" cy="459699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smtClean="0">
                <a:ln w="12700">
                  <a:noFill/>
                </a:ln>
                <a:solidFill>
                  <a:srgbClr val="FFFFFF"/>
                </a:solidFill>
              </a:rPr>
              <a:t>RNG</a:t>
            </a:r>
            <a:endParaRPr lang="en-US" sz="220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 bwMode="auto">
          <a:xfrm>
            <a:off x="1471038" y="3516459"/>
            <a:ext cx="936082" cy="459699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smtClean="0">
                <a:ln w="12700">
                  <a:noFill/>
                </a:ln>
                <a:solidFill>
                  <a:srgbClr val="FFFFFF"/>
                </a:solidFill>
              </a:rPr>
              <a:t>Mod.</a:t>
            </a:r>
            <a:endParaRPr lang="en-US" sz="220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 bwMode="auto">
          <a:xfrm>
            <a:off x="7884522" y="3511768"/>
            <a:ext cx="936082" cy="459699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Mod.</a:t>
            </a:r>
          </a:p>
        </p:txBody>
      </p:sp>
      <p:grpSp>
        <p:nvGrpSpPr>
          <p:cNvPr id="129" name="Group 128"/>
          <p:cNvGrpSpPr/>
          <p:nvPr/>
        </p:nvGrpSpPr>
        <p:grpSpPr>
          <a:xfrm>
            <a:off x="354742" y="3515841"/>
            <a:ext cx="432000" cy="432000"/>
            <a:chOff x="2636339" y="2784285"/>
            <a:chExt cx="487439" cy="487439"/>
          </a:xfrm>
        </p:grpSpPr>
        <p:sp>
          <p:nvSpPr>
            <p:cNvPr id="130" name="4-Point Star 129"/>
            <p:cNvSpPr/>
            <p:nvPr/>
          </p:nvSpPr>
          <p:spPr>
            <a:xfrm rot="2780334">
              <a:off x="2639837" y="2790222"/>
              <a:ext cx="487439" cy="475565"/>
            </a:xfrm>
            <a:prstGeom prst="star4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4-Point Star 130"/>
            <p:cNvSpPr/>
            <p:nvPr/>
          </p:nvSpPr>
          <p:spPr>
            <a:xfrm>
              <a:off x="2636339" y="2791574"/>
              <a:ext cx="487439" cy="475565"/>
            </a:xfrm>
            <a:prstGeom prst="star4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9504531" y="3515841"/>
            <a:ext cx="432000" cy="432000"/>
            <a:chOff x="2636339" y="2784285"/>
            <a:chExt cx="487439" cy="487439"/>
          </a:xfrm>
        </p:grpSpPr>
        <p:sp>
          <p:nvSpPr>
            <p:cNvPr id="133" name="4-Point Star 132"/>
            <p:cNvSpPr/>
            <p:nvPr/>
          </p:nvSpPr>
          <p:spPr>
            <a:xfrm rot="2780334">
              <a:off x="2639837" y="2790222"/>
              <a:ext cx="487439" cy="475565"/>
            </a:xfrm>
            <a:prstGeom prst="star4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4-Point Star 133"/>
            <p:cNvSpPr/>
            <p:nvPr/>
          </p:nvSpPr>
          <p:spPr>
            <a:xfrm>
              <a:off x="2636339" y="2791574"/>
              <a:ext cx="487439" cy="475565"/>
            </a:xfrm>
            <a:prstGeom prst="star4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5" name="TextBox 134"/>
          <p:cNvSpPr txBox="1"/>
          <p:nvPr/>
        </p:nvSpPr>
        <p:spPr bwMode="auto">
          <a:xfrm>
            <a:off x="293061" y="2919190"/>
            <a:ext cx="1224112" cy="3901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en-US" sz="2000" smtClean="0">
                <a:ln w="12700">
                  <a:noFill/>
                </a:ln>
                <a:solidFill>
                  <a:srgbClr val="FFFFFF"/>
                </a:solidFill>
              </a:rPr>
              <a:t>Photon</a:t>
            </a:r>
          </a:p>
          <a:p>
            <a:pPr algn="l"/>
            <a:r>
              <a:rPr lang="en-US" sz="2000" smtClean="0">
                <a:ln w="12700">
                  <a:noFill/>
                </a:ln>
                <a:solidFill>
                  <a:srgbClr val="FFFFFF"/>
                </a:solidFill>
              </a:rPr>
              <a:t>source</a:t>
            </a:r>
          </a:p>
        </p:txBody>
      </p:sp>
      <p:sp>
        <p:nvSpPr>
          <p:cNvPr id="80" name="TextBox 79"/>
          <p:cNvSpPr txBox="1"/>
          <p:nvPr/>
        </p:nvSpPr>
        <p:spPr bwMode="auto">
          <a:xfrm>
            <a:off x="8767790" y="2919190"/>
            <a:ext cx="1224112" cy="3901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pPr algn="r"/>
            <a:r>
              <a:rPr lang="en-US" sz="2000" smtClean="0">
                <a:ln w="12700">
                  <a:noFill/>
                </a:ln>
                <a:solidFill>
                  <a:srgbClr val="FFFFFF"/>
                </a:solidFill>
              </a:rPr>
              <a:t>Photon</a:t>
            </a:r>
          </a:p>
          <a:p>
            <a:pPr algn="r"/>
            <a:r>
              <a:rPr lang="en-US" sz="2000" smtClean="0">
                <a:ln w="12700">
                  <a:noFill/>
                </a:ln>
                <a:solidFill>
                  <a:srgbClr val="FFFFFF"/>
                </a:solidFill>
              </a:rPr>
              <a:t>source</a:t>
            </a:r>
          </a:p>
        </p:txBody>
      </p:sp>
      <p:sp>
        <p:nvSpPr>
          <p:cNvPr id="83" name="Rectangle 82"/>
          <p:cNvSpPr/>
          <p:nvPr/>
        </p:nvSpPr>
        <p:spPr bwMode="auto">
          <a:xfrm>
            <a:off x="158182" y="2759711"/>
            <a:ext cx="2522201" cy="2290343"/>
          </a:xfrm>
          <a:prstGeom prst="rect">
            <a:avLst/>
          </a:prstGeom>
          <a:noFill/>
          <a:ln w="3175" cap="sq" cmpd="sng" algn="ctr">
            <a:solidFill>
              <a:srgbClr val="777777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 bwMode="auto">
          <a:xfrm>
            <a:off x="7595797" y="2759711"/>
            <a:ext cx="2522201" cy="2290343"/>
          </a:xfrm>
          <a:prstGeom prst="rect">
            <a:avLst/>
          </a:prstGeom>
          <a:noFill/>
          <a:ln w="3175" cap="sq" cmpd="sng" algn="ctr">
            <a:solidFill>
              <a:srgbClr val="777777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 bwMode="auto">
          <a:xfrm>
            <a:off x="4101268" y="2759711"/>
            <a:ext cx="2084464" cy="2290343"/>
          </a:xfrm>
          <a:prstGeom prst="rect">
            <a:avLst/>
          </a:prstGeom>
          <a:noFill/>
          <a:ln w="3175" cap="sq" cmpd="sng" algn="ctr">
            <a:solidFill>
              <a:srgbClr val="777777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4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Industrial countermeasure (ID Quantique)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22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A. Huang </a:t>
            </a:r>
            <a:r>
              <a:rPr lang="en-US" sz="1600" b="0" i="1" smtClean="0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arXiv:1601.00993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5296503" y="1735477"/>
            <a:ext cx="792000" cy="792000"/>
            <a:chOff x="2906032" y="1876293"/>
            <a:chExt cx="888334" cy="888334"/>
          </a:xfrm>
        </p:grpSpPr>
        <p:sp>
          <p:nvSpPr>
            <p:cNvPr id="78" name="Freeform 178"/>
            <p:cNvSpPr>
              <a:spLocks noEditPoints="1"/>
            </p:cNvSpPr>
            <p:nvPr/>
          </p:nvSpPr>
          <p:spPr bwMode="auto">
            <a:xfrm>
              <a:off x="3164233" y="2143716"/>
              <a:ext cx="378080" cy="92215"/>
            </a:xfrm>
            <a:custGeom>
              <a:avLst/>
              <a:gdLst>
                <a:gd name="T0" fmla="*/ 0 w 82"/>
                <a:gd name="T1" fmla="*/ 10 h 20"/>
                <a:gd name="T2" fmla="*/ 10 w 82"/>
                <a:gd name="T3" fmla="*/ 0 h 20"/>
                <a:gd name="T4" fmla="*/ 20 w 82"/>
                <a:gd name="T5" fmla="*/ 10 h 20"/>
                <a:gd name="T6" fmla="*/ 10 w 82"/>
                <a:gd name="T7" fmla="*/ 20 h 20"/>
                <a:gd name="T8" fmla="*/ 0 w 82"/>
                <a:gd name="T9" fmla="*/ 10 h 20"/>
                <a:gd name="T10" fmla="*/ 61 w 82"/>
                <a:gd name="T11" fmla="*/ 10 h 20"/>
                <a:gd name="T12" fmla="*/ 72 w 82"/>
                <a:gd name="T13" fmla="*/ 0 h 20"/>
                <a:gd name="T14" fmla="*/ 82 w 82"/>
                <a:gd name="T15" fmla="*/ 10 h 20"/>
                <a:gd name="T16" fmla="*/ 72 w 82"/>
                <a:gd name="T17" fmla="*/ 20 h 20"/>
                <a:gd name="T18" fmla="*/ 61 w 82"/>
                <a:gd name="T1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20">
                  <a:moveTo>
                    <a:pt x="0" y="10"/>
                  </a:moveTo>
                  <a:cubicBezTo>
                    <a:pt x="0" y="4"/>
                    <a:pt x="4" y="0"/>
                    <a:pt x="10" y="0"/>
                  </a:cubicBezTo>
                  <a:cubicBezTo>
                    <a:pt x="15" y="0"/>
                    <a:pt x="20" y="4"/>
                    <a:pt x="20" y="10"/>
                  </a:cubicBezTo>
                  <a:cubicBezTo>
                    <a:pt x="20" y="16"/>
                    <a:pt x="15" y="20"/>
                    <a:pt x="10" y="20"/>
                  </a:cubicBezTo>
                  <a:cubicBezTo>
                    <a:pt x="4" y="20"/>
                    <a:pt x="0" y="16"/>
                    <a:pt x="0" y="10"/>
                  </a:cubicBezTo>
                  <a:close/>
                  <a:moveTo>
                    <a:pt x="61" y="10"/>
                  </a:moveTo>
                  <a:cubicBezTo>
                    <a:pt x="61" y="4"/>
                    <a:pt x="66" y="0"/>
                    <a:pt x="72" y="0"/>
                  </a:cubicBezTo>
                  <a:cubicBezTo>
                    <a:pt x="77" y="0"/>
                    <a:pt x="82" y="4"/>
                    <a:pt x="82" y="10"/>
                  </a:cubicBezTo>
                  <a:cubicBezTo>
                    <a:pt x="82" y="16"/>
                    <a:pt x="77" y="20"/>
                    <a:pt x="72" y="20"/>
                  </a:cubicBezTo>
                  <a:cubicBezTo>
                    <a:pt x="66" y="20"/>
                    <a:pt x="61" y="16"/>
                    <a:pt x="61" y="10"/>
                  </a:cubicBezTo>
                  <a:close/>
                </a:path>
              </a:pathLst>
            </a:custGeom>
            <a:noFill/>
            <a:ln w="28575" cap="sq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79" name="Freeform 179"/>
            <p:cNvSpPr>
              <a:spLocks/>
            </p:cNvSpPr>
            <p:nvPr/>
          </p:nvSpPr>
          <p:spPr bwMode="auto">
            <a:xfrm>
              <a:off x="3108905" y="2474151"/>
              <a:ext cx="484127" cy="179819"/>
            </a:xfrm>
            <a:custGeom>
              <a:avLst/>
              <a:gdLst>
                <a:gd name="T0" fmla="*/ 0 w 105"/>
                <a:gd name="T1" fmla="*/ 0 h 39"/>
                <a:gd name="T2" fmla="*/ 105 w 105"/>
                <a:gd name="T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5" h="39">
                  <a:moveTo>
                    <a:pt x="0" y="0"/>
                  </a:moveTo>
                  <a:cubicBezTo>
                    <a:pt x="35" y="39"/>
                    <a:pt x="70" y="39"/>
                    <a:pt x="105" y="0"/>
                  </a:cubicBezTo>
                </a:path>
              </a:pathLst>
            </a:custGeom>
            <a:noFill/>
            <a:ln w="28575" cap="sq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0" name="Oval 180"/>
            <p:cNvSpPr>
              <a:spLocks noChangeArrowheads="1"/>
            </p:cNvSpPr>
            <p:nvPr/>
          </p:nvSpPr>
          <p:spPr bwMode="auto">
            <a:xfrm>
              <a:off x="2906032" y="1876293"/>
              <a:ext cx="888334" cy="888334"/>
            </a:xfrm>
            <a:prstGeom prst="ellipse">
              <a:avLst/>
            </a:prstGeom>
            <a:noFill/>
            <a:ln w="9525" cap="sq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5296503" y="4295509"/>
            <a:ext cx="792000" cy="792000"/>
            <a:chOff x="2906032" y="4678080"/>
            <a:chExt cx="888334" cy="886798"/>
          </a:xfrm>
        </p:grpSpPr>
        <p:sp>
          <p:nvSpPr>
            <p:cNvPr id="82" name="Freeform 181"/>
            <p:cNvSpPr>
              <a:spLocks noEditPoints="1"/>
            </p:cNvSpPr>
            <p:nvPr/>
          </p:nvSpPr>
          <p:spPr bwMode="auto">
            <a:xfrm>
              <a:off x="3196509" y="4976241"/>
              <a:ext cx="308919" cy="23054"/>
            </a:xfrm>
            <a:custGeom>
              <a:avLst/>
              <a:gdLst>
                <a:gd name="T0" fmla="*/ 0 w 67"/>
                <a:gd name="T1" fmla="*/ 3 h 5"/>
                <a:gd name="T2" fmla="*/ 3 w 67"/>
                <a:gd name="T3" fmla="*/ 0 h 5"/>
                <a:gd name="T4" fmla="*/ 5 w 67"/>
                <a:gd name="T5" fmla="*/ 3 h 5"/>
                <a:gd name="T6" fmla="*/ 3 w 67"/>
                <a:gd name="T7" fmla="*/ 5 h 5"/>
                <a:gd name="T8" fmla="*/ 0 w 67"/>
                <a:gd name="T9" fmla="*/ 3 h 5"/>
                <a:gd name="T10" fmla="*/ 62 w 67"/>
                <a:gd name="T11" fmla="*/ 3 h 5"/>
                <a:gd name="T12" fmla="*/ 65 w 67"/>
                <a:gd name="T13" fmla="*/ 0 h 5"/>
                <a:gd name="T14" fmla="*/ 67 w 67"/>
                <a:gd name="T15" fmla="*/ 3 h 5"/>
                <a:gd name="T16" fmla="*/ 65 w 67"/>
                <a:gd name="T17" fmla="*/ 5 h 5"/>
                <a:gd name="T18" fmla="*/ 62 w 67"/>
                <a:gd name="T1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5">
                  <a:moveTo>
                    <a:pt x="0" y="3"/>
                  </a:move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3"/>
                  </a:cubicBezTo>
                  <a:cubicBezTo>
                    <a:pt x="5" y="4"/>
                    <a:pt x="4" y="5"/>
                    <a:pt x="3" y="5"/>
                  </a:cubicBezTo>
                  <a:cubicBezTo>
                    <a:pt x="1" y="5"/>
                    <a:pt x="0" y="4"/>
                    <a:pt x="0" y="3"/>
                  </a:cubicBezTo>
                  <a:close/>
                  <a:moveTo>
                    <a:pt x="62" y="3"/>
                  </a:moveTo>
                  <a:cubicBezTo>
                    <a:pt x="62" y="1"/>
                    <a:pt x="63" y="0"/>
                    <a:pt x="65" y="0"/>
                  </a:cubicBezTo>
                  <a:cubicBezTo>
                    <a:pt x="66" y="0"/>
                    <a:pt x="67" y="1"/>
                    <a:pt x="67" y="3"/>
                  </a:cubicBezTo>
                  <a:cubicBezTo>
                    <a:pt x="67" y="4"/>
                    <a:pt x="66" y="5"/>
                    <a:pt x="65" y="5"/>
                  </a:cubicBezTo>
                  <a:cubicBezTo>
                    <a:pt x="63" y="5"/>
                    <a:pt x="62" y="4"/>
                    <a:pt x="62" y="3"/>
                  </a:cubicBezTo>
                  <a:close/>
                </a:path>
              </a:pathLst>
            </a:custGeom>
            <a:noFill/>
            <a:ln w="28575" cap="sq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3" name="Freeform 182"/>
            <p:cNvSpPr>
              <a:spLocks/>
            </p:cNvSpPr>
            <p:nvPr/>
          </p:nvSpPr>
          <p:spPr bwMode="auto">
            <a:xfrm>
              <a:off x="3108905" y="5215999"/>
              <a:ext cx="484127" cy="182893"/>
            </a:xfrm>
            <a:custGeom>
              <a:avLst/>
              <a:gdLst>
                <a:gd name="T0" fmla="*/ 0 w 105"/>
                <a:gd name="T1" fmla="*/ 40 h 40"/>
                <a:gd name="T2" fmla="*/ 105 w 105"/>
                <a:gd name="T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5" h="40">
                  <a:moveTo>
                    <a:pt x="0" y="40"/>
                  </a:moveTo>
                  <a:cubicBezTo>
                    <a:pt x="35" y="0"/>
                    <a:pt x="70" y="0"/>
                    <a:pt x="105" y="40"/>
                  </a:cubicBezTo>
                </a:path>
              </a:pathLst>
            </a:custGeom>
            <a:noFill/>
            <a:ln w="28575" cap="sq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84" name="Oval 183"/>
            <p:cNvSpPr>
              <a:spLocks noChangeArrowheads="1"/>
            </p:cNvSpPr>
            <p:nvPr/>
          </p:nvSpPr>
          <p:spPr bwMode="auto">
            <a:xfrm>
              <a:off x="2906032" y="4678080"/>
              <a:ext cx="888334" cy="886798"/>
            </a:xfrm>
            <a:prstGeom prst="ellipse">
              <a:avLst/>
            </a:prstGeom>
            <a:noFill/>
            <a:ln w="9525" cap="sq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sp>
        <p:nvSpPr>
          <p:cNvPr id="85" name="Rectangle 123"/>
          <p:cNvSpPr>
            <a:spLocks noChangeArrowheads="1"/>
          </p:cNvSpPr>
          <p:nvPr/>
        </p:nvSpPr>
        <p:spPr bwMode="auto">
          <a:xfrm>
            <a:off x="2192520" y="5188278"/>
            <a:ext cx="7720062" cy="28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Lim </a:t>
            </a:r>
            <a:r>
              <a:rPr kumimoji="0" lang="en-US" altLang="en-US" sz="1900" i="1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et al</a:t>
            </a:r>
            <a:r>
              <a:rPr kumimoji="0" lang="en-US" altLang="en-US" sz="1900" i="1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.</a:t>
            </a:r>
            <a:r>
              <a:rPr kumimoji="0" lang="en-US" altLang="en-US" sz="19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upload a preprint about countermeasure arXiv:1408.6398</a:t>
            </a:r>
            <a:endParaRPr kumimoji="0" lang="en-US" altLang="en-US" sz="19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7" name="Rectangle 100"/>
          <p:cNvSpPr>
            <a:spLocks noChangeArrowheads="1"/>
          </p:cNvSpPr>
          <p:nvPr/>
        </p:nvSpPr>
        <p:spPr bwMode="auto">
          <a:xfrm>
            <a:off x="2192520" y="3179377"/>
            <a:ext cx="605774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ebdings" panose="05030102010509060703" pitchFamily="18" charset="2"/>
              <a:buChar char=""/>
              <a:tabLst/>
            </a:pPr>
            <a:r>
              <a:rPr lang="en-US" altLang="en-US" sz="1900" dirty="0" smtClean="0">
                <a:solidFill>
                  <a:srgbClr val="FFFFFF"/>
                </a:solidFill>
              </a:rPr>
              <a:t>Report about detector blinding attack sent </a:t>
            </a:r>
            <a:r>
              <a:rPr lang="en-US" altLang="en-US" sz="1900" smtClean="0">
                <a:solidFill>
                  <a:srgbClr val="FFFFFF"/>
                </a:solidFill>
              </a:rPr>
              <a:t>to IDQ</a:t>
            </a:r>
            <a:endParaRPr kumimoji="0" lang="en-US" altLang="en-US" sz="19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9" name="Rectangle 110"/>
          <p:cNvSpPr>
            <a:spLocks noChangeArrowheads="1"/>
          </p:cNvSpPr>
          <p:nvPr/>
        </p:nvSpPr>
        <p:spPr bwMode="auto">
          <a:xfrm>
            <a:off x="2192520" y="3671828"/>
            <a:ext cx="73657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kumimoji="0" lang="en-US" altLang="en-US" sz="19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</a:rPr>
              <a:t>IDQ </a:t>
            </a:r>
            <a:r>
              <a:rPr kumimoji="0" lang="en-US" altLang="en-US" sz="19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rPr>
              <a:t>applies for a patent </a:t>
            </a:r>
            <a:r>
              <a:rPr kumimoji="0" lang="en-US" altLang="en-US" sz="19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</a:rPr>
              <a:t>on randomization</a:t>
            </a:r>
            <a:r>
              <a:rPr lang="en-US" altLang="en-US" sz="1900">
                <a:solidFill>
                  <a:srgbClr val="FFFFFF"/>
                </a:solidFill>
              </a:rPr>
              <a:t> of detector efficiency</a:t>
            </a:r>
            <a:r>
              <a:rPr lang="en-US" altLang="en-US" sz="1900" smtClean="0">
                <a:solidFill>
                  <a:srgbClr val="FFFFFF"/>
                </a:solidFill>
              </a:rPr>
              <a:t/>
            </a:r>
            <a:br>
              <a:rPr lang="en-US" altLang="en-US" sz="1900" smtClean="0">
                <a:solidFill>
                  <a:srgbClr val="FFFFFF"/>
                </a:solidFill>
              </a:rPr>
            </a:br>
            <a:r>
              <a:rPr lang="en-US" altLang="en-US" sz="1900" smtClean="0">
                <a:solidFill>
                  <a:srgbClr val="FFFFFF"/>
                </a:solidFill>
              </a:rPr>
              <a:t>     </a:t>
            </a:r>
            <a:r>
              <a:rPr kumimoji="0" lang="en-US" altLang="en-US" sz="1900" i="0" u="none" strike="noStrike" cap="none" normalizeH="0" smtClean="0">
                <a:ln>
                  <a:noFill/>
                </a:ln>
                <a:solidFill>
                  <a:srgbClr val="FFFFFF"/>
                </a:solidFill>
                <a:effectLst/>
              </a:rPr>
              <a:t>as </a:t>
            </a:r>
            <a:r>
              <a:rPr kumimoji="0" lang="en-US" altLang="en-US" sz="1900" i="0" u="none" strike="noStrike" cap="none" normalizeH="0" dirty="0" smtClean="0">
                <a:ln>
                  <a:noFill/>
                </a:ln>
                <a:solidFill>
                  <a:srgbClr val="FFFFFF"/>
                </a:solidFill>
                <a:effectLst/>
              </a:rPr>
              <a:t>a countermeasure</a:t>
            </a:r>
            <a:endParaRPr kumimoji="0" lang="en-US" altLang="en-US" sz="19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3" name="Rectangle 136"/>
          <p:cNvSpPr>
            <a:spLocks noChangeArrowheads="1"/>
          </p:cNvSpPr>
          <p:nvPr/>
        </p:nvSpPr>
        <p:spPr bwMode="auto">
          <a:xfrm>
            <a:off x="2192520" y="5574730"/>
            <a:ext cx="75870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FF00"/>
              </a:buClr>
              <a:buSzTx/>
              <a:buFont typeface="Wingdings" panose="05000000000000000000" pitchFamily="2" charset="2"/>
              <a:buChar char=""/>
              <a:tabLst/>
            </a:pPr>
            <a:r>
              <a:rPr kumimoji="0" lang="en-US" altLang="en-US" sz="19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Implementation of countermeasure delivered </a:t>
            </a:r>
            <a:r>
              <a:rPr kumimoji="0" lang="en-US" altLang="en-US" sz="19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by IDQ</a:t>
            </a:r>
            <a:r>
              <a:rPr lang="en-US" altLang="en-US" sz="1900" dirty="0">
                <a:solidFill>
                  <a:srgbClr val="FFFFFF"/>
                </a:solidFill>
              </a:rPr>
              <a:t> </a:t>
            </a:r>
            <a:r>
              <a:rPr kumimoji="0" lang="en-US" altLang="en-US" sz="19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to our lab</a:t>
            </a:r>
            <a:br>
              <a:rPr kumimoji="0" lang="en-US" altLang="en-US" sz="19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9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(firmware </a:t>
            </a:r>
            <a:r>
              <a:rPr kumimoji="0" lang="en-US" altLang="en-US" sz="19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update for Clavis2)</a:t>
            </a:r>
            <a:endParaRPr kumimoji="0" lang="en-US" altLang="en-US" sz="19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4" name="Rectangle 137"/>
          <p:cNvSpPr>
            <a:spLocks noChangeArrowheads="1"/>
          </p:cNvSpPr>
          <p:nvPr/>
        </p:nvSpPr>
        <p:spPr bwMode="auto">
          <a:xfrm>
            <a:off x="2192520" y="6232807"/>
            <a:ext cx="7925246" cy="27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buClr>
                <a:srgbClr val="FF0000"/>
              </a:buClr>
              <a:buFont typeface="Webdings" panose="05030102010509060703" pitchFamily="18" charset="2"/>
              <a:buChar char=""/>
            </a:pPr>
            <a:r>
              <a:rPr lang="en-US" altLang="en-US" sz="1900" dirty="0">
                <a:solidFill>
                  <a:srgbClr val="FFFFFF"/>
                </a:solidFill>
              </a:rPr>
              <a:t>Testing report sent to IDQ proposing a modified attack that works</a:t>
            </a:r>
          </a:p>
        </p:txBody>
      </p:sp>
      <p:sp>
        <p:nvSpPr>
          <p:cNvPr id="96" name="Rectangle 158"/>
          <p:cNvSpPr>
            <a:spLocks noChangeArrowheads="1"/>
          </p:cNvSpPr>
          <p:nvPr/>
        </p:nvSpPr>
        <p:spPr bwMode="auto">
          <a:xfrm>
            <a:off x="2192520" y="892684"/>
            <a:ext cx="6719788" cy="27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First commercial Clavis1 system is shipped to a customer</a:t>
            </a:r>
            <a:endParaRPr kumimoji="0" lang="en-US" altLang="en-US" sz="19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7" name="Line 175"/>
          <p:cNvSpPr>
            <a:spLocks noChangeShapeType="1"/>
          </p:cNvSpPr>
          <p:nvPr/>
        </p:nvSpPr>
        <p:spPr bwMode="auto">
          <a:xfrm flipV="1">
            <a:off x="1833449" y="5417368"/>
            <a:ext cx="243297" cy="219121"/>
          </a:xfrm>
          <a:prstGeom prst="line">
            <a:avLst/>
          </a:pr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98" name="Line 177"/>
          <p:cNvSpPr>
            <a:spLocks noChangeShapeType="1"/>
          </p:cNvSpPr>
          <p:nvPr/>
        </p:nvSpPr>
        <p:spPr bwMode="auto">
          <a:xfrm>
            <a:off x="1834547" y="5934625"/>
            <a:ext cx="242199" cy="304552"/>
          </a:xfrm>
          <a:prstGeom prst="line">
            <a:avLst/>
          </a:pr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0" name="Line 177"/>
          <p:cNvSpPr>
            <a:spLocks noChangeShapeType="1"/>
          </p:cNvSpPr>
          <p:nvPr/>
        </p:nvSpPr>
        <p:spPr bwMode="auto">
          <a:xfrm>
            <a:off x="1833449" y="6253466"/>
            <a:ext cx="243297" cy="347312"/>
          </a:xfrm>
          <a:prstGeom prst="line">
            <a:avLst/>
          </a:pr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1" name="Rectangle 137"/>
          <p:cNvSpPr>
            <a:spLocks noChangeArrowheads="1"/>
          </p:cNvSpPr>
          <p:nvPr/>
        </p:nvSpPr>
        <p:spPr bwMode="auto">
          <a:xfrm>
            <a:off x="2192520" y="6611681"/>
            <a:ext cx="7001917" cy="55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buClr>
                <a:srgbClr val="FF0000"/>
              </a:buClr>
              <a:buFont typeface="Webdings" panose="05030102010509060703" pitchFamily="18" charset="2"/>
              <a:buChar char=""/>
            </a:pPr>
            <a:r>
              <a:rPr lang="en-US" altLang="en-US" sz="1900" dirty="0" smtClean="0">
                <a:solidFill>
                  <a:srgbClr val="FFFFFF"/>
                </a:solidFill>
              </a:rPr>
              <a:t>Testing report sent to IDQ showing full implementation of </a:t>
            </a:r>
          </a:p>
          <a:p>
            <a:pPr>
              <a:buClr>
                <a:srgbClr val="FF0000"/>
              </a:buClr>
            </a:pPr>
            <a:r>
              <a:rPr lang="en-US" altLang="en-US" sz="1900" dirty="0">
                <a:solidFill>
                  <a:srgbClr val="FFFFFF"/>
                </a:solidFill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</a:rPr>
              <a:t>    countermeasure to be unreliable</a:t>
            </a:r>
            <a:endParaRPr lang="en-US" altLang="en-US" sz="1900" dirty="0">
              <a:solidFill>
                <a:srgbClr val="FFFFFF"/>
              </a:solidFill>
            </a:endParaRPr>
          </a:p>
        </p:txBody>
      </p:sp>
      <p:sp>
        <p:nvSpPr>
          <p:cNvPr id="104" name="AutoShape 3"/>
          <p:cNvSpPr>
            <a:spLocks noChangeAspect="1" noChangeArrowheads="1" noTextEdit="1"/>
          </p:cNvSpPr>
          <p:nvPr/>
        </p:nvSpPr>
        <p:spPr bwMode="auto">
          <a:xfrm>
            <a:off x="1292970" y="1047835"/>
            <a:ext cx="576263" cy="591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5" name="Freeform 5"/>
          <p:cNvSpPr>
            <a:spLocks/>
          </p:cNvSpPr>
          <p:nvPr/>
        </p:nvSpPr>
        <p:spPr bwMode="auto">
          <a:xfrm>
            <a:off x="1304538" y="5735709"/>
            <a:ext cx="572178" cy="1230287"/>
          </a:xfrm>
          <a:custGeom>
            <a:avLst/>
            <a:gdLst>
              <a:gd name="T0" fmla="*/ 80 w 267"/>
              <a:gd name="T1" fmla="*/ 386 h 519"/>
              <a:gd name="T2" fmla="*/ 80 w 267"/>
              <a:gd name="T3" fmla="*/ 386 h 519"/>
              <a:gd name="T4" fmla="*/ 0 w 267"/>
              <a:gd name="T5" fmla="*/ 386 h 519"/>
              <a:gd name="T6" fmla="*/ 133 w 267"/>
              <a:gd name="T7" fmla="*/ 519 h 519"/>
              <a:gd name="T8" fmla="*/ 267 w 267"/>
              <a:gd name="T9" fmla="*/ 386 h 519"/>
              <a:gd name="T10" fmla="*/ 186 w 267"/>
              <a:gd name="T11" fmla="*/ 386 h 519"/>
              <a:gd name="T12" fmla="*/ 186 w 267"/>
              <a:gd name="T13" fmla="*/ 0 h 519"/>
              <a:gd name="T14" fmla="*/ 80 w 267"/>
              <a:gd name="T15" fmla="*/ 0 h 519"/>
              <a:gd name="T16" fmla="*/ 80 w 267"/>
              <a:gd name="T17" fmla="*/ 386 h 5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67" h="519">
                <a:moveTo>
                  <a:pt x="80" y="386"/>
                </a:moveTo>
                <a:lnTo>
                  <a:pt x="80" y="386"/>
                </a:lnTo>
                <a:lnTo>
                  <a:pt x="0" y="386"/>
                </a:lnTo>
                <a:lnTo>
                  <a:pt x="133" y="519"/>
                </a:lnTo>
                <a:lnTo>
                  <a:pt x="267" y="386"/>
                </a:lnTo>
                <a:lnTo>
                  <a:pt x="186" y="386"/>
                </a:lnTo>
                <a:lnTo>
                  <a:pt x="186" y="0"/>
                </a:lnTo>
                <a:lnTo>
                  <a:pt x="80" y="0"/>
                </a:lnTo>
                <a:lnTo>
                  <a:pt x="80" y="386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6" name="Freeform 6"/>
          <p:cNvSpPr>
            <a:spLocks/>
          </p:cNvSpPr>
          <p:nvPr/>
        </p:nvSpPr>
        <p:spPr bwMode="auto">
          <a:xfrm>
            <a:off x="1475428" y="1043287"/>
            <a:ext cx="227346" cy="2322372"/>
          </a:xfrm>
          <a:custGeom>
            <a:avLst/>
            <a:gdLst>
              <a:gd name="T0" fmla="*/ 0 w 106"/>
              <a:gd name="T1" fmla="*/ 1175 h 1175"/>
              <a:gd name="T2" fmla="*/ 0 w 106"/>
              <a:gd name="T3" fmla="*/ 1175 h 1175"/>
              <a:gd name="T4" fmla="*/ 106 w 106"/>
              <a:gd name="T5" fmla="*/ 1175 h 1175"/>
              <a:gd name="T6" fmla="*/ 106 w 106"/>
              <a:gd name="T7" fmla="*/ 0 h 1175"/>
              <a:gd name="T8" fmla="*/ 0 w 106"/>
              <a:gd name="T9" fmla="*/ 0 h 1175"/>
              <a:gd name="T10" fmla="*/ 0 w 106"/>
              <a:gd name="T11" fmla="*/ 1175 h 1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" h="1175">
                <a:moveTo>
                  <a:pt x="0" y="1175"/>
                </a:moveTo>
                <a:lnTo>
                  <a:pt x="0" y="1175"/>
                </a:lnTo>
                <a:lnTo>
                  <a:pt x="106" y="1175"/>
                </a:lnTo>
                <a:lnTo>
                  <a:pt x="106" y="0"/>
                </a:lnTo>
                <a:lnTo>
                  <a:pt x="0" y="0"/>
                </a:lnTo>
                <a:lnTo>
                  <a:pt x="0" y="1175"/>
                </a:lnTo>
                <a:close/>
              </a:path>
            </a:pathLst>
          </a:custGeom>
          <a:solidFill>
            <a:srgbClr val="00FF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7" name="Freeform 7"/>
          <p:cNvSpPr>
            <a:spLocks/>
          </p:cNvSpPr>
          <p:nvPr/>
        </p:nvSpPr>
        <p:spPr bwMode="auto">
          <a:xfrm>
            <a:off x="1475428" y="5742604"/>
            <a:ext cx="227346" cy="192520"/>
          </a:xfrm>
          <a:custGeom>
            <a:avLst/>
            <a:gdLst>
              <a:gd name="T0" fmla="*/ 0 w 106"/>
              <a:gd name="T1" fmla="*/ 97 h 97"/>
              <a:gd name="T2" fmla="*/ 0 w 106"/>
              <a:gd name="T3" fmla="*/ 97 h 97"/>
              <a:gd name="T4" fmla="*/ 106 w 106"/>
              <a:gd name="T5" fmla="*/ 97 h 97"/>
              <a:gd name="T6" fmla="*/ 106 w 106"/>
              <a:gd name="T7" fmla="*/ 0 h 97"/>
              <a:gd name="T8" fmla="*/ 0 w 106"/>
              <a:gd name="T9" fmla="*/ 0 h 97"/>
              <a:gd name="T10" fmla="*/ 0 w 106"/>
              <a:gd name="T11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" h="97">
                <a:moveTo>
                  <a:pt x="0" y="97"/>
                </a:moveTo>
                <a:lnTo>
                  <a:pt x="0" y="97"/>
                </a:lnTo>
                <a:lnTo>
                  <a:pt x="106" y="97"/>
                </a:lnTo>
                <a:lnTo>
                  <a:pt x="106" y="0"/>
                </a:lnTo>
                <a:lnTo>
                  <a:pt x="0" y="0"/>
                </a:lnTo>
                <a:lnTo>
                  <a:pt x="0" y="97"/>
                </a:lnTo>
                <a:close/>
              </a:path>
            </a:pathLst>
          </a:custGeom>
          <a:solidFill>
            <a:srgbClr val="00FF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08" name="Freeform 8"/>
          <p:cNvSpPr>
            <a:spLocks/>
          </p:cNvSpPr>
          <p:nvPr/>
        </p:nvSpPr>
        <p:spPr bwMode="auto">
          <a:xfrm>
            <a:off x="1475428" y="3365659"/>
            <a:ext cx="227346" cy="2376945"/>
          </a:xfrm>
          <a:custGeom>
            <a:avLst/>
            <a:gdLst>
              <a:gd name="T0" fmla="*/ 0 w 106"/>
              <a:gd name="T1" fmla="*/ 1204 h 1204"/>
              <a:gd name="T2" fmla="*/ 0 w 106"/>
              <a:gd name="T3" fmla="*/ 1204 h 1204"/>
              <a:gd name="T4" fmla="*/ 106 w 106"/>
              <a:gd name="T5" fmla="*/ 1204 h 1204"/>
              <a:gd name="T6" fmla="*/ 106 w 106"/>
              <a:gd name="T7" fmla="*/ 0 h 1204"/>
              <a:gd name="T8" fmla="*/ 0 w 106"/>
              <a:gd name="T9" fmla="*/ 0 h 1204"/>
              <a:gd name="T10" fmla="*/ 0 w 106"/>
              <a:gd name="T11" fmla="*/ 1204 h 1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" h="1204">
                <a:moveTo>
                  <a:pt x="0" y="1204"/>
                </a:moveTo>
                <a:lnTo>
                  <a:pt x="0" y="1204"/>
                </a:lnTo>
                <a:lnTo>
                  <a:pt x="106" y="1204"/>
                </a:lnTo>
                <a:lnTo>
                  <a:pt x="106" y="0"/>
                </a:lnTo>
                <a:lnTo>
                  <a:pt x="0" y="0"/>
                </a:lnTo>
                <a:lnTo>
                  <a:pt x="0" y="1204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44" y="996902"/>
            <a:ext cx="1183069" cy="542239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344629" y="1043287"/>
            <a:ext cx="491995" cy="5210178"/>
            <a:chOff x="1543050" y="1044576"/>
            <a:chExt cx="595313" cy="5456237"/>
          </a:xfrm>
        </p:grpSpPr>
        <p:sp>
          <p:nvSpPr>
            <p:cNvPr id="109" name="Freeform 9"/>
            <p:cNvSpPr>
              <a:spLocks/>
            </p:cNvSpPr>
            <p:nvPr/>
          </p:nvSpPr>
          <p:spPr bwMode="auto">
            <a:xfrm>
              <a:off x="1543050" y="3948113"/>
              <a:ext cx="595313" cy="0"/>
            </a:xfrm>
            <a:custGeom>
              <a:avLst/>
              <a:gdLst>
                <a:gd name="T0" fmla="*/ 0 w 267"/>
                <a:gd name="T1" fmla="*/ 0 w 267"/>
                <a:gd name="T2" fmla="*/ 267 w 26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67">
                  <a:moveTo>
                    <a:pt x="0" y="0"/>
                  </a:moveTo>
                  <a:lnTo>
                    <a:pt x="0" y="0"/>
                  </a:lnTo>
                  <a:lnTo>
                    <a:pt x="267" y="0"/>
                  </a:ln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0" name="Freeform 10"/>
            <p:cNvSpPr>
              <a:spLocks/>
            </p:cNvSpPr>
            <p:nvPr/>
          </p:nvSpPr>
          <p:spPr bwMode="auto">
            <a:xfrm>
              <a:off x="1543050" y="5854700"/>
              <a:ext cx="595313" cy="0"/>
            </a:xfrm>
            <a:custGeom>
              <a:avLst/>
              <a:gdLst>
                <a:gd name="T0" fmla="*/ 0 w 267"/>
                <a:gd name="T1" fmla="*/ 0 w 267"/>
                <a:gd name="T2" fmla="*/ 267 w 26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67">
                  <a:moveTo>
                    <a:pt x="0" y="0"/>
                  </a:moveTo>
                  <a:lnTo>
                    <a:pt x="0" y="0"/>
                  </a:lnTo>
                  <a:lnTo>
                    <a:pt x="267" y="0"/>
                  </a:ln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1" name="Freeform 11"/>
            <p:cNvSpPr>
              <a:spLocks/>
            </p:cNvSpPr>
            <p:nvPr/>
          </p:nvSpPr>
          <p:spPr bwMode="auto">
            <a:xfrm>
              <a:off x="1543050" y="5965825"/>
              <a:ext cx="595313" cy="0"/>
            </a:xfrm>
            <a:custGeom>
              <a:avLst/>
              <a:gdLst>
                <a:gd name="T0" fmla="*/ 0 w 267"/>
                <a:gd name="T1" fmla="*/ 0 w 267"/>
                <a:gd name="T2" fmla="*/ 267 w 26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67">
                  <a:moveTo>
                    <a:pt x="0" y="0"/>
                  </a:moveTo>
                  <a:lnTo>
                    <a:pt x="0" y="0"/>
                  </a:lnTo>
                  <a:lnTo>
                    <a:pt x="267" y="0"/>
                  </a:ln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2" name="Freeform 12"/>
            <p:cNvSpPr>
              <a:spLocks/>
            </p:cNvSpPr>
            <p:nvPr/>
          </p:nvSpPr>
          <p:spPr bwMode="auto">
            <a:xfrm>
              <a:off x="1543050" y="6167438"/>
              <a:ext cx="595313" cy="0"/>
            </a:xfrm>
            <a:custGeom>
              <a:avLst/>
              <a:gdLst>
                <a:gd name="T0" fmla="*/ 0 w 267"/>
                <a:gd name="T1" fmla="*/ 0 w 267"/>
                <a:gd name="T2" fmla="*/ 267 w 26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67">
                  <a:moveTo>
                    <a:pt x="0" y="0"/>
                  </a:moveTo>
                  <a:lnTo>
                    <a:pt x="0" y="0"/>
                  </a:lnTo>
                  <a:lnTo>
                    <a:pt x="267" y="0"/>
                  </a:ln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3" name="Freeform 13"/>
            <p:cNvSpPr>
              <a:spLocks/>
            </p:cNvSpPr>
            <p:nvPr/>
          </p:nvSpPr>
          <p:spPr bwMode="auto">
            <a:xfrm>
              <a:off x="1543050" y="1044576"/>
              <a:ext cx="595313" cy="0"/>
            </a:xfrm>
            <a:custGeom>
              <a:avLst/>
              <a:gdLst>
                <a:gd name="T0" fmla="*/ 0 w 267"/>
                <a:gd name="T1" fmla="*/ 0 w 267"/>
                <a:gd name="T2" fmla="*/ 267 w 26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67">
                  <a:moveTo>
                    <a:pt x="0" y="0"/>
                  </a:moveTo>
                  <a:lnTo>
                    <a:pt x="0" y="0"/>
                  </a:lnTo>
                  <a:lnTo>
                    <a:pt x="267" y="0"/>
                  </a:ln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4" name="Freeform 14"/>
            <p:cNvSpPr>
              <a:spLocks/>
            </p:cNvSpPr>
            <p:nvPr/>
          </p:nvSpPr>
          <p:spPr bwMode="auto">
            <a:xfrm>
              <a:off x="1543050" y="3476625"/>
              <a:ext cx="595313" cy="0"/>
            </a:xfrm>
            <a:custGeom>
              <a:avLst/>
              <a:gdLst>
                <a:gd name="T0" fmla="*/ 0 w 267"/>
                <a:gd name="T1" fmla="*/ 0 w 267"/>
                <a:gd name="T2" fmla="*/ 267 w 26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67">
                  <a:moveTo>
                    <a:pt x="0" y="0"/>
                  </a:moveTo>
                  <a:lnTo>
                    <a:pt x="0" y="0"/>
                  </a:lnTo>
                  <a:lnTo>
                    <a:pt x="267" y="0"/>
                  </a:ln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15" name="Freeform 15"/>
            <p:cNvSpPr>
              <a:spLocks/>
            </p:cNvSpPr>
            <p:nvPr/>
          </p:nvSpPr>
          <p:spPr bwMode="auto">
            <a:xfrm>
              <a:off x="1543050" y="6500813"/>
              <a:ext cx="595313" cy="0"/>
            </a:xfrm>
            <a:custGeom>
              <a:avLst/>
              <a:gdLst>
                <a:gd name="T0" fmla="*/ 0 w 267"/>
                <a:gd name="T1" fmla="*/ 0 w 267"/>
                <a:gd name="T2" fmla="*/ 267 w 26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67">
                  <a:moveTo>
                    <a:pt x="0" y="0"/>
                  </a:moveTo>
                  <a:lnTo>
                    <a:pt x="0" y="0"/>
                  </a:lnTo>
                  <a:lnTo>
                    <a:pt x="267" y="0"/>
                  </a:ln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48730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47650" y="833205"/>
            <a:ext cx="9967340" cy="6233955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spcAft>
                <a:spcPts val="500"/>
              </a:spcAft>
              <a:buClr>
                <a:srgbClr val="FF0000"/>
              </a:buClr>
            </a:pPr>
            <a:r>
              <a:rPr lang="en-CA" sz="3000" smtClean="0">
                <a:solidFill>
                  <a:srgbClr val="FFFFFF"/>
                </a:solidFill>
              </a:rPr>
              <a:t>Can Eve modify equipment after installation?</a:t>
            </a:r>
          </a:p>
          <a:p>
            <a:pPr lvl="0" algn="l">
              <a:spcAft>
                <a:spcPts val="500"/>
              </a:spcAft>
              <a:buClr>
                <a:srgbClr val="FF0000"/>
              </a:buClr>
            </a:pPr>
            <a:endParaRPr lang="en-CA" sz="3000">
              <a:solidFill>
                <a:srgbClr val="FFFFFF"/>
              </a:solidFill>
            </a:endParaRPr>
          </a:p>
          <a:p>
            <a:pPr lvl="0" algn="l">
              <a:spcAft>
                <a:spcPts val="500"/>
              </a:spcAft>
              <a:buClr>
                <a:srgbClr val="FF0000"/>
              </a:buClr>
            </a:pPr>
            <a:endParaRPr lang="en-CA" sz="3000">
              <a:solidFill>
                <a:srgbClr val="FFFFFF"/>
              </a:solidFill>
            </a:endParaRPr>
          </a:p>
          <a:p>
            <a:pPr lvl="0" algn="l">
              <a:spcAft>
                <a:spcPts val="500"/>
              </a:spcAft>
              <a:buClr>
                <a:srgbClr val="FF0000"/>
              </a:buClr>
            </a:pPr>
            <a:endParaRPr lang="en-CA" sz="3000" smtClean="0">
              <a:solidFill>
                <a:srgbClr val="FFFFFF"/>
              </a:solidFill>
            </a:endParaRPr>
          </a:p>
          <a:p>
            <a:pPr lvl="0" algn="l">
              <a:spcAft>
                <a:spcPts val="500"/>
              </a:spcAft>
              <a:buClr>
                <a:srgbClr val="FF0000"/>
              </a:buClr>
            </a:pPr>
            <a:endParaRPr lang="en-CA" sz="3000">
              <a:solidFill>
                <a:srgbClr val="FFFFFF"/>
              </a:solidFill>
            </a:endParaRPr>
          </a:p>
          <a:p>
            <a:pPr lvl="0" algn="l">
              <a:spcAft>
                <a:spcPts val="500"/>
              </a:spcAft>
              <a:buClr>
                <a:srgbClr val="FF0000"/>
              </a:buClr>
            </a:pPr>
            <a:endParaRPr lang="en-CA" sz="3000" smtClean="0">
              <a:solidFill>
                <a:srgbClr val="FFFFFF"/>
              </a:solidFill>
            </a:endParaRPr>
          </a:p>
          <a:p>
            <a:pPr lvl="0" algn="l">
              <a:spcAft>
                <a:spcPts val="500"/>
              </a:spcAft>
              <a:buClr>
                <a:srgbClr val="FF0000"/>
              </a:buClr>
            </a:pPr>
            <a:endParaRPr lang="en-CA" sz="1600" smtClean="0">
              <a:solidFill>
                <a:srgbClr val="FFFFFF"/>
              </a:solidFill>
            </a:endParaRPr>
          </a:p>
          <a:p>
            <a:pPr lvl="0" algn="l">
              <a:spcAft>
                <a:spcPts val="500"/>
              </a:spcAft>
              <a:buClr>
                <a:srgbClr val="FF0000"/>
              </a:buClr>
            </a:pPr>
            <a:r>
              <a:rPr lang="en-CA" sz="3000" smtClean="0">
                <a:solidFill>
                  <a:srgbClr val="FFFFFF"/>
                </a:solidFill>
              </a:rPr>
              <a:t>Laser damage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774118" y="1121244"/>
            <a:ext cx="3378646" cy="3819289"/>
            <a:chOff x="6899854" y="3718068"/>
            <a:chExt cx="3294065" cy="372367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6718" y="3892534"/>
              <a:ext cx="3127201" cy="3549211"/>
            </a:xfrm>
            <a:prstGeom prst="rect">
              <a:avLst/>
            </a:prstGeom>
          </p:spPr>
        </p:pic>
        <p:sp>
          <p:nvSpPr>
            <p:cNvPr id="7" name="4-Point Star 6"/>
            <p:cNvSpPr/>
            <p:nvPr/>
          </p:nvSpPr>
          <p:spPr>
            <a:xfrm rot="1044113">
              <a:off x="6899854" y="3718068"/>
              <a:ext cx="493013" cy="462910"/>
            </a:xfrm>
            <a:prstGeom prst="star4">
              <a:avLst/>
            </a:prstGeom>
            <a:solidFill>
              <a:srgbClr val="FF00FF"/>
            </a:solidFill>
            <a:ln w="12700">
              <a:solidFill>
                <a:srgbClr val="FFCCFF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85352" y="2129385"/>
            <a:ext cx="4396968" cy="1080150"/>
            <a:chOff x="602512" y="5081795"/>
            <a:chExt cx="4396968" cy="1080150"/>
          </a:xfrm>
        </p:grpSpPr>
        <p:sp>
          <p:nvSpPr>
            <p:cNvPr id="9" name="Rectangle 8"/>
            <p:cNvSpPr/>
            <p:nvPr/>
          </p:nvSpPr>
          <p:spPr bwMode="auto">
            <a:xfrm>
              <a:off x="602512" y="5081795"/>
              <a:ext cx="1946722" cy="1080150"/>
            </a:xfrm>
            <a:prstGeom prst="rect">
              <a:avLst/>
            </a:prstGeom>
            <a:noFill/>
            <a:ln w="19050" cap="flat" cmpd="sng" algn="ctr">
              <a:solidFill>
                <a:srgbClr val="777777"/>
              </a:solidFill>
              <a:prstDash val="solid"/>
              <a:miter lim="800000"/>
              <a:headEnd type="stealth" w="lg" len="lg"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2496932" y="5420763"/>
              <a:ext cx="137892" cy="430887"/>
            </a:xfrm>
            <a:prstGeom prst="rect">
              <a:avLst/>
            </a:prstGeom>
            <a:solidFill>
              <a:srgbClr val="000000"/>
            </a:solidFill>
            <a:ln w="38100" cap="flat" cmpd="sng" algn="ctr">
              <a:noFill/>
              <a:prstDash val="solid"/>
              <a:round/>
              <a:headEnd type="stealth" w="lg" len="lg"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688102" y="5241294"/>
              <a:ext cx="1209760" cy="738664"/>
            </a:xfrm>
            <a:prstGeom prst="rect">
              <a:avLst/>
            </a:prstGeom>
            <a:solidFill>
              <a:srgbClr val="000000"/>
            </a:solidFill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100" smtClean="0">
                  <a:ln w="12700">
                    <a:noFill/>
                  </a:ln>
                  <a:solidFill>
                    <a:srgbClr val="FF0000"/>
                  </a:solidFill>
                </a:rPr>
                <a:t>Crypto module</a:t>
              </a:r>
            </a:p>
          </p:txBody>
        </p:sp>
        <p:cxnSp>
          <p:nvCxnSpPr>
            <p:cNvPr id="12" name="Straight Connector 11"/>
            <p:cNvCxnSpPr/>
            <p:nvPr/>
          </p:nvCxnSpPr>
          <p:spPr bwMode="auto">
            <a:xfrm>
              <a:off x="1182950" y="5639342"/>
              <a:ext cx="3744520" cy="0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round/>
              <a:headEnd type="none" w="med" len="med"/>
              <a:tailEnd type="none" w="med" len="med"/>
            </a:ln>
          </p:spPr>
        </p:cxnSp>
        <p:sp>
          <p:nvSpPr>
            <p:cNvPr id="13" name="TextBox 12"/>
            <p:cNvSpPr txBox="1"/>
            <p:nvPr/>
          </p:nvSpPr>
          <p:spPr bwMode="auto">
            <a:xfrm>
              <a:off x="3018304" y="5192708"/>
              <a:ext cx="1981176" cy="41549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100" smtClean="0">
                  <a:ln w="12700">
                    <a:noFill/>
                  </a:ln>
                  <a:solidFill>
                    <a:srgbClr val="FF0000"/>
                  </a:solidFill>
                </a:rPr>
                <a:t>Optical line</a:t>
              </a:r>
            </a:p>
          </p:txBody>
        </p:sp>
      </p:grpSp>
      <p:sp>
        <p:nvSpPr>
          <p:cNvPr id="14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V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Makarov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arXiv:1510.03148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470" y="5080621"/>
            <a:ext cx="1847042" cy="21015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787" y="5080621"/>
            <a:ext cx="1843393" cy="20973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779" y="5080621"/>
            <a:ext cx="2092693" cy="20926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01" y="5081795"/>
            <a:ext cx="2090209" cy="2090209"/>
          </a:xfrm>
          <a:prstGeom prst="rect">
            <a:avLst/>
          </a:prstGeom>
          <a:ln w="3175">
            <a:solidFill>
              <a:srgbClr val="4D4D4D"/>
            </a:solidFill>
          </a:ln>
        </p:spPr>
      </p:pic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Once equipment is tested and </a:t>
            </a:r>
            <a:r>
              <a:rPr lang="en-CA" smtClean="0">
                <a:solidFill>
                  <a:srgbClr val="FFFFFF"/>
                </a:solidFill>
              </a:rPr>
              <a:t>certified, end </a:t>
            </a:r>
            <a:r>
              <a:rPr lang="en-CA">
                <a:solidFill>
                  <a:srgbClr val="FFFFFF"/>
                </a:solidFill>
              </a:rPr>
              <a:t>of story</a:t>
            </a:r>
            <a:r>
              <a:rPr lang="en-CA" smtClean="0">
                <a:solidFill>
                  <a:srgbClr val="FFFFFF"/>
                </a:solidFill>
              </a:rPr>
              <a:t>?</a:t>
            </a:r>
            <a:endParaRPr lang="en-CA"/>
          </a:p>
        </p:txBody>
      </p:sp>
      <p:sp>
        <p:nvSpPr>
          <p:cNvPr id="22" name="Right Arrow 21"/>
          <p:cNvSpPr/>
          <p:nvPr/>
        </p:nvSpPr>
        <p:spPr bwMode="auto">
          <a:xfrm>
            <a:off x="2401296" y="5940361"/>
            <a:ext cx="468339" cy="360050"/>
          </a:xfrm>
          <a:prstGeom prst="rightArrow">
            <a:avLst>
              <a:gd name="adj1" fmla="val 46765"/>
              <a:gd name="adj2" fmla="val 50000"/>
            </a:avLst>
          </a:prstGeom>
          <a:solidFill>
            <a:srgbClr val="FF00FF"/>
          </a:solidFill>
          <a:ln w="25400" cap="flat" cmpd="sng" algn="ctr">
            <a:noFill/>
            <a:prstDash val="solid"/>
            <a:miter lim="800000"/>
            <a:headEnd type="none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Right Arrow 22"/>
          <p:cNvSpPr/>
          <p:nvPr/>
        </p:nvSpPr>
        <p:spPr bwMode="auto">
          <a:xfrm>
            <a:off x="7672213" y="5940361"/>
            <a:ext cx="468339" cy="360050"/>
          </a:xfrm>
          <a:prstGeom prst="rightArrow">
            <a:avLst>
              <a:gd name="adj1" fmla="val 46765"/>
              <a:gd name="adj2" fmla="val 50000"/>
            </a:avLst>
          </a:prstGeom>
          <a:solidFill>
            <a:srgbClr val="FF00FF"/>
          </a:solidFill>
          <a:ln w="25400" cap="flat" cmpd="sng" algn="ctr">
            <a:noFill/>
            <a:prstDash val="solid"/>
            <a:miter lim="800000"/>
            <a:headEnd type="none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078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 animBg="1"/>
      <p:bldP spid="2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30723" name="Picture 2" descr="a299-3-4-forpres.jpg"/>
          <p:cNvPicPr>
            <a:picLocks noChangeAspect="1"/>
          </p:cNvPicPr>
          <p:nvPr/>
        </p:nvPicPr>
        <p:blipFill>
          <a:blip r:embed="rId2" cstate="print"/>
          <a:srcRect l="21942" t="2052" r="21265" b="1163"/>
          <a:stretch>
            <a:fillRect/>
          </a:stretch>
        </p:blipFill>
        <p:spPr bwMode="auto">
          <a:xfrm>
            <a:off x="7216775" y="0"/>
            <a:ext cx="3070225" cy="771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B2B2B2"/>
                </a:solidFill>
              </a:rPr>
              <a:t>Can we eavesdrop on commercial</a:t>
            </a:r>
            <a:br>
              <a:rPr lang="en-US" smtClean="0">
                <a:solidFill>
                  <a:srgbClr val="B2B2B2"/>
                </a:solidFill>
              </a:rPr>
            </a:br>
            <a:r>
              <a:rPr lang="en-US" smtClean="0">
                <a:solidFill>
                  <a:srgbClr val="B2B2B2"/>
                </a:solidFill>
              </a:rPr>
              <a:t>systems?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47650" y="1234425"/>
            <a:ext cx="10039350" cy="865187"/>
          </a:xfrm>
          <a:prstGeom prst="rect">
            <a:avLst/>
          </a:prstGeom>
        </p:spPr>
        <p:txBody>
          <a:bodyPr lIns="0" tIns="50400" rIns="0" bIns="50400"/>
          <a:lstStyle/>
          <a:p>
            <a:pPr algn="l" defTabSz="987425">
              <a:defRPr/>
            </a:pPr>
            <a:r>
              <a:rPr lang="en-US" sz="3000" b="0" kern="0" smtClean="0">
                <a:solidFill>
                  <a:srgbClr val="B2B2B2"/>
                </a:solidFill>
                <a:latin typeface="+mj-lt"/>
                <a:ea typeface="+mj-ea"/>
                <a:cs typeface="+mj-cs"/>
              </a:rPr>
              <a:t>ID </a:t>
            </a:r>
            <a:r>
              <a:rPr lang="en-US" sz="3000" b="0" kern="0">
                <a:solidFill>
                  <a:srgbClr val="B2B2B2"/>
                </a:solidFill>
                <a:latin typeface="+mj-lt"/>
                <a:ea typeface="+mj-ea"/>
                <a:cs typeface="+mj-cs"/>
              </a:rPr>
              <a:t>Quantique’s Cerberis:</a:t>
            </a:r>
          </a:p>
          <a:p>
            <a:pPr algn="l" defTabSz="987425">
              <a:defRPr/>
            </a:pPr>
            <a:r>
              <a:rPr lang="en-US" sz="3000" ker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Dual key agreement</a:t>
            </a:r>
          </a:p>
        </p:txBody>
      </p:sp>
      <p:sp>
        <p:nvSpPr>
          <p:cNvPr id="43" name="TextBox 46"/>
          <p:cNvSpPr txBox="1">
            <a:spLocks noChangeArrowheads="1"/>
          </p:cNvSpPr>
          <p:nvPr/>
        </p:nvSpPr>
        <p:spPr bwMode="auto">
          <a:xfrm rot="-5400000">
            <a:off x="9331646" y="6759896"/>
            <a:ext cx="1699504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>
                <a:solidFill>
                  <a:srgbClr val="000000"/>
                </a:solidFill>
              </a:rPr>
              <a:t>Photo ©</a:t>
            </a:r>
            <a:r>
              <a:rPr lang="en-US" sz="200" b="0">
                <a:solidFill>
                  <a:srgbClr val="000000"/>
                </a:solidFill>
              </a:rPr>
              <a:t> </a:t>
            </a:r>
            <a:r>
              <a:rPr lang="en-US" sz="900" b="0">
                <a:solidFill>
                  <a:srgbClr val="000000"/>
                </a:solidFill>
              </a:rPr>
              <a:t>2010 Vadim Makarov</a:t>
            </a:r>
          </a:p>
        </p:txBody>
      </p:sp>
      <p:grpSp>
        <p:nvGrpSpPr>
          <p:cNvPr id="2" name="Group 49"/>
          <p:cNvGrpSpPr/>
          <p:nvPr/>
        </p:nvGrpSpPr>
        <p:grpSpPr>
          <a:xfrm>
            <a:off x="145131" y="2736319"/>
            <a:ext cx="6696744" cy="4072518"/>
            <a:chOff x="174948" y="2521411"/>
            <a:chExt cx="6696744" cy="4072518"/>
          </a:xfrm>
        </p:grpSpPr>
        <p:sp>
          <p:nvSpPr>
            <p:cNvPr id="6" name="TextBox 168"/>
            <p:cNvSpPr txBox="1">
              <a:spLocks noChangeArrowheads="1"/>
            </p:cNvSpPr>
            <p:nvPr/>
          </p:nvSpPr>
          <p:spPr bwMode="auto">
            <a:xfrm>
              <a:off x="1543100" y="2561481"/>
              <a:ext cx="935931" cy="720725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mtClean="0">
                  <a:ln w="12700">
                    <a:noFill/>
                  </a:ln>
                  <a:solidFill>
                    <a:srgbClr val="FFFFFF"/>
                  </a:solidFill>
                </a:rPr>
                <a:t>QKD</a:t>
              </a:r>
              <a:endParaRPr lang="en-US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7" name="TextBox 168"/>
            <p:cNvSpPr txBox="1">
              <a:spLocks noChangeArrowheads="1"/>
            </p:cNvSpPr>
            <p:nvPr/>
          </p:nvSpPr>
          <p:spPr bwMode="auto">
            <a:xfrm>
              <a:off x="4567436" y="2561481"/>
              <a:ext cx="935931" cy="720725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mtClean="0">
                  <a:ln w="12700">
                    <a:noFill/>
                  </a:ln>
                  <a:solidFill>
                    <a:srgbClr val="FFFFFF"/>
                  </a:solidFill>
                </a:rPr>
                <a:t>QKD</a:t>
              </a:r>
              <a:endParaRPr lang="en-US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8" name="TextBox 168"/>
            <p:cNvSpPr txBox="1">
              <a:spLocks noChangeArrowheads="1"/>
            </p:cNvSpPr>
            <p:nvPr/>
          </p:nvSpPr>
          <p:spPr bwMode="auto">
            <a:xfrm>
              <a:off x="1543100" y="3712964"/>
              <a:ext cx="935931" cy="720725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mtClean="0">
                  <a:ln w="12700">
                    <a:noFill/>
                  </a:ln>
                  <a:solidFill>
                    <a:srgbClr val="FFFFFF"/>
                  </a:solidFill>
                </a:rPr>
                <a:t>PKI</a:t>
              </a:r>
              <a:endParaRPr lang="en-US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9" name="TextBox 168"/>
            <p:cNvSpPr txBox="1">
              <a:spLocks noChangeArrowheads="1"/>
            </p:cNvSpPr>
            <p:nvPr/>
          </p:nvSpPr>
          <p:spPr bwMode="auto">
            <a:xfrm>
              <a:off x="4567436" y="3712964"/>
              <a:ext cx="935931" cy="720725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mtClean="0">
                  <a:ln w="12700">
                    <a:noFill/>
                  </a:ln>
                  <a:solidFill>
                    <a:srgbClr val="FFFFFF"/>
                  </a:solidFill>
                </a:rPr>
                <a:t>PKI</a:t>
              </a:r>
              <a:endParaRPr lang="en-US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967036" y="3929633"/>
              <a:ext cx="288032" cy="288032"/>
            </a:xfrm>
            <a:prstGeom prst="ellipse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>
              <a:stCxn id="10" idx="2"/>
              <a:endCxn id="10" idx="6"/>
            </p:cNvCxnSpPr>
            <p:nvPr/>
          </p:nvCxnSpPr>
          <p:spPr bwMode="auto">
            <a:xfrm rot="10800000" flipH="1">
              <a:off x="967036" y="4073649"/>
              <a:ext cx="28803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>
              <a:stCxn id="10" idx="4"/>
              <a:endCxn id="10" idx="0"/>
            </p:cNvCxnSpPr>
            <p:nvPr/>
          </p:nvCxnSpPr>
          <p:spPr bwMode="auto">
            <a:xfrm rot="5400000" flipH="1">
              <a:off x="967036" y="4073649"/>
              <a:ext cx="28803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Oval 14"/>
            <p:cNvSpPr/>
            <p:nvPr/>
          </p:nvSpPr>
          <p:spPr bwMode="auto">
            <a:xfrm>
              <a:off x="5791573" y="3929633"/>
              <a:ext cx="288032" cy="288032"/>
            </a:xfrm>
            <a:prstGeom prst="ellipse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>
              <a:stCxn id="15" idx="2"/>
              <a:endCxn id="15" idx="6"/>
            </p:cNvCxnSpPr>
            <p:nvPr/>
          </p:nvCxnSpPr>
          <p:spPr bwMode="auto">
            <a:xfrm rot="10800000" flipH="1">
              <a:off x="5791573" y="4073649"/>
              <a:ext cx="28803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>
              <a:stCxn id="15" idx="4"/>
              <a:endCxn id="15" idx="0"/>
            </p:cNvCxnSpPr>
            <p:nvPr/>
          </p:nvCxnSpPr>
          <p:spPr bwMode="auto">
            <a:xfrm rot="5400000" flipH="1">
              <a:off x="5791573" y="4073649"/>
              <a:ext cx="28803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>
              <a:stCxn id="6" idx="1"/>
            </p:cNvCxnSpPr>
            <p:nvPr/>
          </p:nvCxnSpPr>
          <p:spPr bwMode="auto">
            <a:xfrm rot="10800000">
              <a:off x="1111052" y="2921844"/>
              <a:ext cx="43204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Arrow Connector 31"/>
            <p:cNvCxnSpPr>
              <a:endCxn id="10" idx="0"/>
            </p:cNvCxnSpPr>
            <p:nvPr/>
          </p:nvCxnSpPr>
          <p:spPr bwMode="auto">
            <a:xfrm rot="5400000">
              <a:off x="607790" y="3426371"/>
              <a:ext cx="1008112" cy="0"/>
            </a:xfrm>
            <a:prstGeom prst="straightConnector1">
              <a:avLst/>
            </a:prstGeom>
            <a:solidFill>
              <a:schemeClr val="accent1"/>
            </a:solidFill>
            <a:ln w="19050" cap="rnd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22" name="Straight Arrow Connector 21"/>
            <p:cNvCxnSpPr>
              <a:stCxn id="8" idx="1"/>
              <a:endCxn id="10" idx="6"/>
            </p:cNvCxnSpPr>
            <p:nvPr/>
          </p:nvCxnSpPr>
          <p:spPr bwMode="auto">
            <a:xfrm rot="10800000" flipV="1">
              <a:off x="1255068" y="4073327"/>
              <a:ext cx="288032" cy="3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24" name="Straight Arrow Connector 23"/>
            <p:cNvCxnSpPr>
              <a:stCxn id="6" idx="3"/>
              <a:endCxn id="7" idx="1"/>
            </p:cNvCxnSpPr>
            <p:nvPr/>
          </p:nvCxnSpPr>
          <p:spPr bwMode="auto">
            <a:xfrm>
              <a:off x="2479031" y="2921844"/>
              <a:ext cx="2088405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triangle" w="lg" len="lg"/>
              <a:tailEnd type="triangle" w="lg" len="lg"/>
            </a:ln>
            <a:effectLst/>
          </p:spPr>
        </p:cxnSp>
        <p:cxnSp>
          <p:nvCxnSpPr>
            <p:cNvPr id="27" name="Straight Arrow Connector 26"/>
            <p:cNvCxnSpPr>
              <a:stCxn id="8" idx="3"/>
              <a:endCxn id="9" idx="1"/>
            </p:cNvCxnSpPr>
            <p:nvPr/>
          </p:nvCxnSpPr>
          <p:spPr bwMode="auto">
            <a:xfrm>
              <a:off x="2479031" y="4073327"/>
              <a:ext cx="2088405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3333FF"/>
              </a:solidFill>
              <a:prstDash val="solid"/>
              <a:round/>
              <a:headEnd type="triangle" w="lg" len="lg"/>
              <a:tailEnd type="triangle" w="lg" len="lg"/>
            </a:ln>
            <a:effectLst/>
          </p:spPr>
        </p:cxnSp>
        <p:cxnSp>
          <p:nvCxnSpPr>
            <p:cNvPr id="30" name="Straight Connector 29"/>
            <p:cNvCxnSpPr>
              <a:stCxn id="7" idx="3"/>
            </p:cNvCxnSpPr>
            <p:nvPr/>
          </p:nvCxnSpPr>
          <p:spPr bwMode="auto">
            <a:xfrm flipV="1">
              <a:off x="5503367" y="2921521"/>
              <a:ext cx="432221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Arrow Connector 30"/>
            <p:cNvCxnSpPr>
              <a:endCxn id="15" idx="0"/>
            </p:cNvCxnSpPr>
            <p:nvPr/>
          </p:nvCxnSpPr>
          <p:spPr bwMode="auto">
            <a:xfrm rot="16200000" flipH="1">
              <a:off x="5431532" y="3425576"/>
              <a:ext cx="1008112" cy="0"/>
            </a:xfrm>
            <a:prstGeom prst="straightConnector1">
              <a:avLst/>
            </a:prstGeom>
            <a:solidFill>
              <a:schemeClr val="accent1"/>
            </a:solidFill>
            <a:ln w="19050" cap="rnd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42" name="Straight Arrow Connector 41"/>
            <p:cNvCxnSpPr>
              <a:stCxn id="9" idx="3"/>
              <a:endCxn id="15" idx="2"/>
            </p:cNvCxnSpPr>
            <p:nvPr/>
          </p:nvCxnSpPr>
          <p:spPr bwMode="auto">
            <a:xfrm>
              <a:off x="5503367" y="4073327"/>
              <a:ext cx="288206" cy="3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sp>
          <p:nvSpPr>
            <p:cNvPr id="45" name="TextBox 168"/>
            <p:cNvSpPr txBox="1">
              <a:spLocks noChangeArrowheads="1"/>
            </p:cNvSpPr>
            <p:nvPr/>
          </p:nvSpPr>
          <p:spPr bwMode="auto">
            <a:xfrm>
              <a:off x="1111052" y="5441156"/>
              <a:ext cx="1368152" cy="936749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z="1800" smtClean="0">
                  <a:ln w="12700">
                    <a:noFill/>
                  </a:ln>
                  <a:solidFill>
                    <a:srgbClr val="FFFFFF"/>
                  </a:solidFill>
                </a:rPr>
                <a:t>Symmetric</a:t>
              </a:r>
            </a:p>
            <a:p>
              <a:r>
                <a:rPr lang="en-US" sz="1800" smtClean="0">
                  <a:ln w="12700">
                    <a:noFill/>
                  </a:ln>
                  <a:solidFill>
                    <a:srgbClr val="FFFFFF"/>
                  </a:solidFill>
                </a:rPr>
                <a:t>cipher</a:t>
              </a:r>
              <a:endParaRPr lang="en-US" sz="1800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46" name="TextBox 168"/>
            <p:cNvSpPr txBox="1">
              <a:spLocks noChangeArrowheads="1"/>
            </p:cNvSpPr>
            <p:nvPr/>
          </p:nvSpPr>
          <p:spPr bwMode="auto">
            <a:xfrm>
              <a:off x="4567436" y="5441156"/>
              <a:ext cx="1368152" cy="936749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lvl="0"/>
              <a:r>
                <a:rPr lang="en-US" sz="1800" smtClean="0">
                  <a:ln w="12700">
                    <a:noFill/>
                  </a:ln>
                  <a:solidFill>
                    <a:srgbClr val="FFFFFF"/>
                  </a:solidFill>
                </a:rPr>
                <a:t>Symmetric</a:t>
              </a:r>
            </a:p>
            <a:p>
              <a:pPr lvl="0"/>
              <a:r>
                <a:rPr lang="en-US" sz="1800" smtClean="0">
                  <a:ln w="12700">
                    <a:noFill/>
                  </a:ln>
                  <a:solidFill>
                    <a:srgbClr val="FFFFFF"/>
                  </a:solidFill>
                </a:rPr>
                <a:t>cipher</a:t>
              </a:r>
              <a:endParaRPr lang="en-US" sz="1800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47" name="Straight Arrow Connector 46"/>
            <p:cNvCxnSpPr/>
            <p:nvPr/>
          </p:nvCxnSpPr>
          <p:spPr bwMode="auto">
            <a:xfrm>
              <a:off x="2479204" y="5801841"/>
              <a:ext cx="2088232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3333FF"/>
              </a:solidFill>
              <a:prstDash val="solid"/>
              <a:round/>
              <a:headEnd type="none" w="lg" len="lg"/>
              <a:tailEnd type="triangle" w="lg" len="lg"/>
            </a:ln>
            <a:effectLst/>
          </p:spPr>
        </p:cxnSp>
        <p:cxnSp>
          <p:nvCxnSpPr>
            <p:cNvPr id="56" name="Straight Arrow Connector 55"/>
            <p:cNvCxnSpPr/>
            <p:nvPr/>
          </p:nvCxnSpPr>
          <p:spPr bwMode="auto">
            <a:xfrm flipV="1">
              <a:off x="606996" y="5801519"/>
              <a:ext cx="504056" cy="3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66" name="Elbow Connector 65"/>
            <p:cNvCxnSpPr>
              <a:stCxn id="10" idx="4"/>
              <a:endCxn id="45" idx="0"/>
            </p:cNvCxnSpPr>
            <p:nvPr/>
          </p:nvCxnSpPr>
          <p:spPr bwMode="auto">
            <a:xfrm rot="16200000" flipH="1">
              <a:off x="841345" y="4487372"/>
              <a:ext cx="1223491" cy="684076"/>
            </a:xfrm>
            <a:prstGeom prst="bentConnector3">
              <a:avLst>
                <a:gd name="adj1" fmla="val 61298"/>
              </a:avLst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70" name="Elbow Connector 69"/>
            <p:cNvCxnSpPr>
              <a:stCxn id="15" idx="4"/>
              <a:endCxn id="46" idx="0"/>
            </p:cNvCxnSpPr>
            <p:nvPr/>
          </p:nvCxnSpPr>
          <p:spPr bwMode="auto">
            <a:xfrm rot="5400000">
              <a:off x="4981806" y="4487372"/>
              <a:ext cx="1223491" cy="684077"/>
            </a:xfrm>
            <a:prstGeom prst="bentConnector3">
              <a:avLst>
                <a:gd name="adj1" fmla="val 61298"/>
              </a:avLst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sp>
          <p:nvSpPr>
            <p:cNvPr id="73" name="Folded Corner 72"/>
            <p:cNvSpPr/>
            <p:nvPr/>
          </p:nvSpPr>
          <p:spPr bwMode="auto">
            <a:xfrm>
              <a:off x="174948" y="5441801"/>
              <a:ext cx="360040" cy="432048"/>
            </a:xfrm>
            <a:prstGeom prst="foldedCorner">
              <a:avLst>
                <a:gd name="adj" fmla="val 40072"/>
              </a:avLst>
            </a:prstGeom>
            <a:solidFill>
              <a:srgbClr val="FFD200"/>
            </a:solidFill>
            <a:ln w="317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74" name="Folded Corner 73"/>
            <p:cNvSpPr/>
            <p:nvPr/>
          </p:nvSpPr>
          <p:spPr bwMode="auto">
            <a:xfrm>
              <a:off x="6511652" y="5441801"/>
              <a:ext cx="360040" cy="432048"/>
            </a:xfrm>
            <a:prstGeom prst="foldedCorner">
              <a:avLst>
                <a:gd name="adj" fmla="val 40072"/>
              </a:avLst>
            </a:prstGeom>
            <a:solidFill>
              <a:srgbClr val="FFD200"/>
            </a:solidFill>
            <a:ln w="317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 bwMode="auto">
            <a:xfrm>
              <a:off x="823020" y="3497585"/>
              <a:ext cx="5400600" cy="3096344"/>
            </a:xfrm>
            <a:prstGeom prst="rect">
              <a:avLst/>
            </a:prstGeom>
            <a:noFill/>
            <a:ln w="3175">
              <a:solidFill>
                <a:srgbClr val="00FF00"/>
              </a:solidFill>
              <a:prstDash val="dash"/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 bwMode="auto">
            <a:xfrm>
              <a:off x="2695228" y="3673539"/>
              <a:ext cx="1696172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000" b="0" smtClean="0">
                  <a:ln w="12700">
                    <a:noFill/>
                  </a:ln>
                  <a:solidFill>
                    <a:srgbClr val="3333FF"/>
                  </a:solidFill>
                </a:rPr>
                <a:t>RSA-2048</a:t>
              </a:r>
            </a:p>
          </p:txBody>
        </p:sp>
        <p:sp>
          <p:nvSpPr>
            <p:cNvPr id="89" name="TextBox 88"/>
            <p:cNvSpPr txBox="1"/>
            <p:nvPr/>
          </p:nvSpPr>
          <p:spPr bwMode="auto">
            <a:xfrm>
              <a:off x="2695228" y="2521411"/>
              <a:ext cx="1696172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000" b="0" smtClean="0">
                  <a:ln w="12700">
                    <a:noFill/>
                  </a:ln>
                  <a:solidFill>
                    <a:srgbClr val="FF0000"/>
                  </a:solidFill>
                </a:rPr>
                <a:t>BB84</a:t>
              </a:r>
            </a:p>
          </p:txBody>
        </p:sp>
        <p:sp>
          <p:nvSpPr>
            <p:cNvPr id="90" name="TextBox 89"/>
            <p:cNvSpPr txBox="1"/>
            <p:nvPr/>
          </p:nvSpPr>
          <p:spPr bwMode="auto">
            <a:xfrm>
              <a:off x="2551212" y="5401731"/>
              <a:ext cx="1944216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000" b="0" smtClean="0">
                  <a:ln w="12700">
                    <a:noFill/>
                  </a:ln>
                  <a:solidFill>
                    <a:srgbClr val="3333FF"/>
                  </a:solidFill>
                </a:rPr>
                <a:t>AES-256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 bwMode="auto">
            <a:xfrm flipH="1" flipV="1">
              <a:off x="606996" y="6017543"/>
              <a:ext cx="504056" cy="3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sp>
          <p:nvSpPr>
            <p:cNvPr id="39" name="Folded Corner 38"/>
            <p:cNvSpPr/>
            <p:nvPr/>
          </p:nvSpPr>
          <p:spPr bwMode="auto">
            <a:xfrm>
              <a:off x="174948" y="5945857"/>
              <a:ext cx="360040" cy="432048"/>
            </a:xfrm>
            <a:prstGeom prst="foldedCorner">
              <a:avLst>
                <a:gd name="adj" fmla="val 40072"/>
              </a:avLst>
            </a:prstGeom>
            <a:solidFill>
              <a:srgbClr val="D2D22D"/>
            </a:solidFill>
            <a:ln w="317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Arrow Connector 48"/>
            <p:cNvCxnSpPr/>
            <p:nvPr/>
          </p:nvCxnSpPr>
          <p:spPr bwMode="auto">
            <a:xfrm flipH="1">
              <a:off x="2479204" y="6016277"/>
              <a:ext cx="2088232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3333FF"/>
              </a:solidFill>
              <a:prstDash val="solid"/>
              <a:round/>
              <a:headEnd type="none" w="lg" len="lg"/>
              <a:tailEnd type="triangle" w="lg" len="lg"/>
            </a:ln>
            <a:effectLst/>
          </p:spPr>
        </p:cxnSp>
        <p:cxnSp>
          <p:nvCxnSpPr>
            <p:cNvPr id="51" name="Straight Arrow Connector 50"/>
            <p:cNvCxnSpPr/>
            <p:nvPr/>
          </p:nvCxnSpPr>
          <p:spPr bwMode="auto">
            <a:xfrm flipV="1">
              <a:off x="5935588" y="5801841"/>
              <a:ext cx="504056" cy="3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52" name="Straight Arrow Connector 51"/>
            <p:cNvCxnSpPr/>
            <p:nvPr/>
          </p:nvCxnSpPr>
          <p:spPr bwMode="auto">
            <a:xfrm flipH="1" flipV="1">
              <a:off x="5935588" y="6017865"/>
              <a:ext cx="504056" cy="3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sp>
          <p:nvSpPr>
            <p:cNvPr id="53" name="Folded Corner 52"/>
            <p:cNvSpPr/>
            <p:nvPr/>
          </p:nvSpPr>
          <p:spPr bwMode="auto">
            <a:xfrm>
              <a:off x="6511652" y="5945857"/>
              <a:ext cx="360040" cy="432048"/>
            </a:xfrm>
            <a:prstGeom prst="foldedCorner">
              <a:avLst>
                <a:gd name="adj" fmla="val 40072"/>
              </a:avLst>
            </a:prstGeom>
            <a:solidFill>
              <a:srgbClr val="D2D22D"/>
            </a:solidFill>
            <a:ln w="317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 bwMode="auto">
            <a:xfrm>
              <a:off x="1831132" y="4844471"/>
              <a:ext cx="864096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en-US" sz="2000" b="0" smtClean="0">
                  <a:ln w="12700">
                    <a:noFill/>
                  </a:ln>
                  <a:solidFill>
                    <a:srgbClr val="FFFFFF"/>
                  </a:solidFill>
                </a:rPr>
                <a:t>Key</a:t>
              </a:r>
            </a:p>
          </p:txBody>
        </p:sp>
        <p:sp>
          <p:nvSpPr>
            <p:cNvPr id="48" name="TextBox 47"/>
            <p:cNvSpPr txBox="1"/>
            <p:nvPr/>
          </p:nvSpPr>
          <p:spPr bwMode="auto">
            <a:xfrm>
              <a:off x="4340779" y="4844471"/>
              <a:ext cx="864096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2000" b="0" smtClean="0">
                  <a:ln w="12700">
                    <a:noFill/>
                  </a:ln>
                  <a:solidFill>
                    <a:srgbClr val="FFFFFF"/>
                  </a:solidFill>
                </a:rPr>
                <a:t>Key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>
                <a:solidFill>
                  <a:srgbClr val="FFFFFF"/>
                </a:solidFill>
              </a:rPr>
              <a:t>Security model of QKD</a:t>
            </a: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71" name="Group 170"/>
          <p:cNvGrpSpPr/>
          <p:nvPr/>
        </p:nvGrpSpPr>
        <p:grpSpPr>
          <a:xfrm>
            <a:off x="1471092" y="4263805"/>
            <a:ext cx="7344816" cy="3317655"/>
            <a:chOff x="1471092" y="4027469"/>
            <a:chExt cx="7344816" cy="3555468"/>
          </a:xfrm>
        </p:grpSpPr>
        <p:sp>
          <p:nvSpPr>
            <p:cNvPr id="28" name="TextBox 9"/>
            <p:cNvSpPr txBox="1">
              <a:spLocks noChangeArrowheads="1"/>
            </p:cNvSpPr>
            <p:nvPr/>
          </p:nvSpPr>
          <p:spPr bwMode="auto">
            <a:xfrm>
              <a:off x="1471092" y="7088179"/>
              <a:ext cx="7344816" cy="494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000000"/>
                  </a:solidFill>
                </a:rPr>
                <a:t>.</a:t>
              </a:r>
              <a:r>
                <a:rPr lang="nb-NO" smtClean="0">
                  <a:solidFill>
                    <a:srgbClr val="00FF00"/>
                  </a:solidFill>
                </a:rPr>
                <a:t>Laws of physics</a:t>
              </a:r>
              <a:r>
                <a:rPr lang="nb-NO" smtClean="0">
                  <a:solidFill>
                    <a:srgbClr val="FFFFFF"/>
                  </a:solidFill>
                </a:rPr>
                <a:t>   </a:t>
              </a:r>
              <a:r>
                <a:rPr lang="nb-NO" smtClean="0">
                  <a:solidFill>
                    <a:srgbClr val="C0C0C0"/>
                  </a:solidFill>
                </a:rPr>
                <a:t>&amp;</a:t>
              </a:r>
              <a:r>
                <a:rPr lang="nb-NO" smtClean="0">
                  <a:solidFill>
                    <a:srgbClr val="FFFFFF"/>
                  </a:solidFill>
                </a:rPr>
                <a:t>   </a:t>
              </a:r>
              <a:r>
                <a:rPr lang="nb-NO" smtClean="0">
                  <a:solidFill>
                    <a:srgbClr val="FF00FF"/>
                  </a:solidFill>
                </a:rPr>
                <a:t>Model of equipment</a:t>
              </a:r>
            </a:p>
          </p:txBody>
        </p:sp>
        <p:sp>
          <p:nvSpPr>
            <p:cNvPr id="56" name="TextBox 9"/>
            <p:cNvSpPr txBox="1">
              <a:spLocks noChangeArrowheads="1"/>
            </p:cNvSpPr>
            <p:nvPr/>
          </p:nvSpPr>
          <p:spPr bwMode="auto">
            <a:xfrm>
              <a:off x="3559324" y="6181693"/>
              <a:ext cx="3168352" cy="494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00FF00"/>
                  </a:solidFill>
                </a:rPr>
                <a:t>Security proof</a:t>
              </a:r>
            </a:p>
          </p:txBody>
        </p:sp>
        <p:cxnSp>
          <p:nvCxnSpPr>
            <p:cNvPr id="33" name="Straight Connector 32"/>
            <p:cNvCxnSpPr/>
            <p:nvPr/>
          </p:nvCxnSpPr>
          <p:spPr bwMode="auto">
            <a:xfrm>
              <a:off x="1471092" y="7560855"/>
              <a:ext cx="7344816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6" name="Group 45"/>
            <p:cNvGrpSpPr/>
            <p:nvPr/>
          </p:nvGrpSpPr>
          <p:grpSpPr>
            <a:xfrm>
              <a:off x="3829005" y="4536517"/>
              <a:ext cx="2628991" cy="1080122"/>
              <a:chOff x="1471092" y="4511487"/>
              <a:chExt cx="7344816" cy="3018546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1471092" y="4511487"/>
                <a:ext cx="7344816" cy="3018545"/>
                <a:chOff x="1471092" y="257225"/>
                <a:chExt cx="7344816" cy="7272808"/>
              </a:xfrm>
            </p:grpSpPr>
            <p:cxnSp>
              <p:nvCxnSpPr>
                <p:cNvPr id="49" name="Straight Connector 48"/>
                <p:cNvCxnSpPr/>
                <p:nvPr/>
              </p:nvCxnSpPr>
              <p:spPr bwMode="auto">
                <a:xfrm flipH="1">
                  <a:off x="1471092" y="257225"/>
                  <a:ext cx="3672408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0" name="Straight Connector 49"/>
                <p:cNvCxnSpPr/>
                <p:nvPr/>
              </p:nvCxnSpPr>
              <p:spPr bwMode="auto">
                <a:xfrm>
                  <a:off x="5143500" y="257225"/>
                  <a:ext cx="3672408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48" name="Straight Connector 47"/>
              <p:cNvCxnSpPr/>
              <p:nvPr/>
            </p:nvCxnSpPr>
            <p:spPr bwMode="auto">
              <a:xfrm>
                <a:off x="1471092" y="7530033"/>
                <a:ext cx="7344816" cy="0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40" name="Straight Connector 39"/>
            <p:cNvCxnSpPr/>
            <p:nvPr/>
          </p:nvCxnSpPr>
          <p:spPr bwMode="auto">
            <a:xfrm flipV="1">
              <a:off x="1471092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 flipH="1" flipV="1">
              <a:off x="6727676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 bwMode="auto">
            <a:xfrm>
              <a:off x="3559324" y="5832663"/>
              <a:ext cx="3168352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>
              <a:off x="2047156" y="7088916"/>
              <a:ext cx="619268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>
              <a:off x="2589064" y="6644079"/>
              <a:ext cx="511355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 flipV="1">
              <a:off x="3127276" y="6202729"/>
              <a:ext cx="4029662" cy="140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 bwMode="auto">
            <a:xfrm flipV="1">
              <a:off x="517950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 bwMode="auto">
            <a:xfrm flipV="1">
              <a:off x="5994358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 bwMode="auto">
            <a:xfrm flipV="1">
              <a:off x="6727676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 bwMode="auto">
            <a:xfrm flipV="1">
              <a:off x="4378568" y="5832663"/>
              <a:ext cx="0" cy="36004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Straight Connector 74"/>
            <p:cNvCxnSpPr/>
            <p:nvPr/>
          </p:nvCxnSpPr>
          <p:spPr bwMode="auto">
            <a:xfrm flipV="1">
              <a:off x="355932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Straight Connector 76"/>
            <p:cNvCxnSpPr/>
            <p:nvPr/>
          </p:nvCxnSpPr>
          <p:spPr bwMode="auto">
            <a:xfrm flipV="1">
              <a:off x="3919364" y="6207511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Straight Connector 77"/>
            <p:cNvCxnSpPr/>
            <p:nvPr/>
          </p:nvCxnSpPr>
          <p:spPr bwMode="auto">
            <a:xfrm flipV="1">
              <a:off x="3144859" y="619129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 bwMode="auto">
            <a:xfrm flipV="1">
              <a:off x="6334183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/>
            <p:nvPr/>
          </p:nvCxnSpPr>
          <p:spPr bwMode="auto">
            <a:xfrm flipV="1">
              <a:off x="7087716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 bwMode="auto">
            <a:xfrm flipV="1">
              <a:off x="3496053" y="6660755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 bwMode="auto">
            <a:xfrm flipV="1">
              <a:off x="276723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 bwMode="auto">
            <a:xfrm flipV="1">
              <a:off x="4216133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 bwMode="auto">
            <a:xfrm flipV="1">
              <a:off x="492747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/>
            <p:cNvCxnSpPr/>
            <p:nvPr/>
          </p:nvCxnSpPr>
          <p:spPr bwMode="auto">
            <a:xfrm flipV="1">
              <a:off x="5719564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/>
            <p:cNvCxnSpPr/>
            <p:nvPr/>
          </p:nvCxnSpPr>
          <p:spPr bwMode="auto">
            <a:xfrm flipV="1">
              <a:off x="6516091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/>
            <p:cNvCxnSpPr/>
            <p:nvPr/>
          </p:nvCxnSpPr>
          <p:spPr bwMode="auto">
            <a:xfrm flipV="1">
              <a:off x="7303740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Straight Connector 87"/>
            <p:cNvCxnSpPr/>
            <p:nvPr/>
          </p:nvCxnSpPr>
          <p:spPr bwMode="auto">
            <a:xfrm flipV="1">
              <a:off x="8023820" y="6906407"/>
              <a:ext cx="626" cy="18000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6" name="Freeform 95"/>
            <p:cNvSpPr/>
            <p:nvPr/>
          </p:nvSpPr>
          <p:spPr>
            <a:xfrm>
              <a:off x="4354830" y="4968567"/>
              <a:ext cx="1581150" cy="232634"/>
            </a:xfrm>
            <a:custGeom>
              <a:avLst/>
              <a:gdLst>
                <a:gd name="connsiteX0" fmla="*/ 0 w 1581150"/>
                <a:gd name="connsiteY0" fmla="*/ 215265 h 215474"/>
                <a:gd name="connsiteX1" fmla="*/ 9525 w 1581150"/>
                <a:gd name="connsiteY1" fmla="*/ 209550 h 215474"/>
                <a:gd name="connsiteX2" fmla="*/ 19050 w 1581150"/>
                <a:gd name="connsiteY2" fmla="*/ 198120 h 215474"/>
                <a:gd name="connsiteX3" fmla="*/ 24765 w 1581150"/>
                <a:gd name="connsiteY3" fmla="*/ 196215 h 215474"/>
                <a:gd name="connsiteX4" fmla="*/ 36195 w 1581150"/>
                <a:gd name="connsiteY4" fmla="*/ 188595 h 215474"/>
                <a:gd name="connsiteX5" fmla="*/ 40005 w 1581150"/>
                <a:gd name="connsiteY5" fmla="*/ 182880 h 215474"/>
                <a:gd name="connsiteX6" fmla="*/ 47625 w 1581150"/>
                <a:gd name="connsiteY6" fmla="*/ 177165 h 215474"/>
                <a:gd name="connsiteX7" fmla="*/ 59055 w 1581150"/>
                <a:gd name="connsiteY7" fmla="*/ 169545 h 215474"/>
                <a:gd name="connsiteX8" fmla="*/ 70485 w 1581150"/>
                <a:gd name="connsiteY8" fmla="*/ 160020 h 215474"/>
                <a:gd name="connsiteX9" fmla="*/ 76200 w 1581150"/>
                <a:gd name="connsiteY9" fmla="*/ 154305 h 215474"/>
                <a:gd name="connsiteX10" fmla="*/ 81915 w 1581150"/>
                <a:gd name="connsiteY10" fmla="*/ 152400 h 215474"/>
                <a:gd name="connsiteX11" fmla="*/ 87630 w 1581150"/>
                <a:gd name="connsiteY11" fmla="*/ 148590 h 215474"/>
                <a:gd name="connsiteX12" fmla="*/ 91440 w 1581150"/>
                <a:gd name="connsiteY12" fmla="*/ 142875 h 215474"/>
                <a:gd name="connsiteX13" fmla="*/ 108585 w 1581150"/>
                <a:gd name="connsiteY13" fmla="*/ 139065 h 215474"/>
                <a:gd name="connsiteX14" fmla="*/ 127635 w 1581150"/>
                <a:gd name="connsiteY14" fmla="*/ 131445 h 215474"/>
                <a:gd name="connsiteX15" fmla="*/ 133350 w 1581150"/>
                <a:gd name="connsiteY15" fmla="*/ 125730 h 215474"/>
                <a:gd name="connsiteX16" fmla="*/ 139065 w 1581150"/>
                <a:gd name="connsiteY16" fmla="*/ 123825 h 215474"/>
                <a:gd name="connsiteX17" fmla="*/ 146685 w 1581150"/>
                <a:gd name="connsiteY17" fmla="*/ 112395 h 215474"/>
                <a:gd name="connsiteX18" fmla="*/ 156210 w 1581150"/>
                <a:gd name="connsiteY18" fmla="*/ 108585 h 215474"/>
                <a:gd name="connsiteX19" fmla="*/ 169545 w 1581150"/>
                <a:gd name="connsiteY19" fmla="*/ 100965 h 215474"/>
                <a:gd name="connsiteX20" fmla="*/ 188595 w 1581150"/>
                <a:gd name="connsiteY20" fmla="*/ 97155 h 215474"/>
                <a:gd name="connsiteX21" fmla="*/ 194310 w 1581150"/>
                <a:gd name="connsiteY21" fmla="*/ 95250 h 215474"/>
                <a:gd name="connsiteX22" fmla="*/ 207645 w 1581150"/>
                <a:gd name="connsiteY22" fmla="*/ 85725 h 215474"/>
                <a:gd name="connsiteX23" fmla="*/ 219075 w 1581150"/>
                <a:gd name="connsiteY23" fmla="*/ 81915 h 215474"/>
                <a:gd name="connsiteX24" fmla="*/ 230505 w 1581150"/>
                <a:gd name="connsiteY24" fmla="*/ 74295 h 215474"/>
                <a:gd name="connsiteX25" fmla="*/ 236220 w 1581150"/>
                <a:gd name="connsiteY25" fmla="*/ 72390 h 215474"/>
                <a:gd name="connsiteX26" fmla="*/ 253365 w 1581150"/>
                <a:gd name="connsiteY26" fmla="*/ 68580 h 215474"/>
                <a:gd name="connsiteX27" fmla="*/ 264795 w 1581150"/>
                <a:gd name="connsiteY27" fmla="*/ 66675 h 215474"/>
                <a:gd name="connsiteX28" fmla="*/ 272415 w 1581150"/>
                <a:gd name="connsiteY28" fmla="*/ 64770 h 215474"/>
                <a:gd name="connsiteX29" fmla="*/ 297180 w 1581150"/>
                <a:gd name="connsiteY29" fmla="*/ 62865 h 215474"/>
                <a:gd name="connsiteX30" fmla="*/ 314325 w 1581150"/>
                <a:gd name="connsiteY30" fmla="*/ 57150 h 215474"/>
                <a:gd name="connsiteX31" fmla="*/ 320040 w 1581150"/>
                <a:gd name="connsiteY31" fmla="*/ 55245 h 215474"/>
                <a:gd name="connsiteX32" fmla="*/ 325755 w 1581150"/>
                <a:gd name="connsiteY32" fmla="*/ 53340 h 215474"/>
                <a:gd name="connsiteX33" fmla="*/ 333375 w 1581150"/>
                <a:gd name="connsiteY33" fmla="*/ 51435 h 215474"/>
                <a:gd name="connsiteX34" fmla="*/ 346710 w 1581150"/>
                <a:gd name="connsiteY34" fmla="*/ 47625 h 215474"/>
                <a:gd name="connsiteX35" fmla="*/ 371475 w 1581150"/>
                <a:gd name="connsiteY35" fmla="*/ 43815 h 215474"/>
                <a:gd name="connsiteX36" fmla="*/ 392430 w 1581150"/>
                <a:gd name="connsiteY36" fmla="*/ 38100 h 215474"/>
                <a:gd name="connsiteX37" fmla="*/ 411480 w 1581150"/>
                <a:gd name="connsiteY37" fmla="*/ 36195 h 215474"/>
                <a:gd name="connsiteX38" fmla="*/ 432435 w 1581150"/>
                <a:gd name="connsiteY38" fmla="*/ 32385 h 215474"/>
                <a:gd name="connsiteX39" fmla="*/ 438150 w 1581150"/>
                <a:gd name="connsiteY39" fmla="*/ 30480 h 215474"/>
                <a:gd name="connsiteX40" fmla="*/ 445770 w 1581150"/>
                <a:gd name="connsiteY40" fmla="*/ 28575 h 215474"/>
                <a:gd name="connsiteX41" fmla="*/ 466725 w 1581150"/>
                <a:gd name="connsiteY41" fmla="*/ 24765 h 215474"/>
                <a:gd name="connsiteX42" fmla="*/ 472440 w 1581150"/>
                <a:gd name="connsiteY42" fmla="*/ 22860 h 215474"/>
                <a:gd name="connsiteX43" fmla="*/ 487680 w 1581150"/>
                <a:gd name="connsiteY43" fmla="*/ 20955 h 215474"/>
                <a:gd name="connsiteX44" fmla="*/ 510540 w 1581150"/>
                <a:gd name="connsiteY44" fmla="*/ 17145 h 215474"/>
                <a:gd name="connsiteX45" fmla="*/ 594360 w 1581150"/>
                <a:gd name="connsiteY45" fmla="*/ 11430 h 215474"/>
                <a:gd name="connsiteX46" fmla="*/ 621030 w 1581150"/>
                <a:gd name="connsiteY46" fmla="*/ 9525 h 215474"/>
                <a:gd name="connsiteX47" fmla="*/ 649605 w 1581150"/>
                <a:gd name="connsiteY47" fmla="*/ 3810 h 215474"/>
                <a:gd name="connsiteX48" fmla="*/ 760095 w 1581150"/>
                <a:gd name="connsiteY48" fmla="*/ 0 h 215474"/>
                <a:gd name="connsiteX49" fmla="*/ 866775 w 1581150"/>
                <a:gd name="connsiteY49" fmla="*/ 1905 h 215474"/>
                <a:gd name="connsiteX50" fmla="*/ 946785 w 1581150"/>
                <a:gd name="connsiteY50" fmla="*/ 5715 h 215474"/>
                <a:gd name="connsiteX51" fmla="*/ 1089660 w 1581150"/>
                <a:gd name="connsiteY51" fmla="*/ 7620 h 215474"/>
                <a:gd name="connsiteX52" fmla="*/ 1099185 w 1581150"/>
                <a:gd name="connsiteY52" fmla="*/ 9525 h 215474"/>
                <a:gd name="connsiteX53" fmla="*/ 1143000 w 1581150"/>
                <a:gd name="connsiteY53" fmla="*/ 13335 h 215474"/>
                <a:gd name="connsiteX54" fmla="*/ 1154430 w 1581150"/>
                <a:gd name="connsiteY54" fmla="*/ 19050 h 215474"/>
                <a:gd name="connsiteX55" fmla="*/ 1173480 w 1581150"/>
                <a:gd name="connsiteY55" fmla="*/ 22860 h 215474"/>
                <a:gd name="connsiteX56" fmla="*/ 1198245 w 1581150"/>
                <a:gd name="connsiteY56" fmla="*/ 26670 h 215474"/>
                <a:gd name="connsiteX57" fmla="*/ 1217295 w 1581150"/>
                <a:gd name="connsiteY57" fmla="*/ 32385 h 215474"/>
                <a:gd name="connsiteX58" fmla="*/ 1224915 w 1581150"/>
                <a:gd name="connsiteY58" fmla="*/ 36195 h 215474"/>
                <a:gd name="connsiteX59" fmla="*/ 1230630 w 1581150"/>
                <a:gd name="connsiteY59" fmla="*/ 38100 h 215474"/>
                <a:gd name="connsiteX60" fmla="*/ 1236345 w 1581150"/>
                <a:gd name="connsiteY60" fmla="*/ 41910 h 215474"/>
                <a:gd name="connsiteX61" fmla="*/ 1243965 w 1581150"/>
                <a:gd name="connsiteY61" fmla="*/ 47625 h 215474"/>
                <a:gd name="connsiteX62" fmla="*/ 1253490 w 1581150"/>
                <a:gd name="connsiteY62" fmla="*/ 49530 h 215474"/>
                <a:gd name="connsiteX63" fmla="*/ 1263015 w 1581150"/>
                <a:gd name="connsiteY63" fmla="*/ 53340 h 215474"/>
                <a:gd name="connsiteX64" fmla="*/ 1268730 w 1581150"/>
                <a:gd name="connsiteY64" fmla="*/ 57150 h 215474"/>
                <a:gd name="connsiteX65" fmla="*/ 1278255 w 1581150"/>
                <a:gd name="connsiteY65" fmla="*/ 59055 h 215474"/>
                <a:gd name="connsiteX66" fmla="*/ 1285875 w 1581150"/>
                <a:gd name="connsiteY66" fmla="*/ 62865 h 215474"/>
                <a:gd name="connsiteX67" fmla="*/ 1291590 w 1581150"/>
                <a:gd name="connsiteY67" fmla="*/ 66675 h 215474"/>
                <a:gd name="connsiteX68" fmla="*/ 1303020 w 1581150"/>
                <a:gd name="connsiteY68" fmla="*/ 70485 h 215474"/>
                <a:gd name="connsiteX69" fmla="*/ 1314450 w 1581150"/>
                <a:gd name="connsiteY69" fmla="*/ 76200 h 215474"/>
                <a:gd name="connsiteX70" fmla="*/ 1322070 w 1581150"/>
                <a:gd name="connsiteY70" fmla="*/ 80010 h 215474"/>
                <a:gd name="connsiteX71" fmla="*/ 1327785 w 1581150"/>
                <a:gd name="connsiteY71" fmla="*/ 83820 h 215474"/>
                <a:gd name="connsiteX72" fmla="*/ 1346835 w 1581150"/>
                <a:gd name="connsiteY72" fmla="*/ 89535 h 215474"/>
                <a:gd name="connsiteX73" fmla="*/ 1358265 w 1581150"/>
                <a:gd name="connsiteY73" fmla="*/ 93345 h 215474"/>
                <a:gd name="connsiteX74" fmla="*/ 1365885 w 1581150"/>
                <a:gd name="connsiteY74" fmla="*/ 95250 h 215474"/>
                <a:gd name="connsiteX75" fmla="*/ 1373505 w 1581150"/>
                <a:gd name="connsiteY75" fmla="*/ 99060 h 215474"/>
                <a:gd name="connsiteX76" fmla="*/ 1392555 w 1581150"/>
                <a:gd name="connsiteY76" fmla="*/ 104775 h 215474"/>
                <a:gd name="connsiteX77" fmla="*/ 1405890 w 1581150"/>
                <a:gd name="connsiteY77" fmla="*/ 108585 h 215474"/>
                <a:gd name="connsiteX78" fmla="*/ 1411605 w 1581150"/>
                <a:gd name="connsiteY78" fmla="*/ 112395 h 215474"/>
                <a:gd name="connsiteX79" fmla="*/ 1424940 w 1581150"/>
                <a:gd name="connsiteY79" fmla="*/ 118110 h 215474"/>
                <a:gd name="connsiteX80" fmla="*/ 1430655 w 1581150"/>
                <a:gd name="connsiteY80" fmla="*/ 123825 h 215474"/>
                <a:gd name="connsiteX81" fmla="*/ 1442085 w 1581150"/>
                <a:gd name="connsiteY81" fmla="*/ 129540 h 215474"/>
                <a:gd name="connsiteX82" fmla="*/ 1447800 w 1581150"/>
                <a:gd name="connsiteY82" fmla="*/ 135255 h 215474"/>
                <a:gd name="connsiteX83" fmla="*/ 1466850 w 1581150"/>
                <a:gd name="connsiteY83" fmla="*/ 144780 h 215474"/>
                <a:gd name="connsiteX84" fmla="*/ 1483995 w 1581150"/>
                <a:gd name="connsiteY84" fmla="*/ 154305 h 215474"/>
                <a:gd name="connsiteX85" fmla="*/ 1489710 w 1581150"/>
                <a:gd name="connsiteY85" fmla="*/ 158115 h 215474"/>
                <a:gd name="connsiteX86" fmla="*/ 1497330 w 1581150"/>
                <a:gd name="connsiteY86" fmla="*/ 165735 h 215474"/>
                <a:gd name="connsiteX87" fmla="*/ 1510665 w 1581150"/>
                <a:gd name="connsiteY87" fmla="*/ 171450 h 215474"/>
                <a:gd name="connsiteX88" fmla="*/ 1520190 w 1581150"/>
                <a:gd name="connsiteY88" fmla="*/ 175260 h 215474"/>
                <a:gd name="connsiteX89" fmla="*/ 1525905 w 1581150"/>
                <a:gd name="connsiteY89" fmla="*/ 177165 h 215474"/>
                <a:gd name="connsiteX90" fmla="*/ 1537335 w 1581150"/>
                <a:gd name="connsiteY90" fmla="*/ 184785 h 215474"/>
                <a:gd name="connsiteX91" fmla="*/ 1552575 w 1581150"/>
                <a:gd name="connsiteY91" fmla="*/ 192405 h 215474"/>
                <a:gd name="connsiteX92" fmla="*/ 1562100 w 1581150"/>
                <a:gd name="connsiteY92" fmla="*/ 200025 h 215474"/>
                <a:gd name="connsiteX93" fmla="*/ 1571625 w 1581150"/>
                <a:gd name="connsiteY93" fmla="*/ 211455 h 215474"/>
                <a:gd name="connsiteX94" fmla="*/ 1577340 w 1581150"/>
                <a:gd name="connsiteY94" fmla="*/ 215265 h 215474"/>
                <a:gd name="connsiteX95" fmla="*/ 1581150 w 1581150"/>
                <a:gd name="connsiteY95" fmla="*/ 215265 h 2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581150" h="215474">
                  <a:moveTo>
                    <a:pt x="0" y="215265"/>
                  </a:moveTo>
                  <a:cubicBezTo>
                    <a:pt x="3175" y="213360"/>
                    <a:pt x="6714" y="211960"/>
                    <a:pt x="9525" y="209550"/>
                  </a:cubicBezTo>
                  <a:cubicBezTo>
                    <a:pt x="21825" y="199007"/>
                    <a:pt x="3485" y="208497"/>
                    <a:pt x="19050" y="198120"/>
                  </a:cubicBezTo>
                  <a:cubicBezTo>
                    <a:pt x="20721" y="197006"/>
                    <a:pt x="23010" y="197190"/>
                    <a:pt x="24765" y="196215"/>
                  </a:cubicBezTo>
                  <a:cubicBezTo>
                    <a:pt x="28768" y="193991"/>
                    <a:pt x="36195" y="188595"/>
                    <a:pt x="36195" y="188595"/>
                  </a:cubicBezTo>
                  <a:cubicBezTo>
                    <a:pt x="37465" y="186690"/>
                    <a:pt x="38386" y="184499"/>
                    <a:pt x="40005" y="182880"/>
                  </a:cubicBezTo>
                  <a:cubicBezTo>
                    <a:pt x="42250" y="180635"/>
                    <a:pt x="45024" y="178986"/>
                    <a:pt x="47625" y="177165"/>
                  </a:cubicBezTo>
                  <a:cubicBezTo>
                    <a:pt x="51376" y="174539"/>
                    <a:pt x="55817" y="172783"/>
                    <a:pt x="59055" y="169545"/>
                  </a:cubicBezTo>
                  <a:cubicBezTo>
                    <a:pt x="75751" y="152849"/>
                    <a:pt x="54572" y="173281"/>
                    <a:pt x="70485" y="160020"/>
                  </a:cubicBezTo>
                  <a:cubicBezTo>
                    <a:pt x="72555" y="158295"/>
                    <a:pt x="73958" y="155799"/>
                    <a:pt x="76200" y="154305"/>
                  </a:cubicBezTo>
                  <a:cubicBezTo>
                    <a:pt x="77871" y="153191"/>
                    <a:pt x="80119" y="153298"/>
                    <a:pt x="81915" y="152400"/>
                  </a:cubicBezTo>
                  <a:cubicBezTo>
                    <a:pt x="83963" y="151376"/>
                    <a:pt x="85725" y="149860"/>
                    <a:pt x="87630" y="148590"/>
                  </a:cubicBezTo>
                  <a:cubicBezTo>
                    <a:pt x="88900" y="146685"/>
                    <a:pt x="89535" y="144145"/>
                    <a:pt x="91440" y="142875"/>
                  </a:cubicBezTo>
                  <a:cubicBezTo>
                    <a:pt x="92593" y="142106"/>
                    <a:pt x="108375" y="139107"/>
                    <a:pt x="108585" y="139065"/>
                  </a:cubicBezTo>
                  <a:cubicBezTo>
                    <a:pt x="130177" y="122871"/>
                    <a:pt x="99835" y="143800"/>
                    <a:pt x="127635" y="131445"/>
                  </a:cubicBezTo>
                  <a:cubicBezTo>
                    <a:pt x="130097" y="130351"/>
                    <a:pt x="131108" y="127224"/>
                    <a:pt x="133350" y="125730"/>
                  </a:cubicBezTo>
                  <a:cubicBezTo>
                    <a:pt x="135021" y="124616"/>
                    <a:pt x="137160" y="124460"/>
                    <a:pt x="139065" y="123825"/>
                  </a:cubicBezTo>
                  <a:cubicBezTo>
                    <a:pt x="141605" y="120015"/>
                    <a:pt x="142433" y="114096"/>
                    <a:pt x="146685" y="112395"/>
                  </a:cubicBezTo>
                  <a:cubicBezTo>
                    <a:pt x="149860" y="111125"/>
                    <a:pt x="153151" y="110114"/>
                    <a:pt x="156210" y="108585"/>
                  </a:cubicBezTo>
                  <a:cubicBezTo>
                    <a:pt x="175342" y="99019"/>
                    <a:pt x="146167" y="110984"/>
                    <a:pt x="169545" y="100965"/>
                  </a:cubicBezTo>
                  <a:cubicBezTo>
                    <a:pt x="176195" y="98115"/>
                    <a:pt x="180707" y="98282"/>
                    <a:pt x="188595" y="97155"/>
                  </a:cubicBezTo>
                  <a:cubicBezTo>
                    <a:pt x="190500" y="96520"/>
                    <a:pt x="192567" y="96246"/>
                    <a:pt x="194310" y="95250"/>
                  </a:cubicBezTo>
                  <a:cubicBezTo>
                    <a:pt x="196773" y="93843"/>
                    <a:pt x="204328" y="87199"/>
                    <a:pt x="207645" y="85725"/>
                  </a:cubicBezTo>
                  <a:cubicBezTo>
                    <a:pt x="211315" y="84094"/>
                    <a:pt x="215733" y="84143"/>
                    <a:pt x="219075" y="81915"/>
                  </a:cubicBezTo>
                  <a:cubicBezTo>
                    <a:pt x="222885" y="79375"/>
                    <a:pt x="226161" y="75743"/>
                    <a:pt x="230505" y="74295"/>
                  </a:cubicBezTo>
                  <a:cubicBezTo>
                    <a:pt x="232410" y="73660"/>
                    <a:pt x="234289" y="72942"/>
                    <a:pt x="236220" y="72390"/>
                  </a:cubicBezTo>
                  <a:cubicBezTo>
                    <a:pt x="241571" y="70861"/>
                    <a:pt x="247964" y="69562"/>
                    <a:pt x="253365" y="68580"/>
                  </a:cubicBezTo>
                  <a:cubicBezTo>
                    <a:pt x="257165" y="67889"/>
                    <a:pt x="261007" y="67433"/>
                    <a:pt x="264795" y="66675"/>
                  </a:cubicBezTo>
                  <a:cubicBezTo>
                    <a:pt x="267362" y="66162"/>
                    <a:pt x="269815" y="65076"/>
                    <a:pt x="272415" y="64770"/>
                  </a:cubicBezTo>
                  <a:cubicBezTo>
                    <a:pt x="280638" y="63803"/>
                    <a:pt x="288925" y="63500"/>
                    <a:pt x="297180" y="62865"/>
                  </a:cubicBezTo>
                  <a:lnTo>
                    <a:pt x="314325" y="57150"/>
                  </a:lnTo>
                  <a:lnTo>
                    <a:pt x="320040" y="55245"/>
                  </a:lnTo>
                  <a:cubicBezTo>
                    <a:pt x="321945" y="54610"/>
                    <a:pt x="323807" y="53827"/>
                    <a:pt x="325755" y="53340"/>
                  </a:cubicBezTo>
                  <a:cubicBezTo>
                    <a:pt x="328295" y="52705"/>
                    <a:pt x="330858" y="52154"/>
                    <a:pt x="333375" y="51435"/>
                  </a:cubicBezTo>
                  <a:cubicBezTo>
                    <a:pt x="344512" y="48253"/>
                    <a:pt x="333310" y="50603"/>
                    <a:pt x="346710" y="47625"/>
                  </a:cubicBezTo>
                  <a:cubicBezTo>
                    <a:pt x="364190" y="43741"/>
                    <a:pt x="348382" y="47664"/>
                    <a:pt x="371475" y="43815"/>
                  </a:cubicBezTo>
                  <a:cubicBezTo>
                    <a:pt x="378670" y="42616"/>
                    <a:pt x="385209" y="39132"/>
                    <a:pt x="392430" y="38100"/>
                  </a:cubicBezTo>
                  <a:cubicBezTo>
                    <a:pt x="398748" y="37197"/>
                    <a:pt x="405130" y="36830"/>
                    <a:pt x="411480" y="36195"/>
                  </a:cubicBezTo>
                  <a:cubicBezTo>
                    <a:pt x="434070" y="30548"/>
                    <a:pt x="398306" y="39211"/>
                    <a:pt x="432435" y="32385"/>
                  </a:cubicBezTo>
                  <a:cubicBezTo>
                    <a:pt x="434404" y="31991"/>
                    <a:pt x="436219" y="31032"/>
                    <a:pt x="438150" y="30480"/>
                  </a:cubicBezTo>
                  <a:cubicBezTo>
                    <a:pt x="440667" y="29761"/>
                    <a:pt x="443203" y="29088"/>
                    <a:pt x="445770" y="28575"/>
                  </a:cubicBezTo>
                  <a:cubicBezTo>
                    <a:pt x="454262" y="26877"/>
                    <a:pt x="458552" y="26808"/>
                    <a:pt x="466725" y="24765"/>
                  </a:cubicBezTo>
                  <a:cubicBezTo>
                    <a:pt x="468673" y="24278"/>
                    <a:pt x="470464" y="23219"/>
                    <a:pt x="472440" y="22860"/>
                  </a:cubicBezTo>
                  <a:cubicBezTo>
                    <a:pt x="477477" y="21944"/>
                    <a:pt x="482620" y="21733"/>
                    <a:pt x="487680" y="20955"/>
                  </a:cubicBezTo>
                  <a:cubicBezTo>
                    <a:pt x="501977" y="18755"/>
                    <a:pt x="493488" y="18695"/>
                    <a:pt x="510540" y="17145"/>
                  </a:cubicBezTo>
                  <a:cubicBezTo>
                    <a:pt x="559451" y="12699"/>
                    <a:pt x="551855" y="14087"/>
                    <a:pt x="594360" y="11430"/>
                  </a:cubicBezTo>
                  <a:lnTo>
                    <a:pt x="621030" y="9525"/>
                  </a:lnTo>
                  <a:cubicBezTo>
                    <a:pt x="632782" y="5608"/>
                    <a:pt x="629732" y="6294"/>
                    <a:pt x="649605" y="3810"/>
                  </a:cubicBezTo>
                  <a:cubicBezTo>
                    <a:pt x="696356" y="-2034"/>
                    <a:pt x="659726" y="2007"/>
                    <a:pt x="760095" y="0"/>
                  </a:cubicBezTo>
                  <a:lnTo>
                    <a:pt x="866775" y="1905"/>
                  </a:lnTo>
                  <a:cubicBezTo>
                    <a:pt x="893463" y="2722"/>
                    <a:pt x="920094" y="5031"/>
                    <a:pt x="946785" y="5715"/>
                  </a:cubicBezTo>
                  <a:cubicBezTo>
                    <a:pt x="994399" y="6936"/>
                    <a:pt x="1042035" y="6985"/>
                    <a:pt x="1089660" y="7620"/>
                  </a:cubicBezTo>
                  <a:cubicBezTo>
                    <a:pt x="1092835" y="8255"/>
                    <a:pt x="1095960" y="9232"/>
                    <a:pt x="1099185" y="9525"/>
                  </a:cubicBezTo>
                  <a:cubicBezTo>
                    <a:pt x="1118109" y="11245"/>
                    <a:pt x="1127089" y="9799"/>
                    <a:pt x="1143000" y="13335"/>
                  </a:cubicBezTo>
                  <a:cubicBezTo>
                    <a:pt x="1154115" y="15805"/>
                    <a:pt x="1143364" y="14308"/>
                    <a:pt x="1154430" y="19050"/>
                  </a:cubicBezTo>
                  <a:cubicBezTo>
                    <a:pt x="1158302" y="20709"/>
                    <a:pt x="1170525" y="22269"/>
                    <a:pt x="1173480" y="22860"/>
                  </a:cubicBezTo>
                  <a:cubicBezTo>
                    <a:pt x="1194103" y="26985"/>
                    <a:pt x="1162193" y="22664"/>
                    <a:pt x="1198245" y="26670"/>
                  </a:cubicBezTo>
                  <a:cubicBezTo>
                    <a:pt x="1205730" y="28541"/>
                    <a:pt x="1209565" y="29293"/>
                    <a:pt x="1217295" y="32385"/>
                  </a:cubicBezTo>
                  <a:cubicBezTo>
                    <a:pt x="1219932" y="33440"/>
                    <a:pt x="1222305" y="35076"/>
                    <a:pt x="1224915" y="36195"/>
                  </a:cubicBezTo>
                  <a:cubicBezTo>
                    <a:pt x="1226761" y="36986"/>
                    <a:pt x="1228834" y="37202"/>
                    <a:pt x="1230630" y="38100"/>
                  </a:cubicBezTo>
                  <a:cubicBezTo>
                    <a:pt x="1232678" y="39124"/>
                    <a:pt x="1234482" y="40579"/>
                    <a:pt x="1236345" y="41910"/>
                  </a:cubicBezTo>
                  <a:cubicBezTo>
                    <a:pt x="1238929" y="43755"/>
                    <a:pt x="1241064" y="46336"/>
                    <a:pt x="1243965" y="47625"/>
                  </a:cubicBezTo>
                  <a:cubicBezTo>
                    <a:pt x="1246924" y="48940"/>
                    <a:pt x="1250389" y="48600"/>
                    <a:pt x="1253490" y="49530"/>
                  </a:cubicBezTo>
                  <a:cubicBezTo>
                    <a:pt x="1256765" y="50513"/>
                    <a:pt x="1259956" y="51811"/>
                    <a:pt x="1263015" y="53340"/>
                  </a:cubicBezTo>
                  <a:cubicBezTo>
                    <a:pt x="1265063" y="54364"/>
                    <a:pt x="1266586" y="56346"/>
                    <a:pt x="1268730" y="57150"/>
                  </a:cubicBezTo>
                  <a:cubicBezTo>
                    <a:pt x="1271762" y="58287"/>
                    <a:pt x="1275080" y="58420"/>
                    <a:pt x="1278255" y="59055"/>
                  </a:cubicBezTo>
                  <a:cubicBezTo>
                    <a:pt x="1280795" y="60325"/>
                    <a:pt x="1283409" y="61456"/>
                    <a:pt x="1285875" y="62865"/>
                  </a:cubicBezTo>
                  <a:cubicBezTo>
                    <a:pt x="1287863" y="64001"/>
                    <a:pt x="1289498" y="65745"/>
                    <a:pt x="1291590" y="66675"/>
                  </a:cubicBezTo>
                  <a:cubicBezTo>
                    <a:pt x="1295260" y="68306"/>
                    <a:pt x="1299678" y="68257"/>
                    <a:pt x="1303020" y="70485"/>
                  </a:cubicBezTo>
                  <a:cubicBezTo>
                    <a:pt x="1314003" y="77807"/>
                    <a:pt x="1303408" y="71468"/>
                    <a:pt x="1314450" y="76200"/>
                  </a:cubicBezTo>
                  <a:cubicBezTo>
                    <a:pt x="1317060" y="77319"/>
                    <a:pt x="1319604" y="78601"/>
                    <a:pt x="1322070" y="80010"/>
                  </a:cubicBezTo>
                  <a:cubicBezTo>
                    <a:pt x="1324058" y="81146"/>
                    <a:pt x="1325693" y="82890"/>
                    <a:pt x="1327785" y="83820"/>
                  </a:cubicBezTo>
                  <a:cubicBezTo>
                    <a:pt x="1337111" y="87965"/>
                    <a:pt x="1338310" y="86977"/>
                    <a:pt x="1346835" y="89535"/>
                  </a:cubicBezTo>
                  <a:cubicBezTo>
                    <a:pt x="1350682" y="90689"/>
                    <a:pt x="1354369" y="92371"/>
                    <a:pt x="1358265" y="93345"/>
                  </a:cubicBezTo>
                  <a:cubicBezTo>
                    <a:pt x="1360805" y="93980"/>
                    <a:pt x="1363434" y="94331"/>
                    <a:pt x="1365885" y="95250"/>
                  </a:cubicBezTo>
                  <a:cubicBezTo>
                    <a:pt x="1368544" y="96247"/>
                    <a:pt x="1370868" y="98005"/>
                    <a:pt x="1373505" y="99060"/>
                  </a:cubicBezTo>
                  <a:cubicBezTo>
                    <a:pt x="1384823" y="103587"/>
                    <a:pt x="1382731" y="101968"/>
                    <a:pt x="1392555" y="104775"/>
                  </a:cubicBezTo>
                  <a:cubicBezTo>
                    <a:pt x="1411686" y="110241"/>
                    <a:pt x="1382069" y="102630"/>
                    <a:pt x="1405890" y="108585"/>
                  </a:cubicBezTo>
                  <a:cubicBezTo>
                    <a:pt x="1407795" y="109855"/>
                    <a:pt x="1409501" y="111493"/>
                    <a:pt x="1411605" y="112395"/>
                  </a:cubicBezTo>
                  <a:cubicBezTo>
                    <a:pt x="1422071" y="116880"/>
                    <a:pt x="1416500" y="111077"/>
                    <a:pt x="1424940" y="118110"/>
                  </a:cubicBezTo>
                  <a:cubicBezTo>
                    <a:pt x="1427010" y="119835"/>
                    <a:pt x="1428413" y="122331"/>
                    <a:pt x="1430655" y="123825"/>
                  </a:cubicBezTo>
                  <a:cubicBezTo>
                    <a:pt x="1447838" y="135281"/>
                    <a:pt x="1424100" y="114552"/>
                    <a:pt x="1442085" y="129540"/>
                  </a:cubicBezTo>
                  <a:cubicBezTo>
                    <a:pt x="1444155" y="131265"/>
                    <a:pt x="1445645" y="133639"/>
                    <a:pt x="1447800" y="135255"/>
                  </a:cubicBezTo>
                  <a:cubicBezTo>
                    <a:pt x="1454918" y="140594"/>
                    <a:pt x="1458818" y="141567"/>
                    <a:pt x="1466850" y="144780"/>
                  </a:cubicBezTo>
                  <a:cubicBezTo>
                    <a:pt x="1484787" y="162717"/>
                    <a:pt x="1456023" y="135657"/>
                    <a:pt x="1483995" y="154305"/>
                  </a:cubicBezTo>
                  <a:cubicBezTo>
                    <a:pt x="1485900" y="155575"/>
                    <a:pt x="1487972" y="156625"/>
                    <a:pt x="1489710" y="158115"/>
                  </a:cubicBezTo>
                  <a:cubicBezTo>
                    <a:pt x="1492437" y="160453"/>
                    <a:pt x="1494456" y="163580"/>
                    <a:pt x="1497330" y="165735"/>
                  </a:cubicBezTo>
                  <a:cubicBezTo>
                    <a:pt x="1501790" y="169080"/>
                    <a:pt x="1505760" y="169611"/>
                    <a:pt x="1510665" y="171450"/>
                  </a:cubicBezTo>
                  <a:cubicBezTo>
                    <a:pt x="1513867" y="172651"/>
                    <a:pt x="1516988" y="174059"/>
                    <a:pt x="1520190" y="175260"/>
                  </a:cubicBezTo>
                  <a:cubicBezTo>
                    <a:pt x="1522070" y="175965"/>
                    <a:pt x="1524150" y="176190"/>
                    <a:pt x="1525905" y="177165"/>
                  </a:cubicBezTo>
                  <a:cubicBezTo>
                    <a:pt x="1529908" y="179389"/>
                    <a:pt x="1533083" y="183084"/>
                    <a:pt x="1537335" y="184785"/>
                  </a:cubicBezTo>
                  <a:cubicBezTo>
                    <a:pt x="1548986" y="189445"/>
                    <a:pt x="1544015" y="186698"/>
                    <a:pt x="1552575" y="192405"/>
                  </a:cubicBezTo>
                  <a:cubicBezTo>
                    <a:pt x="1561096" y="205186"/>
                    <a:pt x="1551058" y="192664"/>
                    <a:pt x="1562100" y="200025"/>
                  </a:cubicBezTo>
                  <a:cubicBezTo>
                    <a:pt x="1571463" y="206267"/>
                    <a:pt x="1564597" y="204427"/>
                    <a:pt x="1571625" y="211455"/>
                  </a:cubicBezTo>
                  <a:cubicBezTo>
                    <a:pt x="1573244" y="213074"/>
                    <a:pt x="1575214" y="214415"/>
                    <a:pt x="1577340" y="215265"/>
                  </a:cubicBezTo>
                  <a:cubicBezTo>
                    <a:pt x="1578519" y="215737"/>
                    <a:pt x="1579880" y="215265"/>
                    <a:pt x="1581150" y="215265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4335780" y="5204801"/>
              <a:ext cx="1602316" cy="339829"/>
            </a:xfrm>
            <a:custGeom>
              <a:avLst/>
              <a:gdLst>
                <a:gd name="connsiteX0" fmla="*/ 0 w 1602316"/>
                <a:gd name="connsiteY0" fmla="*/ 13335 h 211455"/>
                <a:gd name="connsiteX1" fmla="*/ 1905 w 1602316"/>
                <a:gd name="connsiteY1" fmla="*/ 22860 h 211455"/>
                <a:gd name="connsiteX2" fmla="*/ 9525 w 1602316"/>
                <a:gd name="connsiteY2" fmla="*/ 34290 h 211455"/>
                <a:gd name="connsiteX3" fmla="*/ 13335 w 1602316"/>
                <a:gd name="connsiteY3" fmla="*/ 40005 h 211455"/>
                <a:gd name="connsiteX4" fmla="*/ 19050 w 1602316"/>
                <a:gd name="connsiteY4" fmla="*/ 45720 h 211455"/>
                <a:gd name="connsiteX5" fmla="*/ 30480 w 1602316"/>
                <a:gd name="connsiteY5" fmla="*/ 57150 h 211455"/>
                <a:gd name="connsiteX6" fmla="*/ 40005 w 1602316"/>
                <a:gd name="connsiteY6" fmla="*/ 66675 h 211455"/>
                <a:gd name="connsiteX7" fmla="*/ 51435 w 1602316"/>
                <a:gd name="connsiteY7" fmla="*/ 78105 h 211455"/>
                <a:gd name="connsiteX8" fmla="*/ 57150 w 1602316"/>
                <a:gd name="connsiteY8" fmla="*/ 83820 h 211455"/>
                <a:gd name="connsiteX9" fmla="*/ 62865 w 1602316"/>
                <a:gd name="connsiteY9" fmla="*/ 87630 h 211455"/>
                <a:gd name="connsiteX10" fmla="*/ 74295 w 1602316"/>
                <a:gd name="connsiteY10" fmla="*/ 99060 h 211455"/>
                <a:gd name="connsiteX11" fmla="*/ 80010 w 1602316"/>
                <a:gd name="connsiteY11" fmla="*/ 106680 h 211455"/>
                <a:gd name="connsiteX12" fmla="*/ 87630 w 1602316"/>
                <a:gd name="connsiteY12" fmla="*/ 108585 h 211455"/>
                <a:gd name="connsiteX13" fmla="*/ 93345 w 1602316"/>
                <a:gd name="connsiteY13" fmla="*/ 110490 h 211455"/>
                <a:gd name="connsiteX14" fmla="*/ 104775 w 1602316"/>
                <a:gd name="connsiteY14" fmla="*/ 118110 h 211455"/>
                <a:gd name="connsiteX15" fmla="*/ 112395 w 1602316"/>
                <a:gd name="connsiteY15" fmla="*/ 123825 h 211455"/>
                <a:gd name="connsiteX16" fmla="*/ 123825 w 1602316"/>
                <a:gd name="connsiteY16" fmla="*/ 131445 h 211455"/>
                <a:gd name="connsiteX17" fmla="*/ 129540 w 1602316"/>
                <a:gd name="connsiteY17" fmla="*/ 137160 h 211455"/>
                <a:gd name="connsiteX18" fmla="*/ 135255 w 1602316"/>
                <a:gd name="connsiteY18" fmla="*/ 139065 h 211455"/>
                <a:gd name="connsiteX19" fmla="*/ 150495 w 1602316"/>
                <a:gd name="connsiteY19" fmla="*/ 142875 h 211455"/>
                <a:gd name="connsiteX20" fmla="*/ 165735 w 1602316"/>
                <a:gd name="connsiteY20" fmla="*/ 146685 h 211455"/>
                <a:gd name="connsiteX21" fmla="*/ 171450 w 1602316"/>
                <a:gd name="connsiteY21" fmla="*/ 152400 h 211455"/>
                <a:gd name="connsiteX22" fmla="*/ 180975 w 1602316"/>
                <a:gd name="connsiteY22" fmla="*/ 154305 h 211455"/>
                <a:gd name="connsiteX23" fmla="*/ 188595 w 1602316"/>
                <a:gd name="connsiteY23" fmla="*/ 158115 h 211455"/>
                <a:gd name="connsiteX24" fmla="*/ 200025 w 1602316"/>
                <a:gd name="connsiteY24" fmla="*/ 161925 h 211455"/>
                <a:gd name="connsiteX25" fmla="*/ 207645 w 1602316"/>
                <a:gd name="connsiteY25" fmla="*/ 165735 h 211455"/>
                <a:gd name="connsiteX26" fmla="*/ 215265 w 1602316"/>
                <a:gd name="connsiteY26" fmla="*/ 167640 h 211455"/>
                <a:gd name="connsiteX27" fmla="*/ 220980 w 1602316"/>
                <a:gd name="connsiteY27" fmla="*/ 169545 h 211455"/>
                <a:gd name="connsiteX28" fmla="*/ 230505 w 1602316"/>
                <a:gd name="connsiteY28" fmla="*/ 171450 h 211455"/>
                <a:gd name="connsiteX29" fmla="*/ 236220 w 1602316"/>
                <a:gd name="connsiteY29" fmla="*/ 173355 h 211455"/>
                <a:gd name="connsiteX30" fmla="*/ 264795 w 1602316"/>
                <a:gd name="connsiteY30" fmla="*/ 175260 h 211455"/>
                <a:gd name="connsiteX31" fmla="*/ 278130 w 1602316"/>
                <a:gd name="connsiteY31" fmla="*/ 177165 h 211455"/>
                <a:gd name="connsiteX32" fmla="*/ 297180 w 1602316"/>
                <a:gd name="connsiteY32" fmla="*/ 179070 h 211455"/>
                <a:gd name="connsiteX33" fmla="*/ 304800 w 1602316"/>
                <a:gd name="connsiteY33" fmla="*/ 180975 h 211455"/>
                <a:gd name="connsiteX34" fmla="*/ 314325 w 1602316"/>
                <a:gd name="connsiteY34" fmla="*/ 182880 h 211455"/>
                <a:gd name="connsiteX35" fmla="*/ 325755 w 1602316"/>
                <a:gd name="connsiteY35" fmla="*/ 186690 h 211455"/>
                <a:gd name="connsiteX36" fmla="*/ 340995 w 1602316"/>
                <a:gd name="connsiteY36" fmla="*/ 192405 h 211455"/>
                <a:gd name="connsiteX37" fmla="*/ 375285 w 1602316"/>
                <a:gd name="connsiteY37" fmla="*/ 194310 h 211455"/>
                <a:gd name="connsiteX38" fmla="*/ 392430 w 1602316"/>
                <a:gd name="connsiteY38" fmla="*/ 198120 h 211455"/>
                <a:gd name="connsiteX39" fmla="*/ 462915 w 1602316"/>
                <a:gd name="connsiteY39" fmla="*/ 200025 h 211455"/>
                <a:gd name="connsiteX40" fmla="*/ 493395 w 1602316"/>
                <a:gd name="connsiteY40" fmla="*/ 203835 h 211455"/>
                <a:gd name="connsiteX41" fmla="*/ 554355 w 1602316"/>
                <a:gd name="connsiteY41" fmla="*/ 205740 h 211455"/>
                <a:gd name="connsiteX42" fmla="*/ 647700 w 1602316"/>
                <a:gd name="connsiteY42" fmla="*/ 209550 h 211455"/>
                <a:gd name="connsiteX43" fmla="*/ 790575 w 1602316"/>
                <a:gd name="connsiteY43" fmla="*/ 211455 h 211455"/>
                <a:gd name="connsiteX44" fmla="*/ 914400 w 1602316"/>
                <a:gd name="connsiteY44" fmla="*/ 209550 h 211455"/>
                <a:gd name="connsiteX45" fmla="*/ 1072515 w 1602316"/>
                <a:gd name="connsiteY45" fmla="*/ 207645 h 211455"/>
                <a:gd name="connsiteX46" fmla="*/ 1080135 w 1602316"/>
                <a:gd name="connsiteY46" fmla="*/ 205740 h 211455"/>
                <a:gd name="connsiteX47" fmla="*/ 1125855 w 1602316"/>
                <a:gd name="connsiteY47" fmla="*/ 201930 h 211455"/>
                <a:gd name="connsiteX48" fmla="*/ 1137285 w 1602316"/>
                <a:gd name="connsiteY48" fmla="*/ 198120 h 211455"/>
                <a:gd name="connsiteX49" fmla="*/ 1143000 w 1602316"/>
                <a:gd name="connsiteY49" fmla="*/ 196215 h 211455"/>
                <a:gd name="connsiteX50" fmla="*/ 1154430 w 1602316"/>
                <a:gd name="connsiteY50" fmla="*/ 194310 h 211455"/>
                <a:gd name="connsiteX51" fmla="*/ 1162050 w 1602316"/>
                <a:gd name="connsiteY51" fmla="*/ 192405 h 211455"/>
                <a:gd name="connsiteX52" fmla="*/ 1179195 w 1602316"/>
                <a:gd name="connsiteY52" fmla="*/ 190500 h 211455"/>
                <a:gd name="connsiteX53" fmla="*/ 1198245 w 1602316"/>
                <a:gd name="connsiteY53" fmla="*/ 186690 h 211455"/>
                <a:gd name="connsiteX54" fmla="*/ 1217295 w 1602316"/>
                <a:gd name="connsiteY54" fmla="*/ 182880 h 211455"/>
                <a:gd name="connsiteX55" fmla="*/ 1240155 w 1602316"/>
                <a:gd name="connsiteY55" fmla="*/ 180975 h 211455"/>
                <a:gd name="connsiteX56" fmla="*/ 1251585 w 1602316"/>
                <a:gd name="connsiteY56" fmla="*/ 177165 h 211455"/>
                <a:gd name="connsiteX57" fmla="*/ 1266825 w 1602316"/>
                <a:gd name="connsiteY57" fmla="*/ 173355 h 211455"/>
                <a:gd name="connsiteX58" fmla="*/ 1274445 w 1602316"/>
                <a:gd name="connsiteY58" fmla="*/ 171450 h 211455"/>
                <a:gd name="connsiteX59" fmla="*/ 1306830 w 1602316"/>
                <a:gd name="connsiteY59" fmla="*/ 163830 h 211455"/>
                <a:gd name="connsiteX60" fmla="*/ 1312545 w 1602316"/>
                <a:gd name="connsiteY60" fmla="*/ 161925 h 211455"/>
                <a:gd name="connsiteX61" fmla="*/ 1323975 w 1602316"/>
                <a:gd name="connsiteY61" fmla="*/ 160020 h 211455"/>
                <a:gd name="connsiteX62" fmla="*/ 1348740 w 1602316"/>
                <a:gd name="connsiteY62" fmla="*/ 154305 h 211455"/>
                <a:gd name="connsiteX63" fmla="*/ 1362075 w 1602316"/>
                <a:gd name="connsiteY63" fmla="*/ 152400 h 211455"/>
                <a:gd name="connsiteX64" fmla="*/ 1369695 w 1602316"/>
                <a:gd name="connsiteY64" fmla="*/ 150495 h 211455"/>
                <a:gd name="connsiteX65" fmla="*/ 1392555 w 1602316"/>
                <a:gd name="connsiteY65" fmla="*/ 148590 h 211455"/>
                <a:gd name="connsiteX66" fmla="*/ 1398270 w 1602316"/>
                <a:gd name="connsiteY66" fmla="*/ 146685 h 211455"/>
                <a:gd name="connsiteX67" fmla="*/ 1405890 w 1602316"/>
                <a:gd name="connsiteY67" fmla="*/ 144780 h 211455"/>
                <a:gd name="connsiteX68" fmla="*/ 1419225 w 1602316"/>
                <a:gd name="connsiteY68" fmla="*/ 139065 h 211455"/>
                <a:gd name="connsiteX69" fmla="*/ 1424940 w 1602316"/>
                <a:gd name="connsiteY69" fmla="*/ 135255 h 211455"/>
                <a:gd name="connsiteX70" fmla="*/ 1430655 w 1602316"/>
                <a:gd name="connsiteY70" fmla="*/ 133350 h 211455"/>
                <a:gd name="connsiteX71" fmla="*/ 1438275 w 1602316"/>
                <a:gd name="connsiteY71" fmla="*/ 127635 h 211455"/>
                <a:gd name="connsiteX72" fmla="*/ 1449705 w 1602316"/>
                <a:gd name="connsiteY72" fmla="*/ 125730 h 211455"/>
                <a:gd name="connsiteX73" fmla="*/ 1457325 w 1602316"/>
                <a:gd name="connsiteY73" fmla="*/ 120015 h 211455"/>
                <a:gd name="connsiteX74" fmla="*/ 1464945 w 1602316"/>
                <a:gd name="connsiteY74" fmla="*/ 118110 h 211455"/>
                <a:gd name="connsiteX75" fmla="*/ 1482090 w 1602316"/>
                <a:gd name="connsiteY75" fmla="*/ 114300 h 211455"/>
                <a:gd name="connsiteX76" fmla="*/ 1497330 w 1602316"/>
                <a:gd name="connsiteY76" fmla="*/ 106680 h 211455"/>
                <a:gd name="connsiteX77" fmla="*/ 1518285 w 1602316"/>
                <a:gd name="connsiteY77" fmla="*/ 100965 h 211455"/>
                <a:gd name="connsiteX78" fmla="*/ 1529715 w 1602316"/>
                <a:gd name="connsiteY78" fmla="*/ 89535 h 211455"/>
                <a:gd name="connsiteX79" fmla="*/ 1535430 w 1602316"/>
                <a:gd name="connsiteY79" fmla="*/ 85725 h 211455"/>
                <a:gd name="connsiteX80" fmla="*/ 1541145 w 1602316"/>
                <a:gd name="connsiteY80" fmla="*/ 80010 h 211455"/>
                <a:gd name="connsiteX81" fmla="*/ 1548765 w 1602316"/>
                <a:gd name="connsiteY81" fmla="*/ 76200 h 211455"/>
                <a:gd name="connsiteX82" fmla="*/ 1554480 w 1602316"/>
                <a:gd name="connsiteY82" fmla="*/ 70485 h 211455"/>
                <a:gd name="connsiteX83" fmla="*/ 1564005 w 1602316"/>
                <a:gd name="connsiteY83" fmla="*/ 62865 h 211455"/>
                <a:gd name="connsiteX84" fmla="*/ 1575435 w 1602316"/>
                <a:gd name="connsiteY84" fmla="*/ 51435 h 211455"/>
                <a:gd name="connsiteX85" fmla="*/ 1581150 w 1602316"/>
                <a:gd name="connsiteY85" fmla="*/ 45720 h 211455"/>
                <a:gd name="connsiteX86" fmla="*/ 1594485 w 1602316"/>
                <a:gd name="connsiteY86" fmla="*/ 36195 h 211455"/>
                <a:gd name="connsiteX87" fmla="*/ 1596390 w 1602316"/>
                <a:gd name="connsiteY87" fmla="*/ 28575 h 211455"/>
                <a:gd name="connsiteX88" fmla="*/ 1602105 w 1602316"/>
                <a:gd name="connsiteY88" fmla="*/ 17145 h 211455"/>
                <a:gd name="connsiteX89" fmla="*/ 1602105 w 1602316"/>
                <a:gd name="connsiteY89" fmla="*/ 0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602316" h="211455">
                  <a:moveTo>
                    <a:pt x="0" y="13335"/>
                  </a:moveTo>
                  <a:cubicBezTo>
                    <a:pt x="635" y="16510"/>
                    <a:pt x="565" y="19912"/>
                    <a:pt x="1905" y="22860"/>
                  </a:cubicBezTo>
                  <a:cubicBezTo>
                    <a:pt x="3800" y="27029"/>
                    <a:pt x="6985" y="30480"/>
                    <a:pt x="9525" y="34290"/>
                  </a:cubicBezTo>
                  <a:cubicBezTo>
                    <a:pt x="10795" y="36195"/>
                    <a:pt x="11716" y="38386"/>
                    <a:pt x="13335" y="40005"/>
                  </a:cubicBezTo>
                  <a:cubicBezTo>
                    <a:pt x="15240" y="41910"/>
                    <a:pt x="17297" y="43675"/>
                    <a:pt x="19050" y="45720"/>
                  </a:cubicBezTo>
                  <a:cubicBezTo>
                    <a:pt x="28502" y="56747"/>
                    <a:pt x="20419" y="50443"/>
                    <a:pt x="30480" y="57150"/>
                  </a:cubicBezTo>
                  <a:cubicBezTo>
                    <a:pt x="38331" y="68926"/>
                    <a:pt x="29614" y="57439"/>
                    <a:pt x="40005" y="66675"/>
                  </a:cubicBezTo>
                  <a:cubicBezTo>
                    <a:pt x="44032" y="70255"/>
                    <a:pt x="47625" y="74295"/>
                    <a:pt x="51435" y="78105"/>
                  </a:cubicBezTo>
                  <a:cubicBezTo>
                    <a:pt x="53340" y="80010"/>
                    <a:pt x="54908" y="82326"/>
                    <a:pt x="57150" y="83820"/>
                  </a:cubicBezTo>
                  <a:cubicBezTo>
                    <a:pt x="59055" y="85090"/>
                    <a:pt x="61154" y="86109"/>
                    <a:pt x="62865" y="87630"/>
                  </a:cubicBezTo>
                  <a:cubicBezTo>
                    <a:pt x="66892" y="91210"/>
                    <a:pt x="71062" y="94749"/>
                    <a:pt x="74295" y="99060"/>
                  </a:cubicBezTo>
                  <a:cubicBezTo>
                    <a:pt x="76200" y="101600"/>
                    <a:pt x="77426" y="104835"/>
                    <a:pt x="80010" y="106680"/>
                  </a:cubicBezTo>
                  <a:cubicBezTo>
                    <a:pt x="82140" y="108202"/>
                    <a:pt x="85113" y="107866"/>
                    <a:pt x="87630" y="108585"/>
                  </a:cubicBezTo>
                  <a:cubicBezTo>
                    <a:pt x="89561" y="109137"/>
                    <a:pt x="91440" y="109855"/>
                    <a:pt x="93345" y="110490"/>
                  </a:cubicBezTo>
                  <a:cubicBezTo>
                    <a:pt x="106645" y="123790"/>
                    <a:pt x="91909" y="110758"/>
                    <a:pt x="104775" y="118110"/>
                  </a:cubicBezTo>
                  <a:cubicBezTo>
                    <a:pt x="107532" y="119685"/>
                    <a:pt x="109794" y="122004"/>
                    <a:pt x="112395" y="123825"/>
                  </a:cubicBezTo>
                  <a:cubicBezTo>
                    <a:pt x="116146" y="126451"/>
                    <a:pt x="120587" y="128207"/>
                    <a:pt x="123825" y="131445"/>
                  </a:cubicBezTo>
                  <a:cubicBezTo>
                    <a:pt x="125730" y="133350"/>
                    <a:pt x="127298" y="135666"/>
                    <a:pt x="129540" y="137160"/>
                  </a:cubicBezTo>
                  <a:cubicBezTo>
                    <a:pt x="131211" y="138274"/>
                    <a:pt x="133318" y="138537"/>
                    <a:pt x="135255" y="139065"/>
                  </a:cubicBezTo>
                  <a:cubicBezTo>
                    <a:pt x="140307" y="140443"/>
                    <a:pt x="145527" y="141219"/>
                    <a:pt x="150495" y="142875"/>
                  </a:cubicBezTo>
                  <a:cubicBezTo>
                    <a:pt x="159282" y="145804"/>
                    <a:pt x="154241" y="144386"/>
                    <a:pt x="165735" y="146685"/>
                  </a:cubicBezTo>
                  <a:cubicBezTo>
                    <a:pt x="167640" y="148590"/>
                    <a:pt x="169040" y="151195"/>
                    <a:pt x="171450" y="152400"/>
                  </a:cubicBezTo>
                  <a:cubicBezTo>
                    <a:pt x="174346" y="153848"/>
                    <a:pt x="177903" y="153281"/>
                    <a:pt x="180975" y="154305"/>
                  </a:cubicBezTo>
                  <a:cubicBezTo>
                    <a:pt x="183669" y="155203"/>
                    <a:pt x="185958" y="157060"/>
                    <a:pt x="188595" y="158115"/>
                  </a:cubicBezTo>
                  <a:cubicBezTo>
                    <a:pt x="192324" y="159607"/>
                    <a:pt x="196433" y="160129"/>
                    <a:pt x="200025" y="161925"/>
                  </a:cubicBezTo>
                  <a:cubicBezTo>
                    <a:pt x="202565" y="163195"/>
                    <a:pt x="204986" y="164738"/>
                    <a:pt x="207645" y="165735"/>
                  </a:cubicBezTo>
                  <a:cubicBezTo>
                    <a:pt x="210096" y="166654"/>
                    <a:pt x="212748" y="166921"/>
                    <a:pt x="215265" y="167640"/>
                  </a:cubicBezTo>
                  <a:cubicBezTo>
                    <a:pt x="217196" y="168192"/>
                    <a:pt x="219032" y="169058"/>
                    <a:pt x="220980" y="169545"/>
                  </a:cubicBezTo>
                  <a:cubicBezTo>
                    <a:pt x="224121" y="170330"/>
                    <a:pt x="227364" y="170665"/>
                    <a:pt x="230505" y="171450"/>
                  </a:cubicBezTo>
                  <a:cubicBezTo>
                    <a:pt x="232453" y="171937"/>
                    <a:pt x="234224" y="173133"/>
                    <a:pt x="236220" y="173355"/>
                  </a:cubicBezTo>
                  <a:cubicBezTo>
                    <a:pt x="245708" y="174409"/>
                    <a:pt x="255270" y="174625"/>
                    <a:pt x="264795" y="175260"/>
                  </a:cubicBezTo>
                  <a:cubicBezTo>
                    <a:pt x="269240" y="175895"/>
                    <a:pt x="273671" y="176640"/>
                    <a:pt x="278130" y="177165"/>
                  </a:cubicBezTo>
                  <a:cubicBezTo>
                    <a:pt x="284468" y="177911"/>
                    <a:pt x="290862" y="178167"/>
                    <a:pt x="297180" y="179070"/>
                  </a:cubicBezTo>
                  <a:cubicBezTo>
                    <a:pt x="299772" y="179440"/>
                    <a:pt x="302244" y="180407"/>
                    <a:pt x="304800" y="180975"/>
                  </a:cubicBezTo>
                  <a:cubicBezTo>
                    <a:pt x="307961" y="181677"/>
                    <a:pt x="311201" y="182028"/>
                    <a:pt x="314325" y="182880"/>
                  </a:cubicBezTo>
                  <a:cubicBezTo>
                    <a:pt x="318200" y="183937"/>
                    <a:pt x="321995" y="185280"/>
                    <a:pt x="325755" y="186690"/>
                  </a:cubicBezTo>
                  <a:cubicBezTo>
                    <a:pt x="330835" y="188595"/>
                    <a:pt x="335633" y="191580"/>
                    <a:pt x="340995" y="192405"/>
                  </a:cubicBezTo>
                  <a:cubicBezTo>
                    <a:pt x="352310" y="194146"/>
                    <a:pt x="363855" y="193675"/>
                    <a:pt x="375285" y="194310"/>
                  </a:cubicBezTo>
                  <a:cubicBezTo>
                    <a:pt x="378684" y="195160"/>
                    <a:pt x="389442" y="197978"/>
                    <a:pt x="392430" y="198120"/>
                  </a:cubicBezTo>
                  <a:cubicBezTo>
                    <a:pt x="415907" y="199238"/>
                    <a:pt x="439420" y="199390"/>
                    <a:pt x="462915" y="200025"/>
                  </a:cubicBezTo>
                  <a:cubicBezTo>
                    <a:pt x="475755" y="204305"/>
                    <a:pt x="469637" y="202779"/>
                    <a:pt x="493395" y="203835"/>
                  </a:cubicBezTo>
                  <a:cubicBezTo>
                    <a:pt x="513705" y="204738"/>
                    <a:pt x="534035" y="205105"/>
                    <a:pt x="554355" y="205740"/>
                  </a:cubicBezTo>
                  <a:cubicBezTo>
                    <a:pt x="596634" y="209584"/>
                    <a:pt x="577644" y="208310"/>
                    <a:pt x="647700" y="209550"/>
                  </a:cubicBezTo>
                  <a:lnTo>
                    <a:pt x="790575" y="211455"/>
                  </a:lnTo>
                  <a:lnTo>
                    <a:pt x="914400" y="209550"/>
                  </a:lnTo>
                  <a:lnTo>
                    <a:pt x="1072515" y="207645"/>
                  </a:lnTo>
                  <a:cubicBezTo>
                    <a:pt x="1075132" y="207585"/>
                    <a:pt x="1077543" y="206110"/>
                    <a:pt x="1080135" y="205740"/>
                  </a:cubicBezTo>
                  <a:cubicBezTo>
                    <a:pt x="1091302" y="204145"/>
                    <a:pt x="1116214" y="202619"/>
                    <a:pt x="1125855" y="201930"/>
                  </a:cubicBezTo>
                  <a:lnTo>
                    <a:pt x="1137285" y="198120"/>
                  </a:lnTo>
                  <a:cubicBezTo>
                    <a:pt x="1139190" y="197485"/>
                    <a:pt x="1141019" y="196545"/>
                    <a:pt x="1143000" y="196215"/>
                  </a:cubicBezTo>
                  <a:cubicBezTo>
                    <a:pt x="1146810" y="195580"/>
                    <a:pt x="1150642" y="195068"/>
                    <a:pt x="1154430" y="194310"/>
                  </a:cubicBezTo>
                  <a:cubicBezTo>
                    <a:pt x="1156997" y="193797"/>
                    <a:pt x="1159462" y="192803"/>
                    <a:pt x="1162050" y="192405"/>
                  </a:cubicBezTo>
                  <a:cubicBezTo>
                    <a:pt x="1167733" y="191531"/>
                    <a:pt x="1173480" y="191135"/>
                    <a:pt x="1179195" y="190500"/>
                  </a:cubicBezTo>
                  <a:cubicBezTo>
                    <a:pt x="1190932" y="186588"/>
                    <a:pt x="1178982" y="190192"/>
                    <a:pt x="1198245" y="186690"/>
                  </a:cubicBezTo>
                  <a:cubicBezTo>
                    <a:pt x="1213111" y="183987"/>
                    <a:pt x="1198121" y="185010"/>
                    <a:pt x="1217295" y="182880"/>
                  </a:cubicBezTo>
                  <a:cubicBezTo>
                    <a:pt x="1224895" y="182036"/>
                    <a:pt x="1232535" y="181610"/>
                    <a:pt x="1240155" y="180975"/>
                  </a:cubicBezTo>
                  <a:cubicBezTo>
                    <a:pt x="1243965" y="179705"/>
                    <a:pt x="1247723" y="178268"/>
                    <a:pt x="1251585" y="177165"/>
                  </a:cubicBezTo>
                  <a:cubicBezTo>
                    <a:pt x="1256620" y="175726"/>
                    <a:pt x="1261745" y="174625"/>
                    <a:pt x="1266825" y="173355"/>
                  </a:cubicBezTo>
                  <a:cubicBezTo>
                    <a:pt x="1269365" y="172720"/>
                    <a:pt x="1271961" y="172278"/>
                    <a:pt x="1274445" y="171450"/>
                  </a:cubicBezTo>
                  <a:cubicBezTo>
                    <a:pt x="1296453" y="164114"/>
                    <a:pt x="1275131" y="170623"/>
                    <a:pt x="1306830" y="163830"/>
                  </a:cubicBezTo>
                  <a:cubicBezTo>
                    <a:pt x="1308793" y="163409"/>
                    <a:pt x="1310585" y="162361"/>
                    <a:pt x="1312545" y="161925"/>
                  </a:cubicBezTo>
                  <a:cubicBezTo>
                    <a:pt x="1316316" y="161087"/>
                    <a:pt x="1320165" y="160655"/>
                    <a:pt x="1323975" y="160020"/>
                  </a:cubicBezTo>
                  <a:cubicBezTo>
                    <a:pt x="1337103" y="153456"/>
                    <a:pt x="1328033" y="156893"/>
                    <a:pt x="1348740" y="154305"/>
                  </a:cubicBezTo>
                  <a:cubicBezTo>
                    <a:pt x="1353195" y="153748"/>
                    <a:pt x="1357657" y="153203"/>
                    <a:pt x="1362075" y="152400"/>
                  </a:cubicBezTo>
                  <a:cubicBezTo>
                    <a:pt x="1364651" y="151932"/>
                    <a:pt x="1367097" y="150820"/>
                    <a:pt x="1369695" y="150495"/>
                  </a:cubicBezTo>
                  <a:cubicBezTo>
                    <a:pt x="1377282" y="149547"/>
                    <a:pt x="1384935" y="149225"/>
                    <a:pt x="1392555" y="148590"/>
                  </a:cubicBezTo>
                  <a:cubicBezTo>
                    <a:pt x="1394460" y="147955"/>
                    <a:pt x="1396339" y="147237"/>
                    <a:pt x="1398270" y="146685"/>
                  </a:cubicBezTo>
                  <a:cubicBezTo>
                    <a:pt x="1400787" y="145966"/>
                    <a:pt x="1403484" y="145811"/>
                    <a:pt x="1405890" y="144780"/>
                  </a:cubicBezTo>
                  <a:cubicBezTo>
                    <a:pt x="1424308" y="136887"/>
                    <a:pt x="1397348" y="144534"/>
                    <a:pt x="1419225" y="139065"/>
                  </a:cubicBezTo>
                  <a:cubicBezTo>
                    <a:pt x="1421130" y="137795"/>
                    <a:pt x="1422892" y="136279"/>
                    <a:pt x="1424940" y="135255"/>
                  </a:cubicBezTo>
                  <a:cubicBezTo>
                    <a:pt x="1426736" y="134357"/>
                    <a:pt x="1428912" y="134346"/>
                    <a:pt x="1430655" y="133350"/>
                  </a:cubicBezTo>
                  <a:cubicBezTo>
                    <a:pt x="1433412" y="131775"/>
                    <a:pt x="1435327" y="128814"/>
                    <a:pt x="1438275" y="127635"/>
                  </a:cubicBezTo>
                  <a:cubicBezTo>
                    <a:pt x="1441861" y="126200"/>
                    <a:pt x="1445895" y="126365"/>
                    <a:pt x="1449705" y="125730"/>
                  </a:cubicBezTo>
                  <a:cubicBezTo>
                    <a:pt x="1452245" y="123825"/>
                    <a:pt x="1454485" y="121435"/>
                    <a:pt x="1457325" y="120015"/>
                  </a:cubicBezTo>
                  <a:cubicBezTo>
                    <a:pt x="1459667" y="118844"/>
                    <a:pt x="1462389" y="118678"/>
                    <a:pt x="1464945" y="118110"/>
                  </a:cubicBezTo>
                  <a:cubicBezTo>
                    <a:pt x="1467012" y="117651"/>
                    <a:pt x="1479435" y="115406"/>
                    <a:pt x="1482090" y="114300"/>
                  </a:cubicBezTo>
                  <a:cubicBezTo>
                    <a:pt x="1487333" y="112116"/>
                    <a:pt x="1491820" y="108058"/>
                    <a:pt x="1497330" y="106680"/>
                  </a:cubicBezTo>
                  <a:cubicBezTo>
                    <a:pt x="1514518" y="102383"/>
                    <a:pt x="1507602" y="104526"/>
                    <a:pt x="1518285" y="100965"/>
                  </a:cubicBezTo>
                  <a:cubicBezTo>
                    <a:pt x="1522095" y="97155"/>
                    <a:pt x="1525232" y="92524"/>
                    <a:pt x="1529715" y="89535"/>
                  </a:cubicBezTo>
                  <a:cubicBezTo>
                    <a:pt x="1531620" y="88265"/>
                    <a:pt x="1533671" y="87191"/>
                    <a:pt x="1535430" y="85725"/>
                  </a:cubicBezTo>
                  <a:cubicBezTo>
                    <a:pt x="1537500" y="84000"/>
                    <a:pt x="1538953" y="81576"/>
                    <a:pt x="1541145" y="80010"/>
                  </a:cubicBezTo>
                  <a:cubicBezTo>
                    <a:pt x="1543456" y="78359"/>
                    <a:pt x="1546454" y="77851"/>
                    <a:pt x="1548765" y="76200"/>
                  </a:cubicBezTo>
                  <a:cubicBezTo>
                    <a:pt x="1550957" y="74634"/>
                    <a:pt x="1552453" y="72259"/>
                    <a:pt x="1554480" y="70485"/>
                  </a:cubicBezTo>
                  <a:cubicBezTo>
                    <a:pt x="1557540" y="67808"/>
                    <a:pt x="1560996" y="65600"/>
                    <a:pt x="1564005" y="62865"/>
                  </a:cubicBezTo>
                  <a:cubicBezTo>
                    <a:pt x="1567992" y="59241"/>
                    <a:pt x="1571625" y="55245"/>
                    <a:pt x="1575435" y="51435"/>
                  </a:cubicBezTo>
                  <a:cubicBezTo>
                    <a:pt x="1577340" y="49530"/>
                    <a:pt x="1578995" y="47336"/>
                    <a:pt x="1581150" y="45720"/>
                  </a:cubicBezTo>
                  <a:cubicBezTo>
                    <a:pt x="1590602" y="38631"/>
                    <a:pt x="1586128" y="41766"/>
                    <a:pt x="1594485" y="36195"/>
                  </a:cubicBezTo>
                  <a:cubicBezTo>
                    <a:pt x="1595120" y="33655"/>
                    <a:pt x="1595359" y="30981"/>
                    <a:pt x="1596390" y="28575"/>
                  </a:cubicBezTo>
                  <a:cubicBezTo>
                    <a:pt x="1598948" y="22607"/>
                    <a:pt x="1601551" y="23788"/>
                    <a:pt x="1602105" y="17145"/>
                  </a:cubicBezTo>
                  <a:cubicBezTo>
                    <a:pt x="1602580" y="11450"/>
                    <a:pt x="1602105" y="5715"/>
                    <a:pt x="1602105" y="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4889567" y="4968567"/>
              <a:ext cx="511107" cy="504056"/>
            </a:xfrm>
            <a:prstGeom prst="ellipse">
              <a:avLst/>
            </a:prstGeom>
            <a:solidFill>
              <a:srgbClr val="C0C0C0"/>
            </a:solidFill>
            <a:ln w="12700">
              <a:solidFill>
                <a:srgbClr val="C0C0C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>
              <a:off x="4667250" y="4799037"/>
              <a:ext cx="927735" cy="127635"/>
            </a:xfrm>
            <a:custGeom>
              <a:avLst/>
              <a:gdLst>
                <a:gd name="connsiteX0" fmla="*/ 0 w 927735"/>
                <a:gd name="connsiteY0" fmla="*/ 127635 h 127635"/>
                <a:gd name="connsiteX1" fmla="*/ 13335 w 927735"/>
                <a:gd name="connsiteY1" fmla="*/ 125730 h 127635"/>
                <a:gd name="connsiteX2" fmla="*/ 19050 w 927735"/>
                <a:gd name="connsiteY2" fmla="*/ 121920 h 127635"/>
                <a:gd name="connsiteX3" fmla="*/ 24765 w 927735"/>
                <a:gd name="connsiteY3" fmla="*/ 120015 h 127635"/>
                <a:gd name="connsiteX4" fmla="*/ 34290 w 927735"/>
                <a:gd name="connsiteY4" fmla="*/ 108585 h 127635"/>
                <a:gd name="connsiteX5" fmla="*/ 40005 w 927735"/>
                <a:gd name="connsiteY5" fmla="*/ 106680 h 127635"/>
                <a:gd name="connsiteX6" fmla="*/ 49530 w 927735"/>
                <a:gd name="connsiteY6" fmla="*/ 97155 h 127635"/>
                <a:gd name="connsiteX7" fmla="*/ 53340 w 927735"/>
                <a:gd name="connsiteY7" fmla="*/ 91440 h 127635"/>
                <a:gd name="connsiteX8" fmla="*/ 59055 w 927735"/>
                <a:gd name="connsiteY8" fmla="*/ 89535 h 127635"/>
                <a:gd name="connsiteX9" fmla="*/ 70485 w 927735"/>
                <a:gd name="connsiteY9" fmla="*/ 83820 h 127635"/>
                <a:gd name="connsiteX10" fmla="*/ 72390 w 927735"/>
                <a:gd name="connsiteY10" fmla="*/ 78105 h 127635"/>
                <a:gd name="connsiteX11" fmla="*/ 78105 w 927735"/>
                <a:gd name="connsiteY11" fmla="*/ 76200 h 127635"/>
                <a:gd name="connsiteX12" fmla="*/ 83820 w 927735"/>
                <a:gd name="connsiteY12" fmla="*/ 72390 h 127635"/>
                <a:gd name="connsiteX13" fmla="*/ 91440 w 927735"/>
                <a:gd name="connsiteY13" fmla="*/ 70485 h 127635"/>
                <a:gd name="connsiteX14" fmla="*/ 104775 w 927735"/>
                <a:gd name="connsiteY14" fmla="*/ 66675 h 127635"/>
                <a:gd name="connsiteX15" fmla="*/ 110490 w 927735"/>
                <a:gd name="connsiteY15" fmla="*/ 60960 h 127635"/>
                <a:gd name="connsiteX16" fmla="*/ 133350 w 927735"/>
                <a:gd name="connsiteY16" fmla="*/ 55245 h 127635"/>
                <a:gd name="connsiteX17" fmla="*/ 140970 w 927735"/>
                <a:gd name="connsiteY17" fmla="*/ 51435 h 127635"/>
                <a:gd name="connsiteX18" fmla="*/ 146685 w 927735"/>
                <a:gd name="connsiteY18" fmla="*/ 49530 h 127635"/>
                <a:gd name="connsiteX19" fmla="*/ 152400 w 927735"/>
                <a:gd name="connsiteY19" fmla="*/ 45720 h 127635"/>
                <a:gd name="connsiteX20" fmla="*/ 158115 w 927735"/>
                <a:gd name="connsiteY20" fmla="*/ 43815 h 127635"/>
                <a:gd name="connsiteX21" fmla="*/ 165735 w 927735"/>
                <a:gd name="connsiteY21" fmla="*/ 40005 h 127635"/>
                <a:gd name="connsiteX22" fmla="*/ 180975 w 927735"/>
                <a:gd name="connsiteY22" fmla="*/ 36195 h 127635"/>
                <a:gd name="connsiteX23" fmla="*/ 194310 w 927735"/>
                <a:gd name="connsiteY23" fmla="*/ 30480 h 127635"/>
                <a:gd name="connsiteX24" fmla="*/ 215265 w 927735"/>
                <a:gd name="connsiteY24" fmla="*/ 26670 h 127635"/>
                <a:gd name="connsiteX25" fmla="*/ 251460 w 927735"/>
                <a:gd name="connsiteY25" fmla="*/ 24765 h 127635"/>
                <a:gd name="connsiteX26" fmla="*/ 266700 w 927735"/>
                <a:gd name="connsiteY26" fmla="*/ 20955 h 127635"/>
                <a:gd name="connsiteX27" fmla="*/ 274320 w 927735"/>
                <a:gd name="connsiteY27" fmla="*/ 19050 h 127635"/>
                <a:gd name="connsiteX28" fmla="*/ 295275 w 927735"/>
                <a:gd name="connsiteY28" fmla="*/ 17145 h 127635"/>
                <a:gd name="connsiteX29" fmla="*/ 327660 w 927735"/>
                <a:gd name="connsiteY29" fmla="*/ 7620 h 127635"/>
                <a:gd name="connsiteX30" fmla="*/ 401955 w 927735"/>
                <a:gd name="connsiteY30" fmla="*/ 1905 h 127635"/>
                <a:gd name="connsiteX31" fmla="*/ 548640 w 927735"/>
                <a:gd name="connsiteY31" fmla="*/ 0 h 127635"/>
                <a:gd name="connsiteX32" fmla="*/ 661035 w 927735"/>
                <a:gd name="connsiteY32" fmla="*/ 1905 h 127635"/>
                <a:gd name="connsiteX33" fmla="*/ 714375 w 927735"/>
                <a:gd name="connsiteY33" fmla="*/ 5715 h 127635"/>
                <a:gd name="connsiteX34" fmla="*/ 727710 w 927735"/>
                <a:gd name="connsiteY34" fmla="*/ 9525 h 127635"/>
                <a:gd name="connsiteX35" fmla="*/ 733425 w 927735"/>
                <a:gd name="connsiteY35" fmla="*/ 11430 h 127635"/>
                <a:gd name="connsiteX36" fmla="*/ 744855 w 927735"/>
                <a:gd name="connsiteY36" fmla="*/ 19050 h 127635"/>
                <a:gd name="connsiteX37" fmla="*/ 752475 w 927735"/>
                <a:gd name="connsiteY37" fmla="*/ 24765 h 127635"/>
                <a:gd name="connsiteX38" fmla="*/ 763905 w 927735"/>
                <a:gd name="connsiteY38" fmla="*/ 26670 h 127635"/>
                <a:gd name="connsiteX39" fmla="*/ 773430 w 927735"/>
                <a:gd name="connsiteY39" fmla="*/ 28575 h 127635"/>
                <a:gd name="connsiteX40" fmla="*/ 786765 w 927735"/>
                <a:gd name="connsiteY40" fmla="*/ 34290 h 127635"/>
                <a:gd name="connsiteX41" fmla="*/ 802005 w 927735"/>
                <a:gd name="connsiteY41" fmla="*/ 38100 h 127635"/>
                <a:gd name="connsiteX42" fmla="*/ 807720 w 927735"/>
                <a:gd name="connsiteY42" fmla="*/ 41910 h 127635"/>
                <a:gd name="connsiteX43" fmla="*/ 815340 w 927735"/>
                <a:gd name="connsiteY43" fmla="*/ 43815 h 127635"/>
                <a:gd name="connsiteX44" fmla="*/ 826770 w 927735"/>
                <a:gd name="connsiteY44" fmla="*/ 47625 h 127635"/>
                <a:gd name="connsiteX45" fmla="*/ 832485 w 927735"/>
                <a:gd name="connsiteY45" fmla="*/ 49530 h 127635"/>
                <a:gd name="connsiteX46" fmla="*/ 849630 w 927735"/>
                <a:gd name="connsiteY46" fmla="*/ 62865 h 127635"/>
                <a:gd name="connsiteX47" fmla="*/ 861060 w 927735"/>
                <a:gd name="connsiteY47" fmla="*/ 66675 h 127635"/>
                <a:gd name="connsiteX48" fmla="*/ 880110 w 927735"/>
                <a:gd name="connsiteY48" fmla="*/ 80010 h 127635"/>
                <a:gd name="connsiteX49" fmla="*/ 885825 w 927735"/>
                <a:gd name="connsiteY49" fmla="*/ 83820 h 127635"/>
                <a:gd name="connsiteX50" fmla="*/ 889635 w 927735"/>
                <a:gd name="connsiteY50" fmla="*/ 89535 h 127635"/>
                <a:gd name="connsiteX51" fmla="*/ 897255 w 927735"/>
                <a:gd name="connsiteY51" fmla="*/ 91440 h 127635"/>
                <a:gd name="connsiteX52" fmla="*/ 904875 w 927735"/>
                <a:gd name="connsiteY52" fmla="*/ 95250 h 127635"/>
                <a:gd name="connsiteX53" fmla="*/ 916305 w 927735"/>
                <a:gd name="connsiteY53" fmla="*/ 100965 h 127635"/>
                <a:gd name="connsiteX54" fmla="*/ 918210 w 927735"/>
                <a:gd name="connsiteY54" fmla="*/ 106680 h 127635"/>
                <a:gd name="connsiteX55" fmla="*/ 923925 w 927735"/>
                <a:gd name="connsiteY55" fmla="*/ 110490 h 127635"/>
                <a:gd name="connsiteX56" fmla="*/ 927735 w 927735"/>
                <a:gd name="connsiteY56" fmla="*/ 114300 h 127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927735" h="127635">
                  <a:moveTo>
                    <a:pt x="0" y="127635"/>
                  </a:moveTo>
                  <a:cubicBezTo>
                    <a:pt x="4445" y="127000"/>
                    <a:pt x="9034" y="127020"/>
                    <a:pt x="13335" y="125730"/>
                  </a:cubicBezTo>
                  <a:cubicBezTo>
                    <a:pt x="15528" y="125072"/>
                    <a:pt x="17002" y="122944"/>
                    <a:pt x="19050" y="121920"/>
                  </a:cubicBezTo>
                  <a:cubicBezTo>
                    <a:pt x="20846" y="121022"/>
                    <a:pt x="22860" y="120650"/>
                    <a:pt x="24765" y="120015"/>
                  </a:cubicBezTo>
                  <a:cubicBezTo>
                    <a:pt x="27576" y="115798"/>
                    <a:pt x="29890" y="111519"/>
                    <a:pt x="34290" y="108585"/>
                  </a:cubicBezTo>
                  <a:cubicBezTo>
                    <a:pt x="35961" y="107471"/>
                    <a:pt x="38100" y="107315"/>
                    <a:pt x="40005" y="106680"/>
                  </a:cubicBezTo>
                  <a:cubicBezTo>
                    <a:pt x="50165" y="91440"/>
                    <a:pt x="36830" y="109855"/>
                    <a:pt x="49530" y="97155"/>
                  </a:cubicBezTo>
                  <a:cubicBezTo>
                    <a:pt x="51149" y="95536"/>
                    <a:pt x="51552" y="92870"/>
                    <a:pt x="53340" y="91440"/>
                  </a:cubicBezTo>
                  <a:cubicBezTo>
                    <a:pt x="54908" y="90186"/>
                    <a:pt x="57259" y="90433"/>
                    <a:pt x="59055" y="89535"/>
                  </a:cubicBezTo>
                  <a:cubicBezTo>
                    <a:pt x="73827" y="82149"/>
                    <a:pt x="56120" y="88608"/>
                    <a:pt x="70485" y="83820"/>
                  </a:cubicBezTo>
                  <a:cubicBezTo>
                    <a:pt x="71120" y="81915"/>
                    <a:pt x="70970" y="79525"/>
                    <a:pt x="72390" y="78105"/>
                  </a:cubicBezTo>
                  <a:cubicBezTo>
                    <a:pt x="73810" y="76685"/>
                    <a:pt x="76309" y="77098"/>
                    <a:pt x="78105" y="76200"/>
                  </a:cubicBezTo>
                  <a:cubicBezTo>
                    <a:pt x="80153" y="75176"/>
                    <a:pt x="81716" y="73292"/>
                    <a:pt x="83820" y="72390"/>
                  </a:cubicBezTo>
                  <a:cubicBezTo>
                    <a:pt x="86226" y="71359"/>
                    <a:pt x="88923" y="71204"/>
                    <a:pt x="91440" y="70485"/>
                  </a:cubicBezTo>
                  <a:cubicBezTo>
                    <a:pt x="110571" y="65019"/>
                    <a:pt x="80954" y="72630"/>
                    <a:pt x="104775" y="66675"/>
                  </a:cubicBezTo>
                  <a:cubicBezTo>
                    <a:pt x="106680" y="64770"/>
                    <a:pt x="108135" y="62268"/>
                    <a:pt x="110490" y="60960"/>
                  </a:cubicBezTo>
                  <a:cubicBezTo>
                    <a:pt x="116959" y="57366"/>
                    <a:pt x="126254" y="56428"/>
                    <a:pt x="133350" y="55245"/>
                  </a:cubicBezTo>
                  <a:cubicBezTo>
                    <a:pt x="135890" y="53975"/>
                    <a:pt x="138360" y="52554"/>
                    <a:pt x="140970" y="51435"/>
                  </a:cubicBezTo>
                  <a:cubicBezTo>
                    <a:pt x="142816" y="50644"/>
                    <a:pt x="144889" y="50428"/>
                    <a:pt x="146685" y="49530"/>
                  </a:cubicBezTo>
                  <a:cubicBezTo>
                    <a:pt x="148733" y="48506"/>
                    <a:pt x="150352" y="46744"/>
                    <a:pt x="152400" y="45720"/>
                  </a:cubicBezTo>
                  <a:cubicBezTo>
                    <a:pt x="154196" y="44822"/>
                    <a:pt x="156269" y="44606"/>
                    <a:pt x="158115" y="43815"/>
                  </a:cubicBezTo>
                  <a:cubicBezTo>
                    <a:pt x="160725" y="42696"/>
                    <a:pt x="163041" y="40903"/>
                    <a:pt x="165735" y="40005"/>
                  </a:cubicBezTo>
                  <a:cubicBezTo>
                    <a:pt x="170703" y="38349"/>
                    <a:pt x="176007" y="37851"/>
                    <a:pt x="180975" y="36195"/>
                  </a:cubicBezTo>
                  <a:cubicBezTo>
                    <a:pt x="197331" y="30743"/>
                    <a:pt x="180994" y="33809"/>
                    <a:pt x="194310" y="30480"/>
                  </a:cubicBezTo>
                  <a:cubicBezTo>
                    <a:pt x="197458" y="29693"/>
                    <a:pt x="212767" y="26870"/>
                    <a:pt x="215265" y="26670"/>
                  </a:cubicBezTo>
                  <a:cubicBezTo>
                    <a:pt x="227308" y="25707"/>
                    <a:pt x="239395" y="25400"/>
                    <a:pt x="251460" y="24765"/>
                  </a:cubicBezTo>
                  <a:lnTo>
                    <a:pt x="266700" y="20955"/>
                  </a:lnTo>
                  <a:cubicBezTo>
                    <a:pt x="269240" y="20320"/>
                    <a:pt x="271713" y="19287"/>
                    <a:pt x="274320" y="19050"/>
                  </a:cubicBezTo>
                  <a:lnTo>
                    <a:pt x="295275" y="17145"/>
                  </a:lnTo>
                  <a:cubicBezTo>
                    <a:pt x="305489" y="13740"/>
                    <a:pt x="316955" y="9149"/>
                    <a:pt x="327660" y="7620"/>
                  </a:cubicBezTo>
                  <a:cubicBezTo>
                    <a:pt x="355648" y="3622"/>
                    <a:pt x="361463" y="2431"/>
                    <a:pt x="401955" y="1905"/>
                  </a:cubicBezTo>
                  <a:lnTo>
                    <a:pt x="548640" y="0"/>
                  </a:lnTo>
                  <a:lnTo>
                    <a:pt x="661035" y="1905"/>
                  </a:lnTo>
                  <a:cubicBezTo>
                    <a:pt x="693548" y="2728"/>
                    <a:pt x="690825" y="2771"/>
                    <a:pt x="714375" y="5715"/>
                  </a:cubicBezTo>
                  <a:cubicBezTo>
                    <a:pt x="728078" y="10283"/>
                    <a:pt x="710966" y="4741"/>
                    <a:pt x="727710" y="9525"/>
                  </a:cubicBezTo>
                  <a:cubicBezTo>
                    <a:pt x="729641" y="10077"/>
                    <a:pt x="731670" y="10455"/>
                    <a:pt x="733425" y="11430"/>
                  </a:cubicBezTo>
                  <a:cubicBezTo>
                    <a:pt x="737428" y="13654"/>
                    <a:pt x="741192" y="16303"/>
                    <a:pt x="744855" y="19050"/>
                  </a:cubicBezTo>
                  <a:cubicBezTo>
                    <a:pt x="747395" y="20955"/>
                    <a:pt x="749527" y="23586"/>
                    <a:pt x="752475" y="24765"/>
                  </a:cubicBezTo>
                  <a:cubicBezTo>
                    <a:pt x="756061" y="26200"/>
                    <a:pt x="760105" y="25979"/>
                    <a:pt x="763905" y="26670"/>
                  </a:cubicBezTo>
                  <a:cubicBezTo>
                    <a:pt x="767091" y="27249"/>
                    <a:pt x="770255" y="27940"/>
                    <a:pt x="773430" y="28575"/>
                  </a:cubicBezTo>
                  <a:cubicBezTo>
                    <a:pt x="779675" y="31697"/>
                    <a:pt x="780598" y="32608"/>
                    <a:pt x="786765" y="34290"/>
                  </a:cubicBezTo>
                  <a:cubicBezTo>
                    <a:pt x="791817" y="35668"/>
                    <a:pt x="802005" y="38100"/>
                    <a:pt x="802005" y="38100"/>
                  </a:cubicBezTo>
                  <a:cubicBezTo>
                    <a:pt x="803910" y="39370"/>
                    <a:pt x="805616" y="41008"/>
                    <a:pt x="807720" y="41910"/>
                  </a:cubicBezTo>
                  <a:cubicBezTo>
                    <a:pt x="810126" y="42941"/>
                    <a:pt x="812832" y="43063"/>
                    <a:pt x="815340" y="43815"/>
                  </a:cubicBezTo>
                  <a:cubicBezTo>
                    <a:pt x="819187" y="44969"/>
                    <a:pt x="822960" y="46355"/>
                    <a:pt x="826770" y="47625"/>
                  </a:cubicBezTo>
                  <a:lnTo>
                    <a:pt x="832485" y="49530"/>
                  </a:lnTo>
                  <a:cubicBezTo>
                    <a:pt x="837416" y="54461"/>
                    <a:pt x="842794" y="60586"/>
                    <a:pt x="849630" y="62865"/>
                  </a:cubicBezTo>
                  <a:lnTo>
                    <a:pt x="861060" y="66675"/>
                  </a:lnTo>
                  <a:cubicBezTo>
                    <a:pt x="872343" y="75137"/>
                    <a:pt x="866038" y="70629"/>
                    <a:pt x="880110" y="80010"/>
                  </a:cubicBezTo>
                  <a:lnTo>
                    <a:pt x="885825" y="83820"/>
                  </a:lnTo>
                  <a:cubicBezTo>
                    <a:pt x="887095" y="85725"/>
                    <a:pt x="887730" y="88265"/>
                    <a:pt x="889635" y="89535"/>
                  </a:cubicBezTo>
                  <a:cubicBezTo>
                    <a:pt x="891813" y="90987"/>
                    <a:pt x="894804" y="90521"/>
                    <a:pt x="897255" y="91440"/>
                  </a:cubicBezTo>
                  <a:cubicBezTo>
                    <a:pt x="899914" y="92437"/>
                    <a:pt x="902265" y="94131"/>
                    <a:pt x="904875" y="95250"/>
                  </a:cubicBezTo>
                  <a:cubicBezTo>
                    <a:pt x="915917" y="99982"/>
                    <a:pt x="905322" y="93643"/>
                    <a:pt x="916305" y="100965"/>
                  </a:cubicBezTo>
                  <a:cubicBezTo>
                    <a:pt x="916940" y="102870"/>
                    <a:pt x="916956" y="105112"/>
                    <a:pt x="918210" y="106680"/>
                  </a:cubicBezTo>
                  <a:cubicBezTo>
                    <a:pt x="919640" y="108468"/>
                    <a:pt x="922137" y="109060"/>
                    <a:pt x="923925" y="110490"/>
                  </a:cubicBezTo>
                  <a:cubicBezTo>
                    <a:pt x="925327" y="111612"/>
                    <a:pt x="926465" y="113030"/>
                    <a:pt x="927735" y="11430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993221" y="5076227"/>
              <a:ext cx="303799" cy="288736"/>
            </a:xfrm>
            <a:prstGeom prst="ellipse">
              <a:avLst/>
            </a:prstGeom>
            <a:solidFill>
              <a:srgbClr val="4D4D4D"/>
            </a:solidFill>
            <a:ln w="12700"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Freeform 101"/>
            <p:cNvSpPr/>
            <p:nvPr/>
          </p:nvSpPr>
          <p:spPr>
            <a:xfrm rot="20916691">
              <a:off x="4984875" y="5052573"/>
              <a:ext cx="174446" cy="192473"/>
            </a:xfrm>
            <a:custGeom>
              <a:avLst/>
              <a:gdLst>
                <a:gd name="connsiteX0" fmla="*/ 11430 w 110490"/>
                <a:gd name="connsiteY0" fmla="*/ 60960 h 192473"/>
                <a:gd name="connsiteX1" fmla="*/ 9525 w 110490"/>
                <a:gd name="connsiteY1" fmla="*/ 70485 h 192473"/>
                <a:gd name="connsiteX2" fmla="*/ 5715 w 110490"/>
                <a:gd name="connsiteY2" fmla="*/ 100965 h 192473"/>
                <a:gd name="connsiteX3" fmla="*/ 3810 w 110490"/>
                <a:gd name="connsiteY3" fmla="*/ 108585 h 192473"/>
                <a:gd name="connsiteX4" fmla="*/ 0 w 110490"/>
                <a:gd name="connsiteY4" fmla="*/ 120015 h 192473"/>
                <a:gd name="connsiteX5" fmla="*/ 1905 w 110490"/>
                <a:gd name="connsiteY5" fmla="*/ 133350 h 192473"/>
                <a:gd name="connsiteX6" fmla="*/ 3810 w 110490"/>
                <a:gd name="connsiteY6" fmla="*/ 139065 h 192473"/>
                <a:gd name="connsiteX7" fmla="*/ 7620 w 110490"/>
                <a:gd name="connsiteY7" fmla="*/ 154305 h 192473"/>
                <a:gd name="connsiteX8" fmla="*/ 15240 w 110490"/>
                <a:gd name="connsiteY8" fmla="*/ 173355 h 192473"/>
                <a:gd name="connsiteX9" fmla="*/ 20955 w 110490"/>
                <a:gd name="connsiteY9" fmla="*/ 177165 h 192473"/>
                <a:gd name="connsiteX10" fmla="*/ 30480 w 110490"/>
                <a:gd name="connsiteY10" fmla="*/ 188595 h 192473"/>
                <a:gd name="connsiteX11" fmla="*/ 41910 w 110490"/>
                <a:gd name="connsiteY11" fmla="*/ 192405 h 192473"/>
                <a:gd name="connsiteX12" fmla="*/ 80010 w 110490"/>
                <a:gd name="connsiteY12" fmla="*/ 188595 h 192473"/>
                <a:gd name="connsiteX13" fmla="*/ 85725 w 110490"/>
                <a:gd name="connsiteY13" fmla="*/ 184785 h 192473"/>
                <a:gd name="connsiteX14" fmla="*/ 89535 w 110490"/>
                <a:gd name="connsiteY14" fmla="*/ 179070 h 192473"/>
                <a:gd name="connsiteX15" fmla="*/ 83820 w 110490"/>
                <a:gd name="connsiteY15" fmla="*/ 144780 h 192473"/>
                <a:gd name="connsiteX16" fmla="*/ 81915 w 110490"/>
                <a:gd name="connsiteY16" fmla="*/ 139065 h 192473"/>
                <a:gd name="connsiteX17" fmla="*/ 80010 w 110490"/>
                <a:gd name="connsiteY17" fmla="*/ 133350 h 192473"/>
                <a:gd name="connsiteX18" fmla="*/ 81915 w 110490"/>
                <a:gd name="connsiteY18" fmla="*/ 106680 h 192473"/>
                <a:gd name="connsiteX19" fmla="*/ 83820 w 110490"/>
                <a:gd name="connsiteY19" fmla="*/ 100965 h 192473"/>
                <a:gd name="connsiteX20" fmla="*/ 89535 w 110490"/>
                <a:gd name="connsiteY20" fmla="*/ 95250 h 192473"/>
                <a:gd name="connsiteX21" fmla="*/ 100965 w 110490"/>
                <a:gd name="connsiteY21" fmla="*/ 72390 h 192473"/>
                <a:gd name="connsiteX22" fmla="*/ 106680 w 110490"/>
                <a:gd name="connsiteY22" fmla="*/ 68580 h 192473"/>
                <a:gd name="connsiteX23" fmla="*/ 108585 w 110490"/>
                <a:gd name="connsiteY23" fmla="*/ 53340 h 192473"/>
                <a:gd name="connsiteX24" fmla="*/ 110490 w 110490"/>
                <a:gd name="connsiteY24" fmla="*/ 40005 h 192473"/>
                <a:gd name="connsiteX25" fmla="*/ 108585 w 110490"/>
                <a:gd name="connsiteY25" fmla="*/ 30480 h 192473"/>
                <a:gd name="connsiteX26" fmla="*/ 106680 w 110490"/>
                <a:gd name="connsiteY26" fmla="*/ 22860 h 192473"/>
                <a:gd name="connsiteX27" fmla="*/ 102870 w 110490"/>
                <a:gd name="connsiteY27" fmla="*/ 17145 h 192473"/>
                <a:gd name="connsiteX28" fmla="*/ 91440 w 110490"/>
                <a:gd name="connsiteY28" fmla="*/ 7620 h 192473"/>
                <a:gd name="connsiteX29" fmla="*/ 57150 w 110490"/>
                <a:gd name="connsiteY29" fmla="*/ 0 h 192473"/>
                <a:gd name="connsiteX30" fmla="*/ 34290 w 110490"/>
                <a:gd name="connsiteY30" fmla="*/ 1905 h 192473"/>
                <a:gd name="connsiteX31" fmla="*/ 28575 w 110490"/>
                <a:gd name="connsiteY31" fmla="*/ 3810 h 192473"/>
                <a:gd name="connsiteX32" fmla="*/ 17145 w 110490"/>
                <a:gd name="connsiteY32" fmla="*/ 3810 h 19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0490" h="192473">
                  <a:moveTo>
                    <a:pt x="11430" y="60960"/>
                  </a:moveTo>
                  <a:cubicBezTo>
                    <a:pt x="10795" y="64135"/>
                    <a:pt x="9927" y="67272"/>
                    <a:pt x="9525" y="70485"/>
                  </a:cubicBezTo>
                  <a:cubicBezTo>
                    <a:pt x="6458" y="95022"/>
                    <a:pt x="9397" y="84397"/>
                    <a:pt x="5715" y="100965"/>
                  </a:cubicBezTo>
                  <a:cubicBezTo>
                    <a:pt x="5147" y="103521"/>
                    <a:pt x="4562" y="106077"/>
                    <a:pt x="3810" y="108585"/>
                  </a:cubicBezTo>
                  <a:cubicBezTo>
                    <a:pt x="2656" y="112432"/>
                    <a:pt x="0" y="120015"/>
                    <a:pt x="0" y="120015"/>
                  </a:cubicBezTo>
                  <a:cubicBezTo>
                    <a:pt x="635" y="124460"/>
                    <a:pt x="1024" y="128947"/>
                    <a:pt x="1905" y="133350"/>
                  </a:cubicBezTo>
                  <a:cubicBezTo>
                    <a:pt x="2299" y="135319"/>
                    <a:pt x="3282" y="137128"/>
                    <a:pt x="3810" y="139065"/>
                  </a:cubicBezTo>
                  <a:cubicBezTo>
                    <a:pt x="5188" y="144117"/>
                    <a:pt x="6350" y="149225"/>
                    <a:pt x="7620" y="154305"/>
                  </a:cubicBezTo>
                  <a:cubicBezTo>
                    <a:pt x="9223" y="160718"/>
                    <a:pt x="10318" y="168433"/>
                    <a:pt x="15240" y="173355"/>
                  </a:cubicBezTo>
                  <a:cubicBezTo>
                    <a:pt x="16859" y="174974"/>
                    <a:pt x="19050" y="175895"/>
                    <a:pt x="20955" y="177165"/>
                  </a:cubicBezTo>
                  <a:cubicBezTo>
                    <a:pt x="23326" y="180722"/>
                    <a:pt x="26597" y="186438"/>
                    <a:pt x="30480" y="188595"/>
                  </a:cubicBezTo>
                  <a:cubicBezTo>
                    <a:pt x="33991" y="190545"/>
                    <a:pt x="41910" y="192405"/>
                    <a:pt x="41910" y="192405"/>
                  </a:cubicBezTo>
                  <a:cubicBezTo>
                    <a:pt x="43803" y="192294"/>
                    <a:pt x="70071" y="193565"/>
                    <a:pt x="80010" y="188595"/>
                  </a:cubicBezTo>
                  <a:cubicBezTo>
                    <a:pt x="82058" y="187571"/>
                    <a:pt x="83820" y="186055"/>
                    <a:pt x="85725" y="184785"/>
                  </a:cubicBezTo>
                  <a:cubicBezTo>
                    <a:pt x="86995" y="182880"/>
                    <a:pt x="89383" y="181354"/>
                    <a:pt x="89535" y="179070"/>
                  </a:cubicBezTo>
                  <a:cubicBezTo>
                    <a:pt x="90654" y="162281"/>
                    <a:pt x="88284" y="158173"/>
                    <a:pt x="83820" y="144780"/>
                  </a:cubicBezTo>
                  <a:lnTo>
                    <a:pt x="81915" y="139065"/>
                  </a:lnTo>
                  <a:lnTo>
                    <a:pt x="80010" y="133350"/>
                  </a:lnTo>
                  <a:cubicBezTo>
                    <a:pt x="80645" y="124460"/>
                    <a:pt x="80874" y="115532"/>
                    <a:pt x="81915" y="106680"/>
                  </a:cubicBezTo>
                  <a:cubicBezTo>
                    <a:pt x="82150" y="104686"/>
                    <a:pt x="82706" y="102636"/>
                    <a:pt x="83820" y="100965"/>
                  </a:cubicBezTo>
                  <a:cubicBezTo>
                    <a:pt x="85314" y="98723"/>
                    <a:pt x="87630" y="97155"/>
                    <a:pt x="89535" y="95250"/>
                  </a:cubicBezTo>
                  <a:cubicBezTo>
                    <a:pt x="91708" y="88730"/>
                    <a:pt x="94634" y="76610"/>
                    <a:pt x="100965" y="72390"/>
                  </a:cubicBezTo>
                  <a:lnTo>
                    <a:pt x="106680" y="68580"/>
                  </a:lnTo>
                  <a:cubicBezTo>
                    <a:pt x="107315" y="63500"/>
                    <a:pt x="107908" y="58415"/>
                    <a:pt x="108585" y="53340"/>
                  </a:cubicBezTo>
                  <a:cubicBezTo>
                    <a:pt x="109178" y="48889"/>
                    <a:pt x="110490" y="44495"/>
                    <a:pt x="110490" y="40005"/>
                  </a:cubicBezTo>
                  <a:cubicBezTo>
                    <a:pt x="110490" y="36767"/>
                    <a:pt x="109287" y="33641"/>
                    <a:pt x="108585" y="30480"/>
                  </a:cubicBezTo>
                  <a:cubicBezTo>
                    <a:pt x="108017" y="27924"/>
                    <a:pt x="107711" y="25266"/>
                    <a:pt x="106680" y="22860"/>
                  </a:cubicBezTo>
                  <a:cubicBezTo>
                    <a:pt x="105778" y="20756"/>
                    <a:pt x="104336" y="18904"/>
                    <a:pt x="102870" y="17145"/>
                  </a:cubicBezTo>
                  <a:cubicBezTo>
                    <a:pt x="100231" y="13978"/>
                    <a:pt x="95407" y="9383"/>
                    <a:pt x="91440" y="7620"/>
                  </a:cubicBezTo>
                  <a:cubicBezTo>
                    <a:pt x="80621" y="2811"/>
                    <a:pt x="68706" y="1651"/>
                    <a:pt x="57150" y="0"/>
                  </a:cubicBezTo>
                  <a:cubicBezTo>
                    <a:pt x="49530" y="635"/>
                    <a:pt x="41869" y="894"/>
                    <a:pt x="34290" y="1905"/>
                  </a:cubicBezTo>
                  <a:cubicBezTo>
                    <a:pt x="32300" y="2170"/>
                    <a:pt x="30571" y="3588"/>
                    <a:pt x="28575" y="3810"/>
                  </a:cubicBezTo>
                  <a:cubicBezTo>
                    <a:pt x="24788" y="4231"/>
                    <a:pt x="20955" y="3810"/>
                    <a:pt x="17145" y="3810"/>
                  </a:cubicBezTo>
                </a:path>
              </a:pathLst>
            </a:custGeom>
            <a:solidFill>
              <a:srgbClr val="FFFFFF"/>
            </a:solidFill>
            <a:ln w="1270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4533901" y="4917147"/>
              <a:ext cx="1242060" cy="152400"/>
            </a:xfrm>
            <a:custGeom>
              <a:avLst/>
              <a:gdLst>
                <a:gd name="connsiteX0" fmla="*/ 0 w 1232535"/>
                <a:gd name="connsiteY0" fmla="*/ 125730 h 152400"/>
                <a:gd name="connsiteX1" fmla="*/ 9525 w 1232535"/>
                <a:gd name="connsiteY1" fmla="*/ 123825 h 152400"/>
                <a:gd name="connsiteX2" fmla="*/ 15240 w 1232535"/>
                <a:gd name="connsiteY2" fmla="*/ 118110 h 152400"/>
                <a:gd name="connsiteX3" fmla="*/ 28575 w 1232535"/>
                <a:gd name="connsiteY3" fmla="*/ 116205 h 152400"/>
                <a:gd name="connsiteX4" fmla="*/ 47625 w 1232535"/>
                <a:gd name="connsiteY4" fmla="*/ 110490 h 152400"/>
                <a:gd name="connsiteX5" fmla="*/ 59055 w 1232535"/>
                <a:gd name="connsiteY5" fmla="*/ 106680 h 152400"/>
                <a:gd name="connsiteX6" fmla="*/ 66675 w 1232535"/>
                <a:gd name="connsiteY6" fmla="*/ 104775 h 152400"/>
                <a:gd name="connsiteX7" fmla="*/ 78105 w 1232535"/>
                <a:gd name="connsiteY7" fmla="*/ 95250 h 152400"/>
                <a:gd name="connsiteX8" fmla="*/ 100965 w 1232535"/>
                <a:gd name="connsiteY8" fmla="*/ 89535 h 152400"/>
                <a:gd name="connsiteX9" fmla="*/ 123825 w 1232535"/>
                <a:gd name="connsiteY9" fmla="*/ 83820 h 152400"/>
                <a:gd name="connsiteX10" fmla="*/ 131445 w 1232535"/>
                <a:gd name="connsiteY10" fmla="*/ 81915 h 152400"/>
                <a:gd name="connsiteX11" fmla="*/ 142875 w 1232535"/>
                <a:gd name="connsiteY11" fmla="*/ 78105 h 152400"/>
                <a:gd name="connsiteX12" fmla="*/ 154305 w 1232535"/>
                <a:gd name="connsiteY12" fmla="*/ 70485 h 152400"/>
                <a:gd name="connsiteX13" fmla="*/ 163830 w 1232535"/>
                <a:gd name="connsiteY13" fmla="*/ 68580 h 152400"/>
                <a:gd name="connsiteX14" fmla="*/ 190500 w 1232535"/>
                <a:gd name="connsiteY14" fmla="*/ 57150 h 152400"/>
                <a:gd name="connsiteX15" fmla="*/ 207645 w 1232535"/>
                <a:gd name="connsiteY15" fmla="*/ 51435 h 152400"/>
                <a:gd name="connsiteX16" fmla="*/ 213360 w 1232535"/>
                <a:gd name="connsiteY16" fmla="*/ 49530 h 152400"/>
                <a:gd name="connsiteX17" fmla="*/ 228600 w 1232535"/>
                <a:gd name="connsiteY17" fmla="*/ 47625 h 152400"/>
                <a:gd name="connsiteX18" fmla="*/ 240030 w 1232535"/>
                <a:gd name="connsiteY18" fmla="*/ 45720 h 152400"/>
                <a:gd name="connsiteX19" fmla="*/ 257175 w 1232535"/>
                <a:gd name="connsiteY19" fmla="*/ 41910 h 152400"/>
                <a:gd name="connsiteX20" fmla="*/ 299085 w 1232535"/>
                <a:gd name="connsiteY20" fmla="*/ 36195 h 152400"/>
                <a:gd name="connsiteX21" fmla="*/ 304800 w 1232535"/>
                <a:gd name="connsiteY21" fmla="*/ 32385 h 152400"/>
                <a:gd name="connsiteX22" fmla="*/ 321945 w 1232535"/>
                <a:gd name="connsiteY22" fmla="*/ 28575 h 152400"/>
                <a:gd name="connsiteX23" fmla="*/ 348615 w 1232535"/>
                <a:gd name="connsiteY23" fmla="*/ 22860 h 152400"/>
                <a:gd name="connsiteX24" fmla="*/ 384810 w 1232535"/>
                <a:gd name="connsiteY24" fmla="*/ 20955 h 152400"/>
                <a:gd name="connsiteX25" fmla="*/ 424815 w 1232535"/>
                <a:gd name="connsiteY25" fmla="*/ 17145 h 152400"/>
                <a:gd name="connsiteX26" fmla="*/ 434340 w 1232535"/>
                <a:gd name="connsiteY26" fmla="*/ 15240 h 152400"/>
                <a:gd name="connsiteX27" fmla="*/ 440055 w 1232535"/>
                <a:gd name="connsiteY27" fmla="*/ 13335 h 152400"/>
                <a:gd name="connsiteX28" fmla="*/ 497205 w 1232535"/>
                <a:gd name="connsiteY28" fmla="*/ 9525 h 152400"/>
                <a:gd name="connsiteX29" fmla="*/ 520065 w 1232535"/>
                <a:gd name="connsiteY29" fmla="*/ 3810 h 152400"/>
                <a:gd name="connsiteX30" fmla="*/ 548640 w 1232535"/>
                <a:gd name="connsiteY30" fmla="*/ 1905 h 152400"/>
                <a:gd name="connsiteX31" fmla="*/ 586740 w 1232535"/>
                <a:gd name="connsiteY31" fmla="*/ 0 h 152400"/>
                <a:gd name="connsiteX32" fmla="*/ 668655 w 1232535"/>
                <a:gd name="connsiteY32" fmla="*/ 1905 h 152400"/>
                <a:gd name="connsiteX33" fmla="*/ 834390 w 1232535"/>
                <a:gd name="connsiteY33" fmla="*/ 3810 h 152400"/>
                <a:gd name="connsiteX34" fmla="*/ 849630 w 1232535"/>
                <a:gd name="connsiteY34" fmla="*/ 7620 h 152400"/>
                <a:gd name="connsiteX35" fmla="*/ 864870 w 1232535"/>
                <a:gd name="connsiteY35" fmla="*/ 11430 h 152400"/>
                <a:gd name="connsiteX36" fmla="*/ 880110 w 1232535"/>
                <a:gd name="connsiteY36" fmla="*/ 13335 h 152400"/>
                <a:gd name="connsiteX37" fmla="*/ 891540 w 1232535"/>
                <a:gd name="connsiteY37" fmla="*/ 19050 h 152400"/>
                <a:gd name="connsiteX38" fmla="*/ 908685 w 1232535"/>
                <a:gd name="connsiteY38" fmla="*/ 26670 h 152400"/>
                <a:gd name="connsiteX39" fmla="*/ 922020 w 1232535"/>
                <a:gd name="connsiteY39" fmla="*/ 30480 h 152400"/>
                <a:gd name="connsiteX40" fmla="*/ 973455 w 1232535"/>
                <a:gd name="connsiteY40" fmla="*/ 32385 h 152400"/>
                <a:gd name="connsiteX41" fmla="*/ 986790 w 1232535"/>
                <a:gd name="connsiteY41" fmla="*/ 36195 h 152400"/>
                <a:gd name="connsiteX42" fmla="*/ 992505 w 1232535"/>
                <a:gd name="connsiteY42" fmla="*/ 40005 h 152400"/>
                <a:gd name="connsiteX43" fmla="*/ 1017270 w 1232535"/>
                <a:gd name="connsiteY43" fmla="*/ 45720 h 152400"/>
                <a:gd name="connsiteX44" fmla="*/ 1022985 w 1232535"/>
                <a:gd name="connsiteY44" fmla="*/ 47625 h 152400"/>
                <a:gd name="connsiteX45" fmla="*/ 1043940 w 1232535"/>
                <a:gd name="connsiteY45" fmla="*/ 51435 h 152400"/>
                <a:gd name="connsiteX46" fmla="*/ 1055370 w 1232535"/>
                <a:gd name="connsiteY46" fmla="*/ 55245 h 152400"/>
                <a:gd name="connsiteX47" fmla="*/ 1062990 w 1232535"/>
                <a:gd name="connsiteY47" fmla="*/ 60960 h 152400"/>
                <a:gd name="connsiteX48" fmla="*/ 1074420 w 1232535"/>
                <a:gd name="connsiteY48" fmla="*/ 64770 h 152400"/>
                <a:gd name="connsiteX49" fmla="*/ 1080135 w 1232535"/>
                <a:gd name="connsiteY49" fmla="*/ 68580 h 152400"/>
                <a:gd name="connsiteX50" fmla="*/ 1099185 w 1232535"/>
                <a:gd name="connsiteY50" fmla="*/ 74295 h 152400"/>
                <a:gd name="connsiteX51" fmla="*/ 1106805 w 1232535"/>
                <a:gd name="connsiteY51" fmla="*/ 78105 h 152400"/>
                <a:gd name="connsiteX52" fmla="*/ 1116330 w 1232535"/>
                <a:gd name="connsiteY52" fmla="*/ 83820 h 152400"/>
                <a:gd name="connsiteX53" fmla="*/ 1131570 w 1232535"/>
                <a:gd name="connsiteY53" fmla="*/ 85725 h 152400"/>
                <a:gd name="connsiteX54" fmla="*/ 1137285 w 1232535"/>
                <a:gd name="connsiteY54" fmla="*/ 91440 h 152400"/>
                <a:gd name="connsiteX55" fmla="*/ 1143000 w 1232535"/>
                <a:gd name="connsiteY55" fmla="*/ 93345 h 152400"/>
                <a:gd name="connsiteX56" fmla="*/ 1152525 w 1232535"/>
                <a:gd name="connsiteY56" fmla="*/ 102870 h 152400"/>
                <a:gd name="connsiteX57" fmla="*/ 1163955 w 1232535"/>
                <a:gd name="connsiteY57" fmla="*/ 106680 h 152400"/>
                <a:gd name="connsiteX58" fmla="*/ 1175385 w 1232535"/>
                <a:gd name="connsiteY58" fmla="*/ 114300 h 152400"/>
                <a:gd name="connsiteX59" fmla="*/ 1181100 w 1232535"/>
                <a:gd name="connsiteY59" fmla="*/ 120015 h 152400"/>
                <a:gd name="connsiteX60" fmla="*/ 1186815 w 1232535"/>
                <a:gd name="connsiteY60" fmla="*/ 121920 h 152400"/>
                <a:gd name="connsiteX61" fmla="*/ 1194435 w 1232535"/>
                <a:gd name="connsiteY61" fmla="*/ 125730 h 152400"/>
                <a:gd name="connsiteX62" fmla="*/ 1203960 w 1232535"/>
                <a:gd name="connsiteY62" fmla="*/ 135255 h 152400"/>
                <a:gd name="connsiteX63" fmla="*/ 1217295 w 1232535"/>
                <a:gd name="connsiteY63" fmla="*/ 146685 h 152400"/>
                <a:gd name="connsiteX64" fmla="*/ 1228725 w 1232535"/>
                <a:gd name="connsiteY64" fmla="*/ 150495 h 152400"/>
                <a:gd name="connsiteX65" fmla="*/ 1232535 w 1232535"/>
                <a:gd name="connsiteY65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232535" h="152400">
                  <a:moveTo>
                    <a:pt x="0" y="125730"/>
                  </a:moveTo>
                  <a:cubicBezTo>
                    <a:pt x="3175" y="125095"/>
                    <a:pt x="6629" y="125273"/>
                    <a:pt x="9525" y="123825"/>
                  </a:cubicBezTo>
                  <a:cubicBezTo>
                    <a:pt x="11935" y="122620"/>
                    <a:pt x="12739" y="119111"/>
                    <a:pt x="15240" y="118110"/>
                  </a:cubicBezTo>
                  <a:cubicBezTo>
                    <a:pt x="19409" y="116442"/>
                    <a:pt x="24130" y="116840"/>
                    <a:pt x="28575" y="116205"/>
                  </a:cubicBezTo>
                  <a:cubicBezTo>
                    <a:pt x="39630" y="108835"/>
                    <a:pt x="28877" y="114816"/>
                    <a:pt x="47625" y="110490"/>
                  </a:cubicBezTo>
                  <a:cubicBezTo>
                    <a:pt x="51538" y="109587"/>
                    <a:pt x="55159" y="107654"/>
                    <a:pt x="59055" y="106680"/>
                  </a:cubicBezTo>
                  <a:lnTo>
                    <a:pt x="66675" y="104775"/>
                  </a:lnTo>
                  <a:cubicBezTo>
                    <a:pt x="70264" y="101186"/>
                    <a:pt x="73331" y="97372"/>
                    <a:pt x="78105" y="95250"/>
                  </a:cubicBezTo>
                  <a:cubicBezTo>
                    <a:pt x="88521" y="90621"/>
                    <a:pt x="90073" y="91713"/>
                    <a:pt x="100965" y="89535"/>
                  </a:cubicBezTo>
                  <a:cubicBezTo>
                    <a:pt x="133369" y="83054"/>
                    <a:pt x="107994" y="88343"/>
                    <a:pt x="123825" y="83820"/>
                  </a:cubicBezTo>
                  <a:cubicBezTo>
                    <a:pt x="126342" y="83101"/>
                    <a:pt x="128937" y="82667"/>
                    <a:pt x="131445" y="81915"/>
                  </a:cubicBezTo>
                  <a:cubicBezTo>
                    <a:pt x="135292" y="80761"/>
                    <a:pt x="139533" y="80333"/>
                    <a:pt x="142875" y="78105"/>
                  </a:cubicBezTo>
                  <a:cubicBezTo>
                    <a:pt x="146685" y="75565"/>
                    <a:pt x="149815" y="71383"/>
                    <a:pt x="154305" y="70485"/>
                  </a:cubicBezTo>
                  <a:lnTo>
                    <a:pt x="163830" y="68580"/>
                  </a:lnTo>
                  <a:cubicBezTo>
                    <a:pt x="183920" y="55187"/>
                    <a:pt x="165897" y="65351"/>
                    <a:pt x="190500" y="57150"/>
                  </a:cubicBezTo>
                  <a:lnTo>
                    <a:pt x="207645" y="51435"/>
                  </a:lnTo>
                  <a:cubicBezTo>
                    <a:pt x="209550" y="50800"/>
                    <a:pt x="211367" y="49779"/>
                    <a:pt x="213360" y="49530"/>
                  </a:cubicBezTo>
                  <a:lnTo>
                    <a:pt x="228600" y="47625"/>
                  </a:lnTo>
                  <a:cubicBezTo>
                    <a:pt x="232424" y="47079"/>
                    <a:pt x="236259" y="46558"/>
                    <a:pt x="240030" y="45720"/>
                  </a:cubicBezTo>
                  <a:cubicBezTo>
                    <a:pt x="259087" y="41485"/>
                    <a:pt x="225150" y="46277"/>
                    <a:pt x="257175" y="41910"/>
                  </a:cubicBezTo>
                  <a:cubicBezTo>
                    <a:pt x="304355" y="35476"/>
                    <a:pt x="272701" y="40592"/>
                    <a:pt x="299085" y="36195"/>
                  </a:cubicBezTo>
                  <a:cubicBezTo>
                    <a:pt x="300990" y="34925"/>
                    <a:pt x="302696" y="33287"/>
                    <a:pt x="304800" y="32385"/>
                  </a:cubicBezTo>
                  <a:cubicBezTo>
                    <a:pt x="307367" y="31285"/>
                    <a:pt x="319986" y="29027"/>
                    <a:pt x="321945" y="28575"/>
                  </a:cubicBezTo>
                  <a:cubicBezTo>
                    <a:pt x="330422" y="26619"/>
                    <a:pt x="339773" y="23567"/>
                    <a:pt x="348615" y="22860"/>
                  </a:cubicBezTo>
                  <a:cubicBezTo>
                    <a:pt x="360658" y="21897"/>
                    <a:pt x="372752" y="21709"/>
                    <a:pt x="384810" y="20955"/>
                  </a:cubicBezTo>
                  <a:cubicBezTo>
                    <a:pt x="397985" y="20132"/>
                    <a:pt x="411683" y="19165"/>
                    <a:pt x="424815" y="17145"/>
                  </a:cubicBezTo>
                  <a:cubicBezTo>
                    <a:pt x="428015" y="16653"/>
                    <a:pt x="431199" y="16025"/>
                    <a:pt x="434340" y="15240"/>
                  </a:cubicBezTo>
                  <a:cubicBezTo>
                    <a:pt x="436288" y="14753"/>
                    <a:pt x="438070" y="13640"/>
                    <a:pt x="440055" y="13335"/>
                  </a:cubicBezTo>
                  <a:cubicBezTo>
                    <a:pt x="455319" y="10987"/>
                    <a:pt x="485486" y="10111"/>
                    <a:pt x="497205" y="9525"/>
                  </a:cubicBezTo>
                  <a:cubicBezTo>
                    <a:pt x="505416" y="6788"/>
                    <a:pt x="509876" y="5084"/>
                    <a:pt x="520065" y="3810"/>
                  </a:cubicBezTo>
                  <a:cubicBezTo>
                    <a:pt x="529537" y="2626"/>
                    <a:pt x="539109" y="2450"/>
                    <a:pt x="548640" y="1905"/>
                  </a:cubicBezTo>
                  <a:lnTo>
                    <a:pt x="586740" y="0"/>
                  </a:lnTo>
                  <a:lnTo>
                    <a:pt x="668655" y="1905"/>
                  </a:lnTo>
                  <a:cubicBezTo>
                    <a:pt x="723897" y="2755"/>
                    <a:pt x="779169" y="2066"/>
                    <a:pt x="834390" y="3810"/>
                  </a:cubicBezTo>
                  <a:cubicBezTo>
                    <a:pt x="839624" y="3975"/>
                    <a:pt x="844550" y="6350"/>
                    <a:pt x="849630" y="7620"/>
                  </a:cubicBezTo>
                  <a:lnTo>
                    <a:pt x="864870" y="11430"/>
                  </a:lnTo>
                  <a:lnTo>
                    <a:pt x="880110" y="13335"/>
                  </a:lnTo>
                  <a:cubicBezTo>
                    <a:pt x="896488" y="24254"/>
                    <a:pt x="875766" y="11163"/>
                    <a:pt x="891540" y="19050"/>
                  </a:cubicBezTo>
                  <a:cubicBezTo>
                    <a:pt x="909653" y="28107"/>
                    <a:pt x="879197" y="16841"/>
                    <a:pt x="908685" y="26670"/>
                  </a:cubicBezTo>
                  <a:cubicBezTo>
                    <a:pt x="911820" y="27715"/>
                    <a:pt x="919054" y="30289"/>
                    <a:pt x="922020" y="30480"/>
                  </a:cubicBezTo>
                  <a:cubicBezTo>
                    <a:pt x="939141" y="31585"/>
                    <a:pt x="956310" y="31750"/>
                    <a:pt x="973455" y="32385"/>
                  </a:cubicBezTo>
                  <a:cubicBezTo>
                    <a:pt x="975896" y="32995"/>
                    <a:pt x="984057" y="34829"/>
                    <a:pt x="986790" y="36195"/>
                  </a:cubicBezTo>
                  <a:cubicBezTo>
                    <a:pt x="988838" y="37219"/>
                    <a:pt x="990413" y="39075"/>
                    <a:pt x="992505" y="40005"/>
                  </a:cubicBezTo>
                  <a:cubicBezTo>
                    <a:pt x="1002414" y="44409"/>
                    <a:pt x="1006422" y="44170"/>
                    <a:pt x="1017270" y="45720"/>
                  </a:cubicBezTo>
                  <a:cubicBezTo>
                    <a:pt x="1019175" y="46355"/>
                    <a:pt x="1021025" y="47189"/>
                    <a:pt x="1022985" y="47625"/>
                  </a:cubicBezTo>
                  <a:cubicBezTo>
                    <a:pt x="1030827" y="49368"/>
                    <a:pt x="1036313" y="49355"/>
                    <a:pt x="1043940" y="51435"/>
                  </a:cubicBezTo>
                  <a:cubicBezTo>
                    <a:pt x="1047815" y="52492"/>
                    <a:pt x="1055370" y="55245"/>
                    <a:pt x="1055370" y="55245"/>
                  </a:cubicBezTo>
                  <a:cubicBezTo>
                    <a:pt x="1057910" y="57150"/>
                    <a:pt x="1060150" y="59540"/>
                    <a:pt x="1062990" y="60960"/>
                  </a:cubicBezTo>
                  <a:cubicBezTo>
                    <a:pt x="1066582" y="62756"/>
                    <a:pt x="1071078" y="62542"/>
                    <a:pt x="1074420" y="64770"/>
                  </a:cubicBezTo>
                  <a:cubicBezTo>
                    <a:pt x="1076325" y="66040"/>
                    <a:pt x="1078031" y="67678"/>
                    <a:pt x="1080135" y="68580"/>
                  </a:cubicBezTo>
                  <a:cubicBezTo>
                    <a:pt x="1099277" y="76784"/>
                    <a:pt x="1073574" y="61490"/>
                    <a:pt x="1099185" y="74295"/>
                  </a:cubicBezTo>
                  <a:cubicBezTo>
                    <a:pt x="1101725" y="75565"/>
                    <a:pt x="1104323" y="76726"/>
                    <a:pt x="1106805" y="78105"/>
                  </a:cubicBezTo>
                  <a:cubicBezTo>
                    <a:pt x="1110042" y="79903"/>
                    <a:pt x="1112791" y="82731"/>
                    <a:pt x="1116330" y="83820"/>
                  </a:cubicBezTo>
                  <a:cubicBezTo>
                    <a:pt x="1121223" y="85326"/>
                    <a:pt x="1126490" y="85090"/>
                    <a:pt x="1131570" y="85725"/>
                  </a:cubicBezTo>
                  <a:cubicBezTo>
                    <a:pt x="1133475" y="87630"/>
                    <a:pt x="1135043" y="89946"/>
                    <a:pt x="1137285" y="91440"/>
                  </a:cubicBezTo>
                  <a:cubicBezTo>
                    <a:pt x="1138956" y="92554"/>
                    <a:pt x="1141432" y="92091"/>
                    <a:pt x="1143000" y="93345"/>
                  </a:cubicBezTo>
                  <a:cubicBezTo>
                    <a:pt x="1153319" y="101600"/>
                    <a:pt x="1139666" y="97155"/>
                    <a:pt x="1152525" y="102870"/>
                  </a:cubicBezTo>
                  <a:cubicBezTo>
                    <a:pt x="1156195" y="104501"/>
                    <a:pt x="1160613" y="104452"/>
                    <a:pt x="1163955" y="106680"/>
                  </a:cubicBezTo>
                  <a:cubicBezTo>
                    <a:pt x="1167765" y="109220"/>
                    <a:pt x="1172147" y="111062"/>
                    <a:pt x="1175385" y="114300"/>
                  </a:cubicBezTo>
                  <a:cubicBezTo>
                    <a:pt x="1177290" y="116205"/>
                    <a:pt x="1178858" y="118521"/>
                    <a:pt x="1181100" y="120015"/>
                  </a:cubicBezTo>
                  <a:cubicBezTo>
                    <a:pt x="1182771" y="121129"/>
                    <a:pt x="1184969" y="121129"/>
                    <a:pt x="1186815" y="121920"/>
                  </a:cubicBezTo>
                  <a:cubicBezTo>
                    <a:pt x="1189425" y="123039"/>
                    <a:pt x="1191895" y="124460"/>
                    <a:pt x="1194435" y="125730"/>
                  </a:cubicBezTo>
                  <a:cubicBezTo>
                    <a:pt x="1201773" y="136737"/>
                    <a:pt x="1194082" y="126788"/>
                    <a:pt x="1203960" y="135255"/>
                  </a:cubicBezTo>
                  <a:cubicBezTo>
                    <a:pt x="1209044" y="139613"/>
                    <a:pt x="1211239" y="143994"/>
                    <a:pt x="1217295" y="146685"/>
                  </a:cubicBezTo>
                  <a:cubicBezTo>
                    <a:pt x="1220965" y="148316"/>
                    <a:pt x="1225133" y="148699"/>
                    <a:pt x="1228725" y="150495"/>
                  </a:cubicBezTo>
                  <a:lnTo>
                    <a:pt x="1232535" y="152400"/>
                  </a:ln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4" name="Straight Connector 113"/>
            <p:cNvCxnSpPr/>
            <p:nvPr/>
          </p:nvCxnSpPr>
          <p:spPr bwMode="auto">
            <a:xfrm flipH="1" flipV="1">
              <a:off x="3703340" y="4715314"/>
              <a:ext cx="675228" cy="21135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" name="Straight Connector 115"/>
            <p:cNvCxnSpPr/>
            <p:nvPr/>
          </p:nvCxnSpPr>
          <p:spPr bwMode="auto">
            <a:xfrm flipH="1" flipV="1">
              <a:off x="4335780" y="4542310"/>
              <a:ext cx="331470" cy="25672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Straight Connector 117"/>
            <p:cNvCxnSpPr/>
            <p:nvPr/>
          </p:nvCxnSpPr>
          <p:spPr bwMode="auto">
            <a:xfrm flipH="1" flipV="1">
              <a:off x="4533901" y="4144674"/>
              <a:ext cx="355666" cy="52599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/>
            <p:cNvCxnSpPr/>
            <p:nvPr/>
          </p:nvCxnSpPr>
          <p:spPr bwMode="auto">
            <a:xfrm flipH="1" flipV="1">
              <a:off x="5034337" y="4119937"/>
              <a:ext cx="37761" cy="28773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Straight Connector 121"/>
            <p:cNvCxnSpPr/>
            <p:nvPr/>
          </p:nvCxnSpPr>
          <p:spPr bwMode="auto">
            <a:xfrm flipV="1">
              <a:off x="5297020" y="4027469"/>
              <a:ext cx="127735" cy="509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" name="Straight Connector 123"/>
            <p:cNvCxnSpPr/>
            <p:nvPr/>
          </p:nvCxnSpPr>
          <p:spPr bwMode="auto">
            <a:xfrm flipV="1">
              <a:off x="5424755" y="4027469"/>
              <a:ext cx="375994" cy="64579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6" name="Straight Connector 125"/>
            <p:cNvCxnSpPr/>
            <p:nvPr/>
          </p:nvCxnSpPr>
          <p:spPr bwMode="auto">
            <a:xfrm flipV="1">
              <a:off x="5612752" y="4520629"/>
              <a:ext cx="294888" cy="27840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8" name="Straight Connector 127"/>
            <p:cNvCxnSpPr/>
            <p:nvPr/>
          </p:nvCxnSpPr>
          <p:spPr bwMode="auto">
            <a:xfrm flipV="1">
              <a:off x="5800749" y="4674741"/>
              <a:ext cx="671970" cy="31860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0" name="Straight Connector 129"/>
            <p:cNvCxnSpPr/>
            <p:nvPr/>
          </p:nvCxnSpPr>
          <p:spPr bwMode="auto">
            <a:xfrm flipV="1">
              <a:off x="6116185" y="5188449"/>
              <a:ext cx="490098" cy="1275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2" name="Straight Connector 131"/>
            <p:cNvCxnSpPr/>
            <p:nvPr/>
          </p:nvCxnSpPr>
          <p:spPr bwMode="auto">
            <a:xfrm>
              <a:off x="6405517" y="5472623"/>
              <a:ext cx="241863" cy="54873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5" name="Straight Connector 134"/>
            <p:cNvCxnSpPr/>
            <p:nvPr/>
          </p:nvCxnSpPr>
          <p:spPr bwMode="auto">
            <a:xfrm>
              <a:off x="6264437" y="5688647"/>
              <a:ext cx="239105" cy="12652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1" name="Straight Connector 140"/>
            <p:cNvCxnSpPr/>
            <p:nvPr/>
          </p:nvCxnSpPr>
          <p:spPr bwMode="auto">
            <a:xfrm>
              <a:off x="5297020" y="5688647"/>
              <a:ext cx="76364" cy="27036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7" name="Straight Connector 146"/>
            <p:cNvCxnSpPr/>
            <p:nvPr/>
          </p:nvCxnSpPr>
          <p:spPr bwMode="auto">
            <a:xfrm flipH="1">
              <a:off x="4150760" y="5688647"/>
              <a:ext cx="185020" cy="116251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9" name="Straight Connector 148"/>
            <p:cNvCxnSpPr/>
            <p:nvPr/>
          </p:nvCxnSpPr>
          <p:spPr bwMode="auto">
            <a:xfrm flipH="1">
              <a:off x="3647326" y="5661060"/>
              <a:ext cx="308225" cy="12329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1" name="Straight Connector 150"/>
            <p:cNvCxnSpPr/>
            <p:nvPr/>
          </p:nvCxnSpPr>
          <p:spPr bwMode="auto">
            <a:xfrm flipH="1">
              <a:off x="3565133" y="5472623"/>
              <a:ext cx="354231" cy="3432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3" name="Straight Connector 152"/>
            <p:cNvCxnSpPr/>
            <p:nvPr/>
          </p:nvCxnSpPr>
          <p:spPr bwMode="auto">
            <a:xfrm flipH="1">
              <a:off x="3482939" y="5260375"/>
              <a:ext cx="580441" cy="3081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5" name="Straight Connector 154"/>
            <p:cNvCxnSpPr/>
            <p:nvPr/>
          </p:nvCxnSpPr>
          <p:spPr bwMode="auto">
            <a:xfrm flipH="1" flipV="1">
              <a:off x="3986373" y="5095982"/>
              <a:ext cx="297951" cy="205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3" name="Straight Connector 142"/>
            <p:cNvCxnSpPr/>
            <p:nvPr/>
          </p:nvCxnSpPr>
          <p:spPr bwMode="auto">
            <a:xfrm flipH="1">
              <a:off x="4962418" y="5688647"/>
              <a:ext cx="71919" cy="39365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7" name="Straight Connector 136"/>
            <p:cNvCxnSpPr/>
            <p:nvPr/>
          </p:nvCxnSpPr>
          <p:spPr bwMode="auto">
            <a:xfrm>
              <a:off x="5938096" y="5688647"/>
              <a:ext cx="339414" cy="22926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5" name="Straight Connector 144"/>
            <p:cNvCxnSpPr/>
            <p:nvPr/>
          </p:nvCxnSpPr>
          <p:spPr bwMode="auto">
            <a:xfrm flipH="1">
              <a:off x="4541178" y="5688647"/>
              <a:ext cx="170556" cy="19844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9" name="Straight Connector 138"/>
            <p:cNvCxnSpPr/>
            <p:nvPr/>
          </p:nvCxnSpPr>
          <p:spPr bwMode="auto">
            <a:xfrm>
              <a:off x="5594985" y="5688647"/>
              <a:ext cx="240736" cy="28063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82" name="Rectangle 4"/>
          <p:cNvSpPr>
            <a:spLocks noChangeArrowheads="1"/>
          </p:cNvSpPr>
          <p:nvPr/>
        </p:nvSpPr>
        <p:spPr bwMode="auto">
          <a:xfrm>
            <a:off x="0" y="2940262"/>
            <a:ext cx="10287000" cy="4774988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1470990" y="1054485"/>
            <a:ext cx="7344816" cy="3317655"/>
            <a:chOff x="1471092" y="4027469"/>
            <a:chExt cx="7344816" cy="3555468"/>
          </a:xfrm>
        </p:grpSpPr>
        <p:sp>
          <p:nvSpPr>
            <p:cNvPr id="94" name="TextBox 9"/>
            <p:cNvSpPr txBox="1">
              <a:spLocks noChangeArrowheads="1"/>
            </p:cNvSpPr>
            <p:nvPr/>
          </p:nvSpPr>
          <p:spPr bwMode="auto">
            <a:xfrm>
              <a:off x="1471092" y="7088179"/>
              <a:ext cx="7344816" cy="494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000000"/>
                  </a:solidFill>
                </a:rPr>
                <a:t>.</a:t>
              </a:r>
              <a:r>
                <a:rPr lang="nb-NO" smtClean="0">
                  <a:solidFill>
                    <a:srgbClr val="00FF00"/>
                  </a:solidFill>
                </a:rPr>
                <a:t>Laws of physics</a:t>
              </a:r>
              <a:r>
                <a:rPr lang="nb-NO" smtClean="0">
                  <a:solidFill>
                    <a:srgbClr val="FFFFFF"/>
                  </a:solidFill>
                </a:rPr>
                <a:t>   </a:t>
              </a:r>
              <a:r>
                <a:rPr lang="nb-NO" smtClean="0">
                  <a:solidFill>
                    <a:srgbClr val="C0C0C0"/>
                  </a:solidFill>
                </a:rPr>
                <a:t>&amp;</a:t>
              </a:r>
              <a:r>
                <a:rPr lang="nb-NO" smtClean="0">
                  <a:solidFill>
                    <a:srgbClr val="FFFFFF"/>
                  </a:solidFill>
                </a:rPr>
                <a:t>   </a:t>
              </a:r>
              <a:r>
                <a:rPr lang="nb-NO" smtClean="0">
                  <a:solidFill>
                    <a:srgbClr val="FF00FF"/>
                  </a:solidFill>
                </a:rPr>
                <a:t>Model of equipment</a:t>
              </a:r>
            </a:p>
          </p:txBody>
        </p:sp>
        <p:sp>
          <p:nvSpPr>
            <p:cNvPr id="95" name="TextBox 9"/>
            <p:cNvSpPr txBox="1">
              <a:spLocks noChangeArrowheads="1"/>
            </p:cNvSpPr>
            <p:nvPr/>
          </p:nvSpPr>
          <p:spPr bwMode="auto">
            <a:xfrm>
              <a:off x="3559324" y="6181693"/>
              <a:ext cx="3168352" cy="494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00FF00"/>
                  </a:solidFill>
                </a:rPr>
                <a:t>Security proof</a:t>
              </a:r>
            </a:p>
          </p:txBody>
        </p:sp>
        <p:cxnSp>
          <p:nvCxnSpPr>
            <p:cNvPr id="99" name="Straight Connector 98"/>
            <p:cNvCxnSpPr/>
            <p:nvPr/>
          </p:nvCxnSpPr>
          <p:spPr bwMode="auto">
            <a:xfrm>
              <a:off x="1471092" y="7560855"/>
              <a:ext cx="7344816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04" name="Group 103"/>
            <p:cNvGrpSpPr/>
            <p:nvPr/>
          </p:nvGrpSpPr>
          <p:grpSpPr>
            <a:xfrm>
              <a:off x="3829005" y="4536517"/>
              <a:ext cx="2628992" cy="1080122"/>
              <a:chOff x="1471092" y="4511487"/>
              <a:chExt cx="7344818" cy="3018546"/>
            </a:xfrm>
          </p:grpSpPr>
          <p:grpSp>
            <p:nvGrpSpPr>
              <p:cNvPr id="178" name="Group 177"/>
              <p:cNvGrpSpPr/>
              <p:nvPr/>
            </p:nvGrpSpPr>
            <p:grpSpPr>
              <a:xfrm>
                <a:off x="1471092" y="4511487"/>
                <a:ext cx="7344818" cy="3018545"/>
                <a:chOff x="1471092" y="257225"/>
                <a:chExt cx="7344818" cy="7272808"/>
              </a:xfrm>
            </p:grpSpPr>
            <p:cxnSp>
              <p:nvCxnSpPr>
                <p:cNvPr id="180" name="Straight Connector 179"/>
                <p:cNvCxnSpPr/>
                <p:nvPr/>
              </p:nvCxnSpPr>
              <p:spPr bwMode="auto">
                <a:xfrm flipH="1">
                  <a:off x="1471092" y="257225"/>
                  <a:ext cx="3672408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1" name="Straight Connector 180"/>
                <p:cNvCxnSpPr/>
                <p:nvPr/>
              </p:nvCxnSpPr>
              <p:spPr bwMode="auto">
                <a:xfrm>
                  <a:off x="5143501" y="257225"/>
                  <a:ext cx="3672409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179" name="Straight Connector 178"/>
              <p:cNvCxnSpPr/>
              <p:nvPr/>
            </p:nvCxnSpPr>
            <p:spPr bwMode="auto">
              <a:xfrm>
                <a:off x="1471092" y="7530033"/>
                <a:ext cx="7344816" cy="0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05" name="Straight Connector 104"/>
            <p:cNvCxnSpPr/>
            <p:nvPr/>
          </p:nvCxnSpPr>
          <p:spPr bwMode="auto">
            <a:xfrm flipV="1">
              <a:off x="1471092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Straight Connector 105"/>
            <p:cNvCxnSpPr/>
            <p:nvPr/>
          </p:nvCxnSpPr>
          <p:spPr bwMode="auto">
            <a:xfrm flipH="1" flipV="1">
              <a:off x="6727676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" name="Straight Connector 106"/>
            <p:cNvCxnSpPr/>
            <p:nvPr/>
          </p:nvCxnSpPr>
          <p:spPr bwMode="auto">
            <a:xfrm>
              <a:off x="3559324" y="5832663"/>
              <a:ext cx="3168352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Straight Connector 107"/>
            <p:cNvCxnSpPr/>
            <p:nvPr/>
          </p:nvCxnSpPr>
          <p:spPr bwMode="auto">
            <a:xfrm>
              <a:off x="2047156" y="7088916"/>
              <a:ext cx="619268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/>
            <p:cNvCxnSpPr/>
            <p:nvPr/>
          </p:nvCxnSpPr>
          <p:spPr bwMode="auto">
            <a:xfrm>
              <a:off x="2589064" y="6644079"/>
              <a:ext cx="511355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" name="Straight Connector 109"/>
            <p:cNvCxnSpPr/>
            <p:nvPr/>
          </p:nvCxnSpPr>
          <p:spPr bwMode="auto">
            <a:xfrm flipV="1">
              <a:off x="3127276" y="6202729"/>
              <a:ext cx="4029662" cy="140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Straight Connector 110"/>
            <p:cNvCxnSpPr/>
            <p:nvPr/>
          </p:nvCxnSpPr>
          <p:spPr bwMode="auto">
            <a:xfrm flipV="1">
              <a:off x="517950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Straight Connector 111"/>
            <p:cNvCxnSpPr/>
            <p:nvPr/>
          </p:nvCxnSpPr>
          <p:spPr bwMode="auto">
            <a:xfrm flipV="1">
              <a:off x="5994358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" name="Straight Connector 112"/>
            <p:cNvCxnSpPr/>
            <p:nvPr/>
          </p:nvCxnSpPr>
          <p:spPr bwMode="auto">
            <a:xfrm flipV="1">
              <a:off x="6727676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" name="Straight Connector 114"/>
            <p:cNvCxnSpPr/>
            <p:nvPr/>
          </p:nvCxnSpPr>
          <p:spPr bwMode="auto">
            <a:xfrm flipV="1">
              <a:off x="4378568" y="5832663"/>
              <a:ext cx="0" cy="36004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7" name="Straight Connector 116"/>
            <p:cNvCxnSpPr/>
            <p:nvPr/>
          </p:nvCxnSpPr>
          <p:spPr bwMode="auto">
            <a:xfrm flipV="1">
              <a:off x="355932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/>
            <p:cNvCxnSpPr/>
            <p:nvPr/>
          </p:nvCxnSpPr>
          <p:spPr bwMode="auto">
            <a:xfrm flipV="1">
              <a:off x="3919364" y="6207511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/>
            <p:cNvCxnSpPr/>
            <p:nvPr/>
          </p:nvCxnSpPr>
          <p:spPr bwMode="auto">
            <a:xfrm flipV="1">
              <a:off x="3144859" y="619129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3" name="Straight Connector 122"/>
            <p:cNvCxnSpPr/>
            <p:nvPr/>
          </p:nvCxnSpPr>
          <p:spPr bwMode="auto">
            <a:xfrm flipV="1">
              <a:off x="6334183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5" name="Straight Connector 124"/>
            <p:cNvCxnSpPr/>
            <p:nvPr/>
          </p:nvCxnSpPr>
          <p:spPr bwMode="auto">
            <a:xfrm flipV="1">
              <a:off x="7087716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Straight Connector 126"/>
            <p:cNvCxnSpPr/>
            <p:nvPr/>
          </p:nvCxnSpPr>
          <p:spPr bwMode="auto">
            <a:xfrm flipV="1">
              <a:off x="3496053" y="6660755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9" name="Straight Connector 128"/>
            <p:cNvCxnSpPr/>
            <p:nvPr/>
          </p:nvCxnSpPr>
          <p:spPr bwMode="auto">
            <a:xfrm flipV="1">
              <a:off x="276723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1" name="Straight Connector 130"/>
            <p:cNvCxnSpPr/>
            <p:nvPr/>
          </p:nvCxnSpPr>
          <p:spPr bwMode="auto">
            <a:xfrm flipV="1">
              <a:off x="4216133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3" name="Straight Connector 132"/>
            <p:cNvCxnSpPr/>
            <p:nvPr/>
          </p:nvCxnSpPr>
          <p:spPr bwMode="auto">
            <a:xfrm flipV="1">
              <a:off x="492747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4" name="Straight Connector 133"/>
            <p:cNvCxnSpPr/>
            <p:nvPr/>
          </p:nvCxnSpPr>
          <p:spPr bwMode="auto">
            <a:xfrm flipV="1">
              <a:off x="5719564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6" name="Straight Connector 135"/>
            <p:cNvCxnSpPr/>
            <p:nvPr/>
          </p:nvCxnSpPr>
          <p:spPr bwMode="auto">
            <a:xfrm flipV="1">
              <a:off x="6516091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8" name="Straight Connector 137"/>
            <p:cNvCxnSpPr/>
            <p:nvPr/>
          </p:nvCxnSpPr>
          <p:spPr bwMode="auto">
            <a:xfrm flipV="1">
              <a:off x="7303740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0" name="Straight Connector 139"/>
            <p:cNvCxnSpPr/>
            <p:nvPr/>
          </p:nvCxnSpPr>
          <p:spPr bwMode="auto">
            <a:xfrm flipV="1">
              <a:off x="8023820" y="6906407"/>
              <a:ext cx="626" cy="18000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2" name="Freeform 141"/>
            <p:cNvSpPr/>
            <p:nvPr/>
          </p:nvSpPr>
          <p:spPr>
            <a:xfrm>
              <a:off x="4354830" y="4968567"/>
              <a:ext cx="1581150" cy="232634"/>
            </a:xfrm>
            <a:custGeom>
              <a:avLst/>
              <a:gdLst>
                <a:gd name="connsiteX0" fmla="*/ 0 w 1581150"/>
                <a:gd name="connsiteY0" fmla="*/ 215265 h 215474"/>
                <a:gd name="connsiteX1" fmla="*/ 9525 w 1581150"/>
                <a:gd name="connsiteY1" fmla="*/ 209550 h 215474"/>
                <a:gd name="connsiteX2" fmla="*/ 19050 w 1581150"/>
                <a:gd name="connsiteY2" fmla="*/ 198120 h 215474"/>
                <a:gd name="connsiteX3" fmla="*/ 24765 w 1581150"/>
                <a:gd name="connsiteY3" fmla="*/ 196215 h 215474"/>
                <a:gd name="connsiteX4" fmla="*/ 36195 w 1581150"/>
                <a:gd name="connsiteY4" fmla="*/ 188595 h 215474"/>
                <a:gd name="connsiteX5" fmla="*/ 40005 w 1581150"/>
                <a:gd name="connsiteY5" fmla="*/ 182880 h 215474"/>
                <a:gd name="connsiteX6" fmla="*/ 47625 w 1581150"/>
                <a:gd name="connsiteY6" fmla="*/ 177165 h 215474"/>
                <a:gd name="connsiteX7" fmla="*/ 59055 w 1581150"/>
                <a:gd name="connsiteY7" fmla="*/ 169545 h 215474"/>
                <a:gd name="connsiteX8" fmla="*/ 70485 w 1581150"/>
                <a:gd name="connsiteY8" fmla="*/ 160020 h 215474"/>
                <a:gd name="connsiteX9" fmla="*/ 76200 w 1581150"/>
                <a:gd name="connsiteY9" fmla="*/ 154305 h 215474"/>
                <a:gd name="connsiteX10" fmla="*/ 81915 w 1581150"/>
                <a:gd name="connsiteY10" fmla="*/ 152400 h 215474"/>
                <a:gd name="connsiteX11" fmla="*/ 87630 w 1581150"/>
                <a:gd name="connsiteY11" fmla="*/ 148590 h 215474"/>
                <a:gd name="connsiteX12" fmla="*/ 91440 w 1581150"/>
                <a:gd name="connsiteY12" fmla="*/ 142875 h 215474"/>
                <a:gd name="connsiteX13" fmla="*/ 108585 w 1581150"/>
                <a:gd name="connsiteY13" fmla="*/ 139065 h 215474"/>
                <a:gd name="connsiteX14" fmla="*/ 127635 w 1581150"/>
                <a:gd name="connsiteY14" fmla="*/ 131445 h 215474"/>
                <a:gd name="connsiteX15" fmla="*/ 133350 w 1581150"/>
                <a:gd name="connsiteY15" fmla="*/ 125730 h 215474"/>
                <a:gd name="connsiteX16" fmla="*/ 139065 w 1581150"/>
                <a:gd name="connsiteY16" fmla="*/ 123825 h 215474"/>
                <a:gd name="connsiteX17" fmla="*/ 146685 w 1581150"/>
                <a:gd name="connsiteY17" fmla="*/ 112395 h 215474"/>
                <a:gd name="connsiteX18" fmla="*/ 156210 w 1581150"/>
                <a:gd name="connsiteY18" fmla="*/ 108585 h 215474"/>
                <a:gd name="connsiteX19" fmla="*/ 169545 w 1581150"/>
                <a:gd name="connsiteY19" fmla="*/ 100965 h 215474"/>
                <a:gd name="connsiteX20" fmla="*/ 188595 w 1581150"/>
                <a:gd name="connsiteY20" fmla="*/ 97155 h 215474"/>
                <a:gd name="connsiteX21" fmla="*/ 194310 w 1581150"/>
                <a:gd name="connsiteY21" fmla="*/ 95250 h 215474"/>
                <a:gd name="connsiteX22" fmla="*/ 207645 w 1581150"/>
                <a:gd name="connsiteY22" fmla="*/ 85725 h 215474"/>
                <a:gd name="connsiteX23" fmla="*/ 219075 w 1581150"/>
                <a:gd name="connsiteY23" fmla="*/ 81915 h 215474"/>
                <a:gd name="connsiteX24" fmla="*/ 230505 w 1581150"/>
                <a:gd name="connsiteY24" fmla="*/ 74295 h 215474"/>
                <a:gd name="connsiteX25" fmla="*/ 236220 w 1581150"/>
                <a:gd name="connsiteY25" fmla="*/ 72390 h 215474"/>
                <a:gd name="connsiteX26" fmla="*/ 253365 w 1581150"/>
                <a:gd name="connsiteY26" fmla="*/ 68580 h 215474"/>
                <a:gd name="connsiteX27" fmla="*/ 264795 w 1581150"/>
                <a:gd name="connsiteY27" fmla="*/ 66675 h 215474"/>
                <a:gd name="connsiteX28" fmla="*/ 272415 w 1581150"/>
                <a:gd name="connsiteY28" fmla="*/ 64770 h 215474"/>
                <a:gd name="connsiteX29" fmla="*/ 297180 w 1581150"/>
                <a:gd name="connsiteY29" fmla="*/ 62865 h 215474"/>
                <a:gd name="connsiteX30" fmla="*/ 314325 w 1581150"/>
                <a:gd name="connsiteY30" fmla="*/ 57150 h 215474"/>
                <a:gd name="connsiteX31" fmla="*/ 320040 w 1581150"/>
                <a:gd name="connsiteY31" fmla="*/ 55245 h 215474"/>
                <a:gd name="connsiteX32" fmla="*/ 325755 w 1581150"/>
                <a:gd name="connsiteY32" fmla="*/ 53340 h 215474"/>
                <a:gd name="connsiteX33" fmla="*/ 333375 w 1581150"/>
                <a:gd name="connsiteY33" fmla="*/ 51435 h 215474"/>
                <a:gd name="connsiteX34" fmla="*/ 346710 w 1581150"/>
                <a:gd name="connsiteY34" fmla="*/ 47625 h 215474"/>
                <a:gd name="connsiteX35" fmla="*/ 371475 w 1581150"/>
                <a:gd name="connsiteY35" fmla="*/ 43815 h 215474"/>
                <a:gd name="connsiteX36" fmla="*/ 392430 w 1581150"/>
                <a:gd name="connsiteY36" fmla="*/ 38100 h 215474"/>
                <a:gd name="connsiteX37" fmla="*/ 411480 w 1581150"/>
                <a:gd name="connsiteY37" fmla="*/ 36195 h 215474"/>
                <a:gd name="connsiteX38" fmla="*/ 432435 w 1581150"/>
                <a:gd name="connsiteY38" fmla="*/ 32385 h 215474"/>
                <a:gd name="connsiteX39" fmla="*/ 438150 w 1581150"/>
                <a:gd name="connsiteY39" fmla="*/ 30480 h 215474"/>
                <a:gd name="connsiteX40" fmla="*/ 445770 w 1581150"/>
                <a:gd name="connsiteY40" fmla="*/ 28575 h 215474"/>
                <a:gd name="connsiteX41" fmla="*/ 466725 w 1581150"/>
                <a:gd name="connsiteY41" fmla="*/ 24765 h 215474"/>
                <a:gd name="connsiteX42" fmla="*/ 472440 w 1581150"/>
                <a:gd name="connsiteY42" fmla="*/ 22860 h 215474"/>
                <a:gd name="connsiteX43" fmla="*/ 487680 w 1581150"/>
                <a:gd name="connsiteY43" fmla="*/ 20955 h 215474"/>
                <a:gd name="connsiteX44" fmla="*/ 510540 w 1581150"/>
                <a:gd name="connsiteY44" fmla="*/ 17145 h 215474"/>
                <a:gd name="connsiteX45" fmla="*/ 594360 w 1581150"/>
                <a:gd name="connsiteY45" fmla="*/ 11430 h 215474"/>
                <a:gd name="connsiteX46" fmla="*/ 621030 w 1581150"/>
                <a:gd name="connsiteY46" fmla="*/ 9525 h 215474"/>
                <a:gd name="connsiteX47" fmla="*/ 649605 w 1581150"/>
                <a:gd name="connsiteY47" fmla="*/ 3810 h 215474"/>
                <a:gd name="connsiteX48" fmla="*/ 760095 w 1581150"/>
                <a:gd name="connsiteY48" fmla="*/ 0 h 215474"/>
                <a:gd name="connsiteX49" fmla="*/ 866775 w 1581150"/>
                <a:gd name="connsiteY49" fmla="*/ 1905 h 215474"/>
                <a:gd name="connsiteX50" fmla="*/ 946785 w 1581150"/>
                <a:gd name="connsiteY50" fmla="*/ 5715 h 215474"/>
                <a:gd name="connsiteX51" fmla="*/ 1089660 w 1581150"/>
                <a:gd name="connsiteY51" fmla="*/ 7620 h 215474"/>
                <a:gd name="connsiteX52" fmla="*/ 1099185 w 1581150"/>
                <a:gd name="connsiteY52" fmla="*/ 9525 h 215474"/>
                <a:gd name="connsiteX53" fmla="*/ 1143000 w 1581150"/>
                <a:gd name="connsiteY53" fmla="*/ 13335 h 215474"/>
                <a:gd name="connsiteX54" fmla="*/ 1154430 w 1581150"/>
                <a:gd name="connsiteY54" fmla="*/ 19050 h 215474"/>
                <a:gd name="connsiteX55" fmla="*/ 1173480 w 1581150"/>
                <a:gd name="connsiteY55" fmla="*/ 22860 h 215474"/>
                <a:gd name="connsiteX56" fmla="*/ 1198245 w 1581150"/>
                <a:gd name="connsiteY56" fmla="*/ 26670 h 215474"/>
                <a:gd name="connsiteX57" fmla="*/ 1217295 w 1581150"/>
                <a:gd name="connsiteY57" fmla="*/ 32385 h 215474"/>
                <a:gd name="connsiteX58" fmla="*/ 1224915 w 1581150"/>
                <a:gd name="connsiteY58" fmla="*/ 36195 h 215474"/>
                <a:gd name="connsiteX59" fmla="*/ 1230630 w 1581150"/>
                <a:gd name="connsiteY59" fmla="*/ 38100 h 215474"/>
                <a:gd name="connsiteX60" fmla="*/ 1236345 w 1581150"/>
                <a:gd name="connsiteY60" fmla="*/ 41910 h 215474"/>
                <a:gd name="connsiteX61" fmla="*/ 1243965 w 1581150"/>
                <a:gd name="connsiteY61" fmla="*/ 47625 h 215474"/>
                <a:gd name="connsiteX62" fmla="*/ 1253490 w 1581150"/>
                <a:gd name="connsiteY62" fmla="*/ 49530 h 215474"/>
                <a:gd name="connsiteX63" fmla="*/ 1263015 w 1581150"/>
                <a:gd name="connsiteY63" fmla="*/ 53340 h 215474"/>
                <a:gd name="connsiteX64" fmla="*/ 1268730 w 1581150"/>
                <a:gd name="connsiteY64" fmla="*/ 57150 h 215474"/>
                <a:gd name="connsiteX65" fmla="*/ 1278255 w 1581150"/>
                <a:gd name="connsiteY65" fmla="*/ 59055 h 215474"/>
                <a:gd name="connsiteX66" fmla="*/ 1285875 w 1581150"/>
                <a:gd name="connsiteY66" fmla="*/ 62865 h 215474"/>
                <a:gd name="connsiteX67" fmla="*/ 1291590 w 1581150"/>
                <a:gd name="connsiteY67" fmla="*/ 66675 h 215474"/>
                <a:gd name="connsiteX68" fmla="*/ 1303020 w 1581150"/>
                <a:gd name="connsiteY68" fmla="*/ 70485 h 215474"/>
                <a:gd name="connsiteX69" fmla="*/ 1314450 w 1581150"/>
                <a:gd name="connsiteY69" fmla="*/ 76200 h 215474"/>
                <a:gd name="connsiteX70" fmla="*/ 1322070 w 1581150"/>
                <a:gd name="connsiteY70" fmla="*/ 80010 h 215474"/>
                <a:gd name="connsiteX71" fmla="*/ 1327785 w 1581150"/>
                <a:gd name="connsiteY71" fmla="*/ 83820 h 215474"/>
                <a:gd name="connsiteX72" fmla="*/ 1346835 w 1581150"/>
                <a:gd name="connsiteY72" fmla="*/ 89535 h 215474"/>
                <a:gd name="connsiteX73" fmla="*/ 1358265 w 1581150"/>
                <a:gd name="connsiteY73" fmla="*/ 93345 h 215474"/>
                <a:gd name="connsiteX74" fmla="*/ 1365885 w 1581150"/>
                <a:gd name="connsiteY74" fmla="*/ 95250 h 215474"/>
                <a:gd name="connsiteX75" fmla="*/ 1373505 w 1581150"/>
                <a:gd name="connsiteY75" fmla="*/ 99060 h 215474"/>
                <a:gd name="connsiteX76" fmla="*/ 1392555 w 1581150"/>
                <a:gd name="connsiteY76" fmla="*/ 104775 h 215474"/>
                <a:gd name="connsiteX77" fmla="*/ 1405890 w 1581150"/>
                <a:gd name="connsiteY77" fmla="*/ 108585 h 215474"/>
                <a:gd name="connsiteX78" fmla="*/ 1411605 w 1581150"/>
                <a:gd name="connsiteY78" fmla="*/ 112395 h 215474"/>
                <a:gd name="connsiteX79" fmla="*/ 1424940 w 1581150"/>
                <a:gd name="connsiteY79" fmla="*/ 118110 h 215474"/>
                <a:gd name="connsiteX80" fmla="*/ 1430655 w 1581150"/>
                <a:gd name="connsiteY80" fmla="*/ 123825 h 215474"/>
                <a:gd name="connsiteX81" fmla="*/ 1442085 w 1581150"/>
                <a:gd name="connsiteY81" fmla="*/ 129540 h 215474"/>
                <a:gd name="connsiteX82" fmla="*/ 1447800 w 1581150"/>
                <a:gd name="connsiteY82" fmla="*/ 135255 h 215474"/>
                <a:gd name="connsiteX83" fmla="*/ 1466850 w 1581150"/>
                <a:gd name="connsiteY83" fmla="*/ 144780 h 215474"/>
                <a:gd name="connsiteX84" fmla="*/ 1483995 w 1581150"/>
                <a:gd name="connsiteY84" fmla="*/ 154305 h 215474"/>
                <a:gd name="connsiteX85" fmla="*/ 1489710 w 1581150"/>
                <a:gd name="connsiteY85" fmla="*/ 158115 h 215474"/>
                <a:gd name="connsiteX86" fmla="*/ 1497330 w 1581150"/>
                <a:gd name="connsiteY86" fmla="*/ 165735 h 215474"/>
                <a:gd name="connsiteX87" fmla="*/ 1510665 w 1581150"/>
                <a:gd name="connsiteY87" fmla="*/ 171450 h 215474"/>
                <a:gd name="connsiteX88" fmla="*/ 1520190 w 1581150"/>
                <a:gd name="connsiteY88" fmla="*/ 175260 h 215474"/>
                <a:gd name="connsiteX89" fmla="*/ 1525905 w 1581150"/>
                <a:gd name="connsiteY89" fmla="*/ 177165 h 215474"/>
                <a:gd name="connsiteX90" fmla="*/ 1537335 w 1581150"/>
                <a:gd name="connsiteY90" fmla="*/ 184785 h 215474"/>
                <a:gd name="connsiteX91" fmla="*/ 1552575 w 1581150"/>
                <a:gd name="connsiteY91" fmla="*/ 192405 h 215474"/>
                <a:gd name="connsiteX92" fmla="*/ 1562100 w 1581150"/>
                <a:gd name="connsiteY92" fmla="*/ 200025 h 215474"/>
                <a:gd name="connsiteX93" fmla="*/ 1571625 w 1581150"/>
                <a:gd name="connsiteY93" fmla="*/ 211455 h 215474"/>
                <a:gd name="connsiteX94" fmla="*/ 1577340 w 1581150"/>
                <a:gd name="connsiteY94" fmla="*/ 215265 h 215474"/>
                <a:gd name="connsiteX95" fmla="*/ 1581150 w 1581150"/>
                <a:gd name="connsiteY95" fmla="*/ 215265 h 2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581150" h="215474">
                  <a:moveTo>
                    <a:pt x="0" y="215265"/>
                  </a:moveTo>
                  <a:cubicBezTo>
                    <a:pt x="3175" y="213360"/>
                    <a:pt x="6714" y="211960"/>
                    <a:pt x="9525" y="209550"/>
                  </a:cubicBezTo>
                  <a:cubicBezTo>
                    <a:pt x="21825" y="199007"/>
                    <a:pt x="3485" y="208497"/>
                    <a:pt x="19050" y="198120"/>
                  </a:cubicBezTo>
                  <a:cubicBezTo>
                    <a:pt x="20721" y="197006"/>
                    <a:pt x="23010" y="197190"/>
                    <a:pt x="24765" y="196215"/>
                  </a:cubicBezTo>
                  <a:cubicBezTo>
                    <a:pt x="28768" y="193991"/>
                    <a:pt x="36195" y="188595"/>
                    <a:pt x="36195" y="188595"/>
                  </a:cubicBezTo>
                  <a:cubicBezTo>
                    <a:pt x="37465" y="186690"/>
                    <a:pt x="38386" y="184499"/>
                    <a:pt x="40005" y="182880"/>
                  </a:cubicBezTo>
                  <a:cubicBezTo>
                    <a:pt x="42250" y="180635"/>
                    <a:pt x="45024" y="178986"/>
                    <a:pt x="47625" y="177165"/>
                  </a:cubicBezTo>
                  <a:cubicBezTo>
                    <a:pt x="51376" y="174539"/>
                    <a:pt x="55817" y="172783"/>
                    <a:pt x="59055" y="169545"/>
                  </a:cubicBezTo>
                  <a:cubicBezTo>
                    <a:pt x="75751" y="152849"/>
                    <a:pt x="54572" y="173281"/>
                    <a:pt x="70485" y="160020"/>
                  </a:cubicBezTo>
                  <a:cubicBezTo>
                    <a:pt x="72555" y="158295"/>
                    <a:pt x="73958" y="155799"/>
                    <a:pt x="76200" y="154305"/>
                  </a:cubicBezTo>
                  <a:cubicBezTo>
                    <a:pt x="77871" y="153191"/>
                    <a:pt x="80119" y="153298"/>
                    <a:pt x="81915" y="152400"/>
                  </a:cubicBezTo>
                  <a:cubicBezTo>
                    <a:pt x="83963" y="151376"/>
                    <a:pt x="85725" y="149860"/>
                    <a:pt x="87630" y="148590"/>
                  </a:cubicBezTo>
                  <a:cubicBezTo>
                    <a:pt x="88900" y="146685"/>
                    <a:pt x="89535" y="144145"/>
                    <a:pt x="91440" y="142875"/>
                  </a:cubicBezTo>
                  <a:cubicBezTo>
                    <a:pt x="92593" y="142106"/>
                    <a:pt x="108375" y="139107"/>
                    <a:pt x="108585" y="139065"/>
                  </a:cubicBezTo>
                  <a:cubicBezTo>
                    <a:pt x="130177" y="122871"/>
                    <a:pt x="99835" y="143800"/>
                    <a:pt x="127635" y="131445"/>
                  </a:cubicBezTo>
                  <a:cubicBezTo>
                    <a:pt x="130097" y="130351"/>
                    <a:pt x="131108" y="127224"/>
                    <a:pt x="133350" y="125730"/>
                  </a:cubicBezTo>
                  <a:cubicBezTo>
                    <a:pt x="135021" y="124616"/>
                    <a:pt x="137160" y="124460"/>
                    <a:pt x="139065" y="123825"/>
                  </a:cubicBezTo>
                  <a:cubicBezTo>
                    <a:pt x="141605" y="120015"/>
                    <a:pt x="142433" y="114096"/>
                    <a:pt x="146685" y="112395"/>
                  </a:cubicBezTo>
                  <a:cubicBezTo>
                    <a:pt x="149860" y="111125"/>
                    <a:pt x="153151" y="110114"/>
                    <a:pt x="156210" y="108585"/>
                  </a:cubicBezTo>
                  <a:cubicBezTo>
                    <a:pt x="175342" y="99019"/>
                    <a:pt x="146167" y="110984"/>
                    <a:pt x="169545" y="100965"/>
                  </a:cubicBezTo>
                  <a:cubicBezTo>
                    <a:pt x="176195" y="98115"/>
                    <a:pt x="180707" y="98282"/>
                    <a:pt x="188595" y="97155"/>
                  </a:cubicBezTo>
                  <a:cubicBezTo>
                    <a:pt x="190500" y="96520"/>
                    <a:pt x="192567" y="96246"/>
                    <a:pt x="194310" y="95250"/>
                  </a:cubicBezTo>
                  <a:cubicBezTo>
                    <a:pt x="196773" y="93843"/>
                    <a:pt x="204328" y="87199"/>
                    <a:pt x="207645" y="85725"/>
                  </a:cubicBezTo>
                  <a:cubicBezTo>
                    <a:pt x="211315" y="84094"/>
                    <a:pt x="215733" y="84143"/>
                    <a:pt x="219075" y="81915"/>
                  </a:cubicBezTo>
                  <a:cubicBezTo>
                    <a:pt x="222885" y="79375"/>
                    <a:pt x="226161" y="75743"/>
                    <a:pt x="230505" y="74295"/>
                  </a:cubicBezTo>
                  <a:cubicBezTo>
                    <a:pt x="232410" y="73660"/>
                    <a:pt x="234289" y="72942"/>
                    <a:pt x="236220" y="72390"/>
                  </a:cubicBezTo>
                  <a:cubicBezTo>
                    <a:pt x="241571" y="70861"/>
                    <a:pt x="247964" y="69562"/>
                    <a:pt x="253365" y="68580"/>
                  </a:cubicBezTo>
                  <a:cubicBezTo>
                    <a:pt x="257165" y="67889"/>
                    <a:pt x="261007" y="67433"/>
                    <a:pt x="264795" y="66675"/>
                  </a:cubicBezTo>
                  <a:cubicBezTo>
                    <a:pt x="267362" y="66162"/>
                    <a:pt x="269815" y="65076"/>
                    <a:pt x="272415" y="64770"/>
                  </a:cubicBezTo>
                  <a:cubicBezTo>
                    <a:pt x="280638" y="63803"/>
                    <a:pt x="288925" y="63500"/>
                    <a:pt x="297180" y="62865"/>
                  </a:cubicBezTo>
                  <a:lnTo>
                    <a:pt x="314325" y="57150"/>
                  </a:lnTo>
                  <a:lnTo>
                    <a:pt x="320040" y="55245"/>
                  </a:lnTo>
                  <a:cubicBezTo>
                    <a:pt x="321945" y="54610"/>
                    <a:pt x="323807" y="53827"/>
                    <a:pt x="325755" y="53340"/>
                  </a:cubicBezTo>
                  <a:cubicBezTo>
                    <a:pt x="328295" y="52705"/>
                    <a:pt x="330858" y="52154"/>
                    <a:pt x="333375" y="51435"/>
                  </a:cubicBezTo>
                  <a:cubicBezTo>
                    <a:pt x="344512" y="48253"/>
                    <a:pt x="333310" y="50603"/>
                    <a:pt x="346710" y="47625"/>
                  </a:cubicBezTo>
                  <a:cubicBezTo>
                    <a:pt x="364190" y="43741"/>
                    <a:pt x="348382" y="47664"/>
                    <a:pt x="371475" y="43815"/>
                  </a:cubicBezTo>
                  <a:cubicBezTo>
                    <a:pt x="378670" y="42616"/>
                    <a:pt x="385209" y="39132"/>
                    <a:pt x="392430" y="38100"/>
                  </a:cubicBezTo>
                  <a:cubicBezTo>
                    <a:pt x="398748" y="37197"/>
                    <a:pt x="405130" y="36830"/>
                    <a:pt x="411480" y="36195"/>
                  </a:cubicBezTo>
                  <a:cubicBezTo>
                    <a:pt x="434070" y="30548"/>
                    <a:pt x="398306" y="39211"/>
                    <a:pt x="432435" y="32385"/>
                  </a:cubicBezTo>
                  <a:cubicBezTo>
                    <a:pt x="434404" y="31991"/>
                    <a:pt x="436219" y="31032"/>
                    <a:pt x="438150" y="30480"/>
                  </a:cubicBezTo>
                  <a:cubicBezTo>
                    <a:pt x="440667" y="29761"/>
                    <a:pt x="443203" y="29088"/>
                    <a:pt x="445770" y="28575"/>
                  </a:cubicBezTo>
                  <a:cubicBezTo>
                    <a:pt x="454262" y="26877"/>
                    <a:pt x="458552" y="26808"/>
                    <a:pt x="466725" y="24765"/>
                  </a:cubicBezTo>
                  <a:cubicBezTo>
                    <a:pt x="468673" y="24278"/>
                    <a:pt x="470464" y="23219"/>
                    <a:pt x="472440" y="22860"/>
                  </a:cubicBezTo>
                  <a:cubicBezTo>
                    <a:pt x="477477" y="21944"/>
                    <a:pt x="482620" y="21733"/>
                    <a:pt x="487680" y="20955"/>
                  </a:cubicBezTo>
                  <a:cubicBezTo>
                    <a:pt x="501977" y="18755"/>
                    <a:pt x="493488" y="18695"/>
                    <a:pt x="510540" y="17145"/>
                  </a:cubicBezTo>
                  <a:cubicBezTo>
                    <a:pt x="559451" y="12699"/>
                    <a:pt x="551855" y="14087"/>
                    <a:pt x="594360" y="11430"/>
                  </a:cubicBezTo>
                  <a:lnTo>
                    <a:pt x="621030" y="9525"/>
                  </a:lnTo>
                  <a:cubicBezTo>
                    <a:pt x="632782" y="5608"/>
                    <a:pt x="629732" y="6294"/>
                    <a:pt x="649605" y="3810"/>
                  </a:cubicBezTo>
                  <a:cubicBezTo>
                    <a:pt x="696356" y="-2034"/>
                    <a:pt x="659726" y="2007"/>
                    <a:pt x="760095" y="0"/>
                  </a:cubicBezTo>
                  <a:lnTo>
                    <a:pt x="866775" y="1905"/>
                  </a:lnTo>
                  <a:cubicBezTo>
                    <a:pt x="893463" y="2722"/>
                    <a:pt x="920094" y="5031"/>
                    <a:pt x="946785" y="5715"/>
                  </a:cubicBezTo>
                  <a:cubicBezTo>
                    <a:pt x="994399" y="6936"/>
                    <a:pt x="1042035" y="6985"/>
                    <a:pt x="1089660" y="7620"/>
                  </a:cubicBezTo>
                  <a:cubicBezTo>
                    <a:pt x="1092835" y="8255"/>
                    <a:pt x="1095960" y="9232"/>
                    <a:pt x="1099185" y="9525"/>
                  </a:cubicBezTo>
                  <a:cubicBezTo>
                    <a:pt x="1118109" y="11245"/>
                    <a:pt x="1127089" y="9799"/>
                    <a:pt x="1143000" y="13335"/>
                  </a:cubicBezTo>
                  <a:cubicBezTo>
                    <a:pt x="1154115" y="15805"/>
                    <a:pt x="1143364" y="14308"/>
                    <a:pt x="1154430" y="19050"/>
                  </a:cubicBezTo>
                  <a:cubicBezTo>
                    <a:pt x="1158302" y="20709"/>
                    <a:pt x="1170525" y="22269"/>
                    <a:pt x="1173480" y="22860"/>
                  </a:cubicBezTo>
                  <a:cubicBezTo>
                    <a:pt x="1194103" y="26985"/>
                    <a:pt x="1162193" y="22664"/>
                    <a:pt x="1198245" y="26670"/>
                  </a:cubicBezTo>
                  <a:cubicBezTo>
                    <a:pt x="1205730" y="28541"/>
                    <a:pt x="1209565" y="29293"/>
                    <a:pt x="1217295" y="32385"/>
                  </a:cubicBezTo>
                  <a:cubicBezTo>
                    <a:pt x="1219932" y="33440"/>
                    <a:pt x="1222305" y="35076"/>
                    <a:pt x="1224915" y="36195"/>
                  </a:cubicBezTo>
                  <a:cubicBezTo>
                    <a:pt x="1226761" y="36986"/>
                    <a:pt x="1228834" y="37202"/>
                    <a:pt x="1230630" y="38100"/>
                  </a:cubicBezTo>
                  <a:cubicBezTo>
                    <a:pt x="1232678" y="39124"/>
                    <a:pt x="1234482" y="40579"/>
                    <a:pt x="1236345" y="41910"/>
                  </a:cubicBezTo>
                  <a:cubicBezTo>
                    <a:pt x="1238929" y="43755"/>
                    <a:pt x="1241064" y="46336"/>
                    <a:pt x="1243965" y="47625"/>
                  </a:cubicBezTo>
                  <a:cubicBezTo>
                    <a:pt x="1246924" y="48940"/>
                    <a:pt x="1250389" y="48600"/>
                    <a:pt x="1253490" y="49530"/>
                  </a:cubicBezTo>
                  <a:cubicBezTo>
                    <a:pt x="1256765" y="50513"/>
                    <a:pt x="1259956" y="51811"/>
                    <a:pt x="1263015" y="53340"/>
                  </a:cubicBezTo>
                  <a:cubicBezTo>
                    <a:pt x="1265063" y="54364"/>
                    <a:pt x="1266586" y="56346"/>
                    <a:pt x="1268730" y="57150"/>
                  </a:cubicBezTo>
                  <a:cubicBezTo>
                    <a:pt x="1271762" y="58287"/>
                    <a:pt x="1275080" y="58420"/>
                    <a:pt x="1278255" y="59055"/>
                  </a:cubicBezTo>
                  <a:cubicBezTo>
                    <a:pt x="1280795" y="60325"/>
                    <a:pt x="1283409" y="61456"/>
                    <a:pt x="1285875" y="62865"/>
                  </a:cubicBezTo>
                  <a:cubicBezTo>
                    <a:pt x="1287863" y="64001"/>
                    <a:pt x="1289498" y="65745"/>
                    <a:pt x="1291590" y="66675"/>
                  </a:cubicBezTo>
                  <a:cubicBezTo>
                    <a:pt x="1295260" y="68306"/>
                    <a:pt x="1299678" y="68257"/>
                    <a:pt x="1303020" y="70485"/>
                  </a:cubicBezTo>
                  <a:cubicBezTo>
                    <a:pt x="1314003" y="77807"/>
                    <a:pt x="1303408" y="71468"/>
                    <a:pt x="1314450" y="76200"/>
                  </a:cubicBezTo>
                  <a:cubicBezTo>
                    <a:pt x="1317060" y="77319"/>
                    <a:pt x="1319604" y="78601"/>
                    <a:pt x="1322070" y="80010"/>
                  </a:cubicBezTo>
                  <a:cubicBezTo>
                    <a:pt x="1324058" y="81146"/>
                    <a:pt x="1325693" y="82890"/>
                    <a:pt x="1327785" y="83820"/>
                  </a:cubicBezTo>
                  <a:cubicBezTo>
                    <a:pt x="1337111" y="87965"/>
                    <a:pt x="1338310" y="86977"/>
                    <a:pt x="1346835" y="89535"/>
                  </a:cubicBezTo>
                  <a:cubicBezTo>
                    <a:pt x="1350682" y="90689"/>
                    <a:pt x="1354369" y="92371"/>
                    <a:pt x="1358265" y="93345"/>
                  </a:cubicBezTo>
                  <a:cubicBezTo>
                    <a:pt x="1360805" y="93980"/>
                    <a:pt x="1363434" y="94331"/>
                    <a:pt x="1365885" y="95250"/>
                  </a:cubicBezTo>
                  <a:cubicBezTo>
                    <a:pt x="1368544" y="96247"/>
                    <a:pt x="1370868" y="98005"/>
                    <a:pt x="1373505" y="99060"/>
                  </a:cubicBezTo>
                  <a:cubicBezTo>
                    <a:pt x="1384823" y="103587"/>
                    <a:pt x="1382731" y="101968"/>
                    <a:pt x="1392555" y="104775"/>
                  </a:cubicBezTo>
                  <a:cubicBezTo>
                    <a:pt x="1411686" y="110241"/>
                    <a:pt x="1382069" y="102630"/>
                    <a:pt x="1405890" y="108585"/>
                  </a:cubicBezTo>
                  <a:cubicBezTo>
                    <a:pt x="1407795" y="109855"/>
                    <a:pt x="1409501" y="111493"/>
                    <a:pt x="1411605" y="112395"/>
                  </a:cubicBezTo>
                  <a:cubicBezTo>
                    <a:pt x="1422071" y="116880"/>
                    <a:pt x="1416500" y="111077"/>
                    <a:pt x="1424940" y="118110"/>
                  </a:cubicBezTo>
                  <a:cubicBezTo>
                    <a:pt x="1427010" y="119835"/>
                    <a:pt x="1428413" y="122331"/>
                    <a:pt x="1430655" y="123825"/>
                  </a:cubicBezTo>
                  <a:cubicBezTo>
                    <a:pt x="1447838" y="135281"/>
                    <a:pt x="1424100" y="114552"/>
                    <a:pt x="1442085" y="129540"/>
                  </a:cubicBezTo>
                  <a:cubicBezTo>
                    <a:pt x="1444155" y="131265"/>
                    <a:pt x="1445645" y="133639"/>
                    <a:pt x="1447800" y="135255"/>
                  </a:cubicBezTo>
                  <a:cubicBezTo>
                    <a:pt x="1454918" y="140594"/>
                    <a:pt x="1458818" y="141567"/>
                    <a:pt x="1466850" y="144780"/>
                  </a:cubicBezTo>
                  <a:cubicBezTo>
                    <a:pt x="1484787" y="162717"/>
                    <a:pt x="1456023" y="135657"/>
                    <a:pt x="1483995" y="154305"/>
                  </a:cubicBezTo>
                  <a:cubicBezTo>
                    <a:pt x="1485900" y="155575"/>
                    <a:pt x="1487972" y="156625"/>
                    <a:pt x="1489710" y="158115"/>
                  </a:cubicBezTo>
                  <a:cubicBezTo>
                    <a:pt x="1492437" y="160453"/>
                    <a:pt x="1494456" y="163580"/>
                    <a:pt x="1497330" y="165735"/>
                  </a:cubicBezTo>
                  <a:cubicBezTo>
                    <a:pt x="1501790" y="169080"/>
                    <a:pt x="1505760" y="169611"/>
                    <a:pt x="1510665" y="171450"/>
                  </a:cubicBezTo>
                  <a:cubicBezTo>
                    <a:pt x="1513867" y="172651"/>
                    <a:pt x="1516988" y="174059"/>
                    <a:pt x="1520190" y="175260"/>
                  </a:cubicBezTo>
                  <a:cubicBezTo>
                    <a:pt x="1522070" y="175965"/>
                    <a:pt x="1524150" y="176190"/>
                    <a:pt x="1525905" y="177165"/>
                  </a:cubicBezTo>
                  <a:cubicBezTo>
                    <a:pt x="1529908" y="179389"/>
                    <a:pt x="1533083" y="183084"/>
                    <a:pt x="1537335" y="184785"/>
                  </a:cubicBezTo>
                  <a:cubicBezTo>
                    <a:pt x="1548986" y="189445"/>
                    <a:pt x="1544015" y="186698"/>
                    <a:pt x="1552575" y="192405"/>
                  </a:cubicBezTo>
                  <a:cubicBezTo>
                    <a:pt x="1561096" y="205186"/>
                    <a:pt x="1551058" y="192664"/>
                    <a:pt x="1562100" y="200025"/>
                  </a:cubicBezTo>
                  <a:cubicBezTo>
                    <a:pt x="1571463" y="206267"/>
                    <a:pt x="1564597" y="204427"/>
                    <a:pt x="1571625" y="211455"/>
                  </a:cubicBezTo>
                  <a:cubicBezTo>
                    <a:pt x="1573244" y="213074"/>
                    <a:pt x="1575214" y="214415"/>
                    <a:pt x="1577340" y="215265"/>
                  </a:cubicBezTo>
                  <a:cubicBezTo>
                    <a:pt x="1578519" y="215737"/>
                    <a:pt x="1579880" y="215265"/>
                    <a:pt x="1581150" y="215265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Freeform 143"/>
            <p:cNvSpPr/>
            <p:nvPr/>
          </p:nvSpPr>
          <p:spPr>
            <a:xfrm>
              <a:off x="4335780" y="5204801"/>
              <a:ext cx="1602316" cy="339829"/>
            </a:xfrm>
            <a:custGeom>
              <a:avLst/>
              <a:gdLst>
                <a:gd name="connsiteX0" fmla="*/ 0 w 1602316"/>
                <a:gd name="connsiteY0" fmla="*/ 13335 h 211455"/>
                <a:gd name="connsiteX1" fmla="*/ 1905 w 1602316"/>
                <a:gd name="connsiteY1" fmla="*/ 22860 h 211455"/>
                <a:gd name="connsiteX2" fmla="*/ 9525 w 1602316"/>
                <a:gd name="connsiteY2" fmla="*/ 34290 h 211455"/>
                <a:gd name="connsiteX3" fmla="*/ 13335 w 1602316"/>
                <a:gd name="connsiteY3" fmla="*/ 40005 h 211455"/>
                <a:gd name="connsiteX4" fmla="*/ 19050 w 1602316"/>
                <a:gd name="connsiteY4" fmla="*/ 45720 h 211455"/>
                <a:gd name="connsiteX5" fmla="*/ 30480 w 1602316"/>
                <a:gd name="connsiteY5" fmla="*/ 57150 h 211455"/>
                <a:gd name="connsiteX6" fmla="*/ 40005 w 1602316"/>
                <a:gd name="connsiteY6" fmla="*/ 66675 h 211455"/>
                <a:gd name="connsiteX7" fmla="*/ 51435 w 1602316"/>
                <a:gd name="connsiteY7" fmla="*/ 78105 h 211455"/>
                <a:gd name="connsiteX8" fmla="*/ 57150 w 1602316"/>
                <a:gd name="connsiteY8" fmla="*/ 83820 h 211455"/>
                <a:gd name="connsiteX9" fmla="*/ 62865 w 1602316"/>
                <a:gd name="connsiteY9" fmla="*/ 87630 h 211455"/>
                <a:gd name="connsiteX10" fmla="*/ 74295 w 1602316"/>
                <a:gd name="connsiteY10" fmla="*/ 99060 h 211455"/>
                <a:gd name="connsiteX11" fmla="*/ 80010 w 1602316"/>
                <a:gd name="connsiteY11" fmla="*/ 106680 h 211455"/>
                <a:gd name="connsiteX12" fmla="*/ 87630 w 1602316"/>
                <a:gd name="connsiteY12" fmla="*/ 108585 h 211455"/>
                <a:gd name="connsiteX13" fmla="*/ 93345 w 1602316"/>
                <a:gd name="connsiteY13" fmla="*/ 110490 h 211455"/>
                <a:gd name="connsiteX14" fmla="*/ 104775 w 1602316"/>
                <a:gd name="connsiteY14" fmla="*/ 118110 h 211455"/>
                <a:gd name="connsiteX15" fmla="*/ 112395 w 1602316"/>
                <a:gd name="connsiteY15" fmla="*/ 123825 h 211455"/>
                <a:gd name="connsiteX16" fmla="*/ 123825 w 1602316"/>
                <a:gd name="connsiteY16" fmla="*/ 131445 h 211455"/>
                <a:gd name="connsiteX17" fmla="*/ 129540 w 1602316"/>
                <a:gd name="connsiteY17" fmla="*/ 137160 h 211455"/>
                <a:gd name="connsiteX18" fmla="*/ 135255 w 1602316"/>
                <a:gd name="connsiteY18" fmla="*/ 139065 h 211455"/>
                <a:gd name="connsiteX19" fmla="*/ 150495 w 1602316"/>
                <a:gd name="connsiteY19" fmla="*/ 142875 h 211455"/>
                <a:gd name="connsiteX20" fmla="*/ 165735 w 1602316"/>
                <a:gd name="connsiteY20" fmla="*/ 146685 h 211455"/>
                <a:gd name="connsiteX21" fmla="*/ 171450 w 1602316"/>
                <a:gd name="connsiteY21" fmla="*/ 152400 h 211455"/>
                <a:gd name="connsiteX22" fmla="*/ 180975 w 1602316"/>
                <a:gd name="connsiteY22" fmla="*/ 154305 h 211455"/>
                <a:gd name="connsiteX23" fmla="*/ 188595 w 1602316"/>
                <a:gd name="connsiteY23" fmla="*/ 158115 h 211455"/>
                <a:gd name="connsiteX24" fmla="*/ 200025 w 1602316"/>
                <a:gd name="connsiteY24" fmla="*/ 161925 h 211455"/>
                <a:gd name="connsiteX25" fmla="*/ 207645 w 1602316"/>
                <a:gd name="connsiteY25" fmla="*/ 165735 h 211455"/>
                <a:gd name="connsiteX26" fmla="*/ 215265 w 1602316"/>
                <a:gd name="connsiteY26" fmla="*/ 167640 h 211455"/>
                <a:gd name="connsiteX27" fmla="*/ 220980 w 1602316"/>
                <a:gd name="connsiteY27" fmla="*/ 169545 h 211455"/>
                <a:gd name="connsiteX28" fmla="*/ 230505 w 1602316"/>
                <a:gd name="connsiteY28" fmla="*/ 171450 h 211455"/>
                <a:gd name="connsiteX29" fmla="*/ 236220 w 1602316"/>
                <a:gd name="connsiteY29" fmla="*/ 173355 h 211455"/>
                <a:gd name="connsiteX30" fmla="*/ 264795 w 1602316"/>
                <a:gd name="connsiteY30" fmla="*/ 175260 h 211455"/>
                <a:gd name="connsiteX31" fmla="*/ 278130 w 1602316"/>
                <a:gd name="connsiteY31" fmla="*/ 177165 h 211455"/>
                <a:gd name="connsiteX32" fmla="*/ 297180 w 1602316"/>
                <a:gd name="connsiteY32" fmla="*/ 179070 h 211455"/>
                <a:gd name="connsiteX33" fmla="*/ 304800 w 1602316"/>
                <a:gd name="connsiteY33" fmla="*/ 180975 h 211455"/>
                <a:gd name="connsiteX34" fmla="*/ 314325 w 1602316"/>
                <a:gd name="connsiteY34" fmla="*/ 182880 h 211455"/>
                <a:gd name="connsiteX35" fmla="*/ 325755 w 1602316"/>
                <a:gd name="connsiteY35" fmla="*/ 186690 h 211455"/>
                <a:gd name="connsiteX36" fmla="*/ 340995 w 1602316"/>
                <a:gd name="connsiteY36" fmla="*/ 192405 h 211455"/>
                <a:gd name="connsiteX37" fmla="*/ 375285 w 1602316"/>
                <a:gd name="connsiteY37" fmla="*/ 194310 h 211455"/>
                <a:gd name="connsiteX38" fmla="*/ 392430 w 1602316"/>
                <a:gd name="connsiteY38" fmla="*/ 198120 h 211455"/>
                <a:gd name="connsiteX39" fmla="*/ 462915 w 1602316"/>
                <a:gd name="connsiteY39" fmla="*/ 200025 h 211455"/>
                <a:gd name="connsiteX40" fmla="*/ 493395 w 1602316"/>
                <a:gd name="connsiteY40" fmla="*/ 203835 h 211455"/>
                <a:gd name="connsiteX41" fmla="*/ 554355 w 1602316"/>
                <a:gd name="connsiteY41" fmla="*/ 205740 h 211455"/>
                <a:gd name="connsiteX42" fmla="*/ 647700 w 1602316"/>
                <a:gd name="connsiteY42" fmla="*/ 209550 h 211455"/>
                <a:gd name="connsiteX43" fmla="*/ 790575 w 1602316"/>
                <a:gd name="connsiteY43" fmla="*/ 211455 h 211455"/>
                <a:gd name="connsiteX44" fmla="*/ 914400 w 1602316"/>
                <a:gd name="connsiteY44" fmla="*/ 209550 h 211455"/>
                <a:gd name="connsiteX45" fmla="*/ 1072515 w 1602316"/>
                <a:gd name="connsiteY45" fmla="*/ 207645 h 211455"/>
                <a:gd name="connsiteX46" fmla="*/ 1080135 w 1602316"/>
                <a:gd name="connsiteY46" fmla="*/ 205740 h 211455"/>
                <a:gd name="connsiteX47" fmla="*/ 1125855 w 1602316"/>
                <a:gd name="connsiteY47" fmla="*/ 201930 h 211455"/>
                <a:gd name="connsiteX48" fmla="*/ 1137285 w 1602316"/>
                <a:gd name="connsiteY48" fmla="*/ 198120 h 211455"/>
                <a:gd name="connsiteX49" fmla="*/ 1143000 w 1602316"/>
                <a:gd name="connsiteY49" fmla="*/ 196215 h 211455"/>
                <a:gd name="connsiteX50" fmla="*/ 1154430 w 1602316"/>
                <a:gd name="connsiteY50" fmla="*/ 194310 h 211455"/>
                <a:gd name="connsiteX51" fmla="*/ 1162050 w 1602316"/>
                <a:gd name="connsiteY51" fmla="*/ 192405 h 211455"/>
                <a:gd name="connsiteX52" fmla="*/ 1179195 w 1602316"/>
                <a:gd name="connsiteY52" fmla="*/ 190500 h 211455"/>
                <a:gd name="connsiteX53" fmla="*/ 1198245 w 1602316"/>
                <a:gd name="connsiteY53" fmla="*/ 186690 h 211455"/>
                <a:gd name="connsiteX54" fmla="*/ 1217295 w 1602316"/>
                <a:gd name="connsiteY54" fmla="*/ 182880 h 211455"/>
                <a:gd name="connsiteX55" fmla="*/ 1240155 w 1602316"/>
                <a:gd name="connsiteY55" fmla="*/ 180975 h 211455"/>
                <a:gd name="connsiteX56" fmla="*/ 1251585 w 1602316"/>
                <a:gd name="connsiteY56" fmla="*/ 177165 h 211455"/>
                <a:gd name="connsiteX57" fmla="*/ 1266825 w 1602316"/>
                <a:gd name="connsiteY57" fmla="*/ 173355 h 211455"/>
                <a:gd name="connsiteX58" fmla="*/ 1274445 w 1602316"/>
                <a:gd name="connsiteY58" fmla="*/ 171450 h 211455"/>
                <a:gd name="connsiteX59" fmla="*/ 1306830 w 1602316"/>
                <a:gd name="connsiteY59" fmla="*/ 163830 h 211455"/>
                <a:gd name="connsiteX60" fmla="*/ 1312545 w 1602316"/>
                <a:gd name="connsiteY60" fmla="*/ 161925 h 211455"/>
                <a:gd name="connsiteX61" fmla="*/ 1323975 w 1602316"/>
                <a:gd name="connsiteY61" fmla="*/ 160020 h 211455"/>
                <a:gd name="connsiteX62" fmla="*/ 1348740 w 1602316"/>
                <a:gd name="connsiteY62" fmla="*/ 154305 h 211455"/>
                <a:gd name="connsiteX63" fmla="*/ 1362075 w 1602316"/>
                <a:gd name="connsiteY63" fmla="*/ 152400 h 211455"/>
                <a:gd name="connsiteX64" fmla="*/ 1369695 w 1602316"/>
                <a:gd name="connsiteY64" fmla="*/ 150495 h 211455"/>
                <a:gd name="connsiteX65" fmla="*/ 1392555 w 1602316"/>
                <a:gd name="connsiteY65" fmla="*/ 148590 h 211455"/>
                <a:gd name="connsiteX66" fmla="*/ 1398270 w 1602316"/>
                <a:gd name="connsiteY66" fmla="*/ 146685 h 211455"/>
                <a:gd name="connsiteX67" fmla="*/ 1405890 w 1602316"/>
                <a:gd name="connsiteY67" fmla="*/ 144780 h 211455"/>
                <a:gd name="connsiteX68" fmla="*/ 1419225 w 1602316"/>
                <a:gd name="connsiteY68" fmla="*/ 139065 h 211455"/>
                <a:gd name="connsiteX69" fmla="*/ 1424940 w 1602316"/>
                <a:gd name="connsiteY69" fmla="*/ 135255 h 211455"/>
                <a:gd name="connsiteX70" fmla="*/ 1430655 w 1602316"/>
                <a:gd name="connsiteY70" fmla="*/ 133350 h 211455"/>
                <a:gd name="connsiteX71" fmla="*/ 1438275 w 1602316"/>
                <a:gd name="connsiteY71" fmla="*/ 127635 h 211455"/>
                <a:gd name="connsiteX72" fmla="*/ 1449705 w 1602316"/>
                <a:gd name="connsiteY72" fmla="*/ 125730 h 211455"/>
                <a:gd name="connsiteX73" fmla="*/ 1457325 w 1602316"/>
                <a:gd name="connsiteY73" fmla="*/ 120015 h 211455"/>
                <a:gd name="connsiteX74" fmla="*/ 1464945 w 1602316"/>
                <a:gd name="connsiteY74" fmla="*/ 118110 h 211455"/>
                <a:gd name="connsiteX75" fmla="*/ 1482090 w 1602316"/>
                <a:gd name="connsiteY75" fmla="*/ 114300 h 211455"/>
                <a:gd name="connsiteX76" fmla="*/ 1497330 w 1602316"/>
                <a:gd name="connsiteY76" fmla="*/ 106680 h 211455"/>
                <a:gd name="connsiteX77" fmla="*/ 1518285 w 1602316"/>
                <a:gd name="connsiteY77" fmla="*/ 100965 h 211455"/>
                <a:gd name="connsiteX78" fmla="*/ 1529715 w 1602316"/>
                <a:gd name="connsiteY78" fmla="*/ 89535 h 211455"/>
                <a:gd name="connsiteX79" fmla="*/ 1535430 w 1602316"/>
                <a:gd name="connsiteY79" fmla="*/ 85725 h 211455"/>
                <a:gd name="connsiteX80" fmla="*/ 1541145 w 1602316"/>
                <a:gd name="connsiteY80" fmla="*/ 80010 h 211455"/>
                <a:gd name="connsiteX81" fmla="*/ 1548765 w 1602316"/>
                <a:gd name="connsiteY81" fmla="*/ 76200 h 211455"/>
                <a:gd name="connsiteX82" fmla="*/ 1554480 w 1602316"/>
                <a:gd name="connsiteY82" fmla="*/ 70485 h 211455"/>
                <a:gd name="connsiteX83" fmla="*/ 1564005 w 1602316"/>
                <a:gd name="connsiteY83" fmla="*/ 62865 h 211455"/>
                <a:gd name="connsiteX84" fmla="*/ 1575435 w 1602316"/>
                <a:gd name="connsiteY84" fmla="*/ 51435 h 211455"/>
                <a:gd name="connsiteX85" fmla="*/ 1581150 w 1602316"/>
                <a:gd name="connsiteY85" fmla="*/ 45720 h 211455"/>
                <a:gd name="connsiteX86" fmla="*/ 1594485 w 1602316"/>
                <a:gd name="connsiteY86" fmla="*/ 36195 h 211455"/>
                <a:gd name="connsiteX87" fmla="*/ 1596390 w 1602316"/>
                <a:gd name="connsiteY87" fmla="*/ 28575 h 211455"/>
                <a:gd name="connsiteX88" fmla="*/ 1602105 w 1602316"/>
                <a:gd name="connsiteY88" fmla="*/ 17145 h 211455"/>
                <a:gd name="connsiteX89" fmla="*/ 1602105 w 1602316"/>
                <a:gd name="connsiteY89" fmla="*/ 0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602316" h="211455">
                  <a:moveTo>
                    <a:pt x="0" y="13335"/>
                  </a:moveTo>
                  <a:cubicBezTo>
                    <a:pt x="635" y="16510"/>
                    <a:pt x="565" y="19912"/>
                    <a:pt x="1905" y="22860"/>
                  </a:cubicBezTo>
                  <a:cubicBezTo>
                    <a:pt x="3800" y="27029"/>
                    <a:pt x="6985" y="30480"/>
                    <a:pt x="9525" y="34290"/>
                  </a:cubicBezTo>
                  <a:cubicBezTo>
                    <a:pt x="10795" y="36195"/>
                    <a:pt x="11716" y="38386"/>
                    <a:pt x="13335" y="40005"/>
                  </a:cubicBezTo>
                  <a:cubicBezTo>
                    <a:pt x="15240" y="41910"/>
                    <a:pt x="17297" y="43675"/>
                    <a:pt x="19050" y="45720"/>
                  </a:cubicBezTo>
                  <a:cubicBezTo>
                    <a:pt x="28502" y="56747"/>
                    <a:pt x="20419" y="50443"/>
                    <a:pt x="30480" y="57150"/>
                  </a:cubicBezTo>
                  <a:cubicBezTo>
                    <a:pt x="38331" y="68926"/>
                    <a:pt x="29614" y="57439"/>
                    <a:pt x="40005" y="66675"/>
                  </a:cubicBezTo>
                  <a:cubicBezTo>
                    <a:pt x="44032" y="70255"/>
                    <a:pt x="47625" y="74295"/>
                    <a:pt x="51435" y="78105"/>
                  </a:cubicBezTo>
                  <a:cubicBezTo>
                    <a:pt x="53340" y="80010"/>
                    <a:pt x="54908" y="82326"/>
                    <a:pt x="57150" y="83820"/>
                  </a:cubicBezTo>
                  <a:cubicBezTo>
                    <a:pt x="59055" y="85090"/>
                    <a:pt x="61154" y="86109"/>
                    <a:pt x="62865" y="87630"/>
                  </a:cubicBezTo>
                  <a:cubicBezTo>
                    <a:pt x="66892" y="91210"/>
                    <a:pt x="71062" y="94749"/>
                    <a:pt x="74295" y="99060"/>
                  </a:cubicBezTo>
                  <a:cubicBezTo>
                    <a:pt x="76200" y="101600"/>
                    <a:pt x="77426" y="104835"/>
                    <a:pt x="80010" y="106680"/>
                  </a:cubicBezTo>
                  <a:cubicBezTo>
                    <a:pt x="82140" y="108202"/>
                    <a:pt x="85113" y="107866"/>
                    <a:pt x="87630" y="108585"/>
                  </a:cubicBezTo>
                  <a:cubicBezTo>
                    <a:pt x="89561" y="109137"/>
                    <a:pt x="91440" y="109855"/>
                    <a:pt x="93345" y="110490"/>
                  </a:cubicBezTo>
                  <a:cubicBezTo>
                    <a:pt x="106645" y="123790"/>
                    <a:pt x="91909" y="110758"/>
                    <a:pt x="104775" y="118110"/>
                  </a:cubicBezTo>
                  <a:cubicBezTo>
                    <a:pt x="107532" y="119685"/>
                    <a:pt x="109794" y="122004"/>
                    <a:pt x="112395" y="123825"/>
                  </a:cubicBezTo>
                  <a:cubicBezTo>
                    <a:pt x="116146" y="126451"/>
                    <a:pt x="120587" y="128207"/>
                    <a:pt x="123825" y="131445"/>
                  </a:cubicBezTo>
                  <a:cubicBezTo>
                    <a:pt x="125730" y="133350"/>
                    <a:pt x="127298" y="135666"/>
                    <a:pt x="129540" y="137160"/>
                  </a:cubicBezTo>
                  <a:cubicBezTo>
                    <a:pt x="131211" y="138274"/>
                    <a:pt x="133318" y="138537"/>
                    <a:pt x="135255" y="139065"/>
                  </a:cubicBezTo>
                  <a:cubicBezTo>
                    <a:pt x="140307" y="140443"/>
                    <a:pt x="145527" y="141219"/>
                    <a:pt x="150495" y="142875"/>
                  </a:cubicBezTo>
                  <a:cubicBezTo>
                    <a:pt x="159282" y="145804"/>
                    <a:pt x="154241" y="144386"/>
                    <a:pt x="165735" y="146685"/>
                  </a:cubicBezTo>
                  <a:cubicBezTo>
                    <a:pt x="167640" y="148590"/>
                    <a:pt x="169040" y="151195"/>
                    <a:pt x="171450" y="152400"/>
                  </a:cubicBezTo>
                  <a:cubicBezTo>
                    <a:pt x="174346" y="153848"/>
                    <a:pt x="177903" y="153281"/>
                    <a:pt x="180975" y="154305"/>
                  </a:cubicBezTo>
                  <a:cubicBezTo>
                    <a:pt x="183669" y="155203"/>
                    <a:pt x="185958" y="157060"/>
                    <a:pt x="188595" y="158115"/>
                  </a:cubicBezTo>
                  <a:cubicBezTo>
                    <a:pt x="192324" y="159607"/>
                    <a:pt x="196433" y="160129"/>
                    <a:pt x="200025" y="161925"/>
                  </a:cubicBezTo>
                  <a:cubicBezTo>
                    <a:pt x="202565" y="163195"/>
                    <a:pt x="204986" y="164738"/>
                    <a:pt x="207645" y="165735"/>
                  </a:cubicBezTo>
                  <a:cubicBezTo>
                    <a:pt x="210096" y="166654"/>
                    <a:pt x="212748" y="166921"/>
                    <a:pt x="215265" y="167640"/>
                  </a:cubicBezTo>
                  <a:cubicBezTo>
                    <a:pt x="217196" y="168192"/>
                    <a:pt x="219032" y="169058"/>
                    <a:pt x="220980" y="169545"/>
                  </a:cubicBezTo>
                  <a:cubicBezTo>
                    <a:pt x="224121" y="170330"/>
                    <a:pt x="227364" y="170665"/>
                    <a:pt x="230505" y="171450"/>
                  </a:cubicBezTo>
                  <a:cubicBezTo>
                    <a:pt x="232453" y="171937"/>
                    <a:pt x="234224" y="173133"/>
                    <a:pt x="236220" y="173355"/>
                  </a:cubicBezTo>
                  <a:cubicBezTo>
                    <a:pt x="245708" y="174409"/>
                    <a:pt x="255270" y="174625"/>
                    <a:pt x="264795" y="175260"/>
                  </a:cubicBezTo>
                  <a:cubicBezTo>
                    <a:pt x="269240" y="175895"/>
                    <a:pt x="273671" y="176640"/>
                    <a:pt x="278130" y="177165"/>
                  </a:cubicBezTo>
                  <a:cubicBezTo>
                    <a:pt x="284468" y="177911"/>
                    <a:pt x="290862" y="178167"/>
                    <a:pt x="297180" y="179070"/>
                  </a:cubicBezTo>
                  <a:cubicBezTo>
                    <a:pt x="299772" y="179440"/>
                    <a:pt x="302244" y="180407"/>
                    <a:pt x="304800" y="180975"/>
                  </a:cubicBezTo>
                  <a:cubicBezTo>
                    <a:pt x="307961" y="181677"/>
                    <a:pt x="311201" y="182028"/>
                    <a:pt x="314325" y="182880"/>
                  </a:cubicBezTo>
                  <a:cubicBezTo>
                    <a:pt x="318200" y="183937"/>
                    <a:pt x="321995" y="185280"/>
                    <a:pt x="325755" y="186690"/>
                  </a:cubicBezTo>
                  <a:cubicBezTo>
                    <a:pt x="330835" y="188595"/>
                    <a:pt x="335633" y="191580"/>
                    <a:pt x="340995" y="192405"/>
                  </a:cubicBezTo>
                  <a:cubicBezTo>
                    <a:pt x="352310" y="194146"/>
                    <a:pt x="363855" y="193675"/>
                    <a:pt x="375285" y="194310"/>
                  </a:cubicBezTo>
                  <a:cubicBezTo>
                    <a:pt x="378684" y="195160"/>
                    <a:pt x="389442" y="197978"/>
                    <a:pt x="392430" y="198120"/>
                  </a:cubicBezTo>
                  <a:cubicBezTo>
                    <a:pt x="415907" y="199238"/>
                    <a:pt x="439420" y="199390"/>
                    <a:pt x="462915" y="200025"/>
                  </a:cubicBezTo>
                  <a:cubicBezTo>
                    <a:pt x="475755" y="204305"/>
                    <a:pt x="469637" y="202779"/>
                    <a:pt x="493395" y="203835"/>
                  </a:cubicBezTo>
                  <a:cubicBezTo>
                    <a:pt x="513705" y="204738"/>
                    <a:pt x="534035" y="205105"/>
                    <a:pt x="554355" y="205740"/>
                  </a:cubicBezTo>
                  <a:cubicBezTo>
                    <a:pt x="596634" y="209584"/>
                    <a:pt x="577644" y="208310"/>
                    <a:pt x="647700" y="209550"/>
                  </a:cubicBezTo>
                  <a:lnTo>
                    <a:pt x="790575" y="211455"/>
                  </a:lnTo>
                  <a:lnTo>
                    <a:pt x="914400" y="209550"/>
                  </a:lnTo>
                  <a:lnTo>
                    <a:pt x="1072515" y="207645"/>
                  </a:lnTo>
                  <a:cubicBezTo>
                    <a:pt x="1075132" y="207585"/>
                    <a:pt x="1077543" y="206110"/>
                    <a:pt x="1080135" y="205740"/>
                  </a:cubicBezTo>
                  <a:cubicBezTo>
                    <a:pt x="1091302" y="204145"/>
                    <a:pt x="1116214" y="202619"/>
                    <a:pt x="1125855" y="201930"/>
                  </a:cubicBezTo>
                  <a:lnTo>
                    <a:pt x="1137285" y="198120"/>
                  </a:lnTo>
                  <a:cubicBezTo>
                    <a:pt x="1139190" y="197485"/>
                    <a:pt x="1141019" y="196545"/>
                    <a:pt x="1143000" y="196215"/>
                  </a:cubicBezTo>
                  <a:cubicBezTo>
                    <a:pt x="1146810" y="195580"/>
                    <a:pt x="1150642" y="195068"/>
                    <a:pt x="1154430" y="194310"/>
                  </a:cubicBezTo>
                  <a:cubicBezTo>
                    <a:pt x="1156997" y="193797"/>
                    <a:pt x="1159462" y="192803"/>
                    <a:pt x="1162050" y="192405"/>
                  </a:cubicBezTo>
                  <a:cubicBezTo>
                    <a:pt x="1167733" y="191531"/>
                    <a:pt x="1173480" y="191135"/>
                    <a:pt x="1179195" y="190500"/>
                  </a:cubicBezTo>
                  <a:cubicBezTo>
                    <a:pt x="1190932" y="186588"/>
                    <a:pt x="1178982" y="190192"/>
                    <a:pt x="1198245" y="186690"/>
                  </a:cubicBezTo>
                  <a:cubicBezTo>
                    <a:pt x="1213111" y="183987"/>
                    <a:pt x="1198121" y="185010"/>
                    <a:pt x="1217295" y="182880"/>
                  </a:cubicBezTo>
                  <a:cubicBezTo>
                    <a:pt x="1224895" y="182036"/>
                    <a:pt x="1232535" y="181610"/>
                    <a:pt x="1240155" y="180975"/>
                  </a:cubicBezTo>
                  <a:cubicBezTo>
                    <a:pt x="1243965" y="179705"/>
                    <a:pt x="1247723" y="178268"/>
                    <a:pt x="1251585" y="177165"/>
                  </a:cubicBezTo>
                  <a:cubicBezTo>
                    <a:pt x="1256620" y="175726"/>
                    <a:pt x="1261745" y="174625"/>
                    <a:pt x="1266825" y="173355"/>
                  </a:cubicBezTo>
                  <a:cubicBezTo>
                    <a:pt x="1269365" y="172720"/>
                    <a:pt x="1271961" y="172278"/>
                    <a:pt x="1274445" y="171450"/>
                  </a:cubicBezTo>
                  <a:cubicBezTo>
                    <a:pt x="1296453" y="164114"/>
                    <a:pt x="1275131" y="170623"/>
                    <a:pt x="1306830" y="163830"/>
                  </a:cubicBezTo>
                  <a:cubicBezTo>
                    <a:pt x="1308793" y="163409"/>
                    <a:pt x="1310585" y="162361"/>
                    <a:pt x="1312545" y="161925"/>
                  </a:cubicBezTo>
                  <a:cubicBezTo>
                    <a:pt x="1316316" y="161087"/>
                    <a:pt x="1320165" y="160655"/>
                    <a:pt x="1323975" y="160020"/>
                  </a:cubicBezTo>
                  <a:cubicBezTo>
                    <a:pt x="1337103" y="153456"/>
                    <a:pt x="1328033" y="156893"/>
                    <a:pt x="1348740" y="154305"/>
                  </a:cubicBezTo>
                  <a:cubicBezTo>
                    <a:pt x="1353195" y="153748"/>
                    <a:pt x="1357657" y="153203"/>
                    <a:pt x="1362075" y="152400"/>
                  </a:cubicBezTo>
                  <a:cubicBezTo>
                    <a:pt x="1364651" y="151932"/>
                    <a:pt x="1367097" y="150820"/>
                    <a:pt x="1369695" y="150495"/>
                  </a:cubicBezTo>
                  <a:cubicBezTo>
                    <a:pt x="1377282" y="149547"/>
                    <a:pt x="1384935" y="149225"/>
                    <a:pt x="1392555" y="148590"/>
                  </a:cubicBezTo>
                  <a:cubicBezTo>
                    <a:pt x="1394460" y="147955"/>
                    <a:pt x="1396339" y="147237"/>
                    <a:pt x="1398270" y="146685"/>
                  </a:cubicBezTo>
                  <a:cubicBezTo>
                    <a:pt x="1400787" y="145966"/>
                    <a:pt x="1403484" y="145811"/>
                    <a:pt x="1405890" y="144780"/>
                  </a:cubicBezTo>
                  <a:cubicBezTo>
                    <a:pt x="1424308" y="136887"/>
                    <a:pt x="1397348" y="144534"/>
                    <a:pt x="1419225" y="139065"/>
                  </a:cubicBezTo>
                  <a:cubicBezTo>
                    <a:pt x="1421130" y="137795"/>
                    <a:pt x="1422892" y="136279"/>
                    <a:pt x="1424940" y="135255"/>
                  </a:cubicBezTo>
                  <a:cubicBezTo>
                    <a:pt x="1426736" y="134357"/>
                    <a:pt x="1428912" y="134346"/>
                    <a:pt x="1430655" y="133350"/>
                  </a:cubicBezTo>
                  <a:cubicBezTo>
                    <a:pt x="1433412" y="131775"/>
                    <a:pt x="1435327" y="128814"/>
                    <a:pt x="1438275" y="127635"/>
                  </a:cubicBezTo>
                  <a:cubicBezTo>
                    <a:pt x="1441861" y="126200"/>
                    <a:pt x="1445895" y="126365"/>
                    <a:pt x="1449705" y="125730"/>
                  </a:cubicBezTo>
                  <a:cubicBezTo>
                    <a:pt x="1452245" y="123825"/>
                    <a:pt x="1454485" y="121435"/>
                    <a:pt x="1457325" y="120015"/>
                  </a:cubicBezTo>
                  <a:cubicBezTo>
                    <a:pt x="1459667" y="118844"/>
                    <a:pt x="1462389" y="118678"/>
                    <a:pt x="1464945" y="118110"/>
                  </a:cubicBezTo>
                  <a:cubicBezTo>
                    <a:pt x="1467012" y="117651"/>
                    <a:pt x="1479435" y="115406"/>
                    <a:pt x="1482090" y="114300"/>
                  </a:cubicBezTo>
                  <a:cubicBezTo>
                    <a:pt x="1487333" y="112116"/>
                    <a:pt x="1491820" y="108058"/>
                    <a:pt x="1497330" y="106680"/>
                  </a:cubicBezTo>
                  <a:cubicBezTo>
                    <a:pt x="1514518" y="102383"/>
                    <a:pt x="1507602" y="104526"/>
                    <a:pt x="1518285" y="100965"/>
                  </a:cubicBezTo>
                  <a:cubicBezTo>
                    <a:pt x="1522095" y="97155"/>
                    <a:pt x="1525232" y="92524"/>
                    <a:pt x="1529715" y="89535"/>
                  </a:cubicBezTo>
                  <a:cubicBezTo>
                    <a:pt x="1531620" y="88265"/>
                    <a:pt x="1533671" y="87191"/>
                    <a:pt x="1535430" y="85725"/>
                  </a:cubicBezTo>
                  <a:cubicBezTo>
                    <a:pt x="1537500" y="84000"/>
                    <a:pt x="1538953" y="81576"/>
                    <a:pt x="1541145" y="80010"/>
                  </a:cubicBezTo>
                  <a:cubicBezTo>
                    <a:pt x="1543456" y="78359"/>
                    <a:pt x="1546454" y="77851"/>
                    <a:pt x="1548765" y="76200"/>
                  </a:cubicBezTo>
                  <a:cubicBezTo>
                    <a:pt x="1550957" y="74634"/>
                    <a:pt x="1552453" y="72259"/>
                    <a:pt x="1554480" y="70485"/>
                  </a:cubicBezTo>
                  <a:cubicBezTo>
                    <a:pt x="1557540" y="67808"/>
                    <a:pt x="1560996" y="65600"/>
                    <a:pt x="1564005" y="62865"/>
                  </a:cubicBezTo>
                  <a:cubicBezTo>
                    <a:pt x="1567992" y="59241"/>
                    <a:pt x="1571625" y="55245"/>
                    <a:pt x="1575435" y="51435"/>
                  </a:cubicBezTo>
                  <a:cubicBezTo>
                    <a:pt x="1577340" y="49530"/>
                    <a:pt x="1578995" y="47336"/>
                    <a:pt x="1581150" y="45720"/>
                  </a:cubicBezTo>
                  <a:cubicBezTo>
                    <a:pt x="1590602" y="38631"/>
                    <a:pt x="1586128" y="41766"/>
                    <a:pt x="1594485" y="36195"/>
                  </a:cubicBezTo>
                  <a:cubicBezTo>
                    <a:pt x="1595120" y="33655"/>
                    <a:pt x="1595359" y="30981"/>
                    <a:pt x="1596390" y="28575"/>
                  </a:cubicBezTo>
                  <a:cubicBezTo>
                    <a:pt x="1598948" y="22607"/>
                    <a:pt x="1601551" y="23788"/>
                    <a:pt x="1602105" y="17145"/>
                  </a:cubicBezTo>
                  <a:cubicBezTo>
                    <a:pt x="1602580" y="11450"/>
                    <a:pt x="1602105" y="5715"/>
                    <a:pt x="1602105" y="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889567" y="4968567"/>
              <a:ext cx="511107" cy="504056"/>
            </a:xfrm>
            <a:prstGeom prst="ellipse">
              <a:avLst/>
            </a:prstGeom>
            <a:solidFill>
              <a:srgbClr val="C0C0C0"/>
            </a:solidFill>
            <a:ln w="12700">
              <a:solidFill>
                <a:srgbClr val="C0C0C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8" name="Freeform 147"/>
            <p:cNvSpPr/>
            <p:nvPr/>
          </p:nvSpPr>
          <p:spPr>
            <a:xfrm>
              <a:off x="4667250" y="4799037"/>
              <a:ext cx="927735" cy="127635"/>
            </a:xfrm>
            <a:custGeom>
              <a:avLst/>
              <a:gdLst>
                <a:gd name="connsiteX0" fmla="*/ 0 w 927735"/>
                <a:gd name="connsiteY0" fmla="*/ 127635 h 127635"/>
                <a:gd name="connsiteX1" fmla="*/ 13335 w 927735"/>
                <a:gd name="connsiteY1" fmla="*/ 125730 h 127635"/>
                <a:gd name="connsiteX2" fmla="*/ 19050 w 927735"/>
                <a:gd name="connsiteY2" fmla="*/ 121920 h 127635"/>
                <a:gd name="connsiteX3" fmla="*/ 24765 w 927735"/>
                <a:gd name="connsiteY3" fmla="*/ 120015 h 127635"/>
                <a:gd name="connsiteX4" fmla="*/ 34290 w 927735"/>
                <a:gd name="connsiteY4" fmla="*/ 108585 h 127635"/>
                <a:gd name="connsiteX5" fmla="*/ 40005 w 927735"/>
                <a:gd name="connsiteY5" fmla="*/ 106680 h 127635"/>
                <a:gd name="connsiteX6" fmla="*/ 49530 w 927735"/>
                <a:gd name="connsiteY6" fmla="*/ 97155 h 127635"/>
                <a:gd name="connsiteX7" fmla="*/ 53340 w 927735"/>
                <a:gd name="connsiteY7" fmla="*/ 91440 h 127635"/>
                <a:gd name="connsiteX8" fmla="*/ 59055 w 927735"/>
                <a:gd name="connsiteY8" fmla="*/ 89535 h 127635"/>
                <a:gd name="connsiteX9" fmla="*/ 70485 w 927735"/>
                <a:gd name="connsiteY9" fmla="*/ 83820 h 127635"/>
                <a:gd name="connsiteX10" fmla="*/ 72390 w 927735"/>
                <a:gd name="connsiteY10" fmla="*/ 78105 h 127635"/>
                <a:gd name="connsiteX11" fmla="*/ 78105 w 927735"/>
                <a:gd name="connsiteY11" fmla="*/ 76200 h 127635"/>
                <a:gd name="connsiteX12" fmla="*/ 83820 w 927735"/>
                <a:gd name="connsiteY12" fmla="*/ 72390 h 127635"/>
                <a:gd name="connsiteX13" fmla="*/ 91440 w 927735"/>
                <a:gd name="connsiteY13" fmla="*/ 70485 h 127635"/>
                <a:gd name="connsiteX14" fmla="*/ 104775 w 927735"/>
                <a:gd name="connsiteY14" fmla="*/ 66675 h 127635"/>
                <a:gd name="connsiteX15" fmla="*/ 110490 w 927735"/>
                <a:gd name="connsiteY15" fmla="*/ 60960 h 127635"/>
                <a:gd name="connsiteX16" fmla="*/ 133350 w 927735"/>
                <a:gd name="connsiteY16" fmla="*/ 55245 h 127635"/>
                <a:gd name="connsiteX17" fmla="*/ 140970 w 927735"/>
                <a:gd name="connsiteY17" fmla="*/ 51435 h 127635"/>
                <a:gd name="connsiteX18" fmla="*/ 146685 w 927735"/>
                <a:gd name="connsiteY18" fmla="*/ 49530 h 127635"/>
                <a:gd name="connsiteX19" fmla="*/ 152400 w 927735"/>
                <a:gd name="connsiteY19" fmla="*/ 45720 h 127635"/>
                <a:gd name="connsiteX20" fmla="*/ 158115 w 927735"/>
                <a:gd name="connsiteY20" fmla="*/ 43815 h 127635"/>
                <a:gd name="connsiteX21" fmla="*/ 165735 w 927735"/>
                <a:gd name="connsiteY21" fmla="*/ 40005 h 127635"/>
                <a:gd name="connsiteX22" fmla="*/ 180975 w 927735"/>
                <a:gd name="connsiteY22" fmla="*/ 36195 h 127635"/>
                <a:gd name="connsiteX23" fmla="*/ 194310 w 927735"/>
                <a:gd name="connsiteY23" fmla="*/ 30480 h 127635"/>
                <a:gd name="connsiteX24" fmla="*/ 215265 w 927735"/>
                <a:gd name="connsiteY24" fmla="*/ 26670 h 127635"/>
                <a:gd name="connsiteX25" fmla="*/ 251460 w 927735"/>
                <a:gd name="connsiteY25" fmla="*/ 24765 h 127635"/>
                <a:gd name="connsiteX26" fmla="*/ 266700 w 927735"/>
                <a:gd name="connsiteY26" fmla="*/ 20955 h 127635"/>
                <a:gd name="connsiteX27" fmla="*/ 274320 w 927735"/>
                <a:gd name="connsiteY27" fmla="*/ 19050 h 127635"/>
                <a:gd name="connsiteX28" fmla="*/ 295275 w 927735"/>
                <a:gd name="connsiteY28" fmla="*/ 17145 h 127635"/>
                <a:gd name="connsiteX29" fmla="*/ 327660 w 927735"/>
                <a:gd name="connsiteY29" fmla="*/ 7620 h 127635"/>
                <a:gd name="connsiteX30" fmla="*/ 401955 w 927735"/>
                <a:gd name="connsiteY30" fmla="*/ 1905 h 127635"/>
                <a:gd name="connsiteX31" fmla="*/ 548640 w 927735"/>
                <a:gd name="connsiteY31" fmla="*/ 0 h 127635"/>
                <a:gd name="connsiteX32" fmla="*/ 661035 w 927735"/>
                <a:gd name="connsiteY32" fmla="*/ 1905 h 127635"/>
                <a:gd name="connsiteX33" fmla="*/ 714375 w 927735"/>
                <a:gd name="connsiteY33" fmla="*/ 5715 h 127635"/>
                <a:gd name="connsiteX34" fmla="*/ 727710 w 927735"/>
                <a:gd name="connsiteY34" fmla="*/ 9525 h 127635"/>
                <a:gd name="connsiteX35" fmla="*/ 733425 w 927735"/>
                <a:gd name="connsiteY35" fmla="*/ 11430 h 127635"/>
                <a:gd name="connsiteX36" fmla="*/ 744855 w 927735"/>
                <a:gd name="connsiteY36" fmla="*/ 19050 h 127635"/>
                <a:gd name="connsiteX37" fmla="*/ 752475 w 927735"/>
                <a:gd name="connsiteY37" fmla="*/ 24765 h 127635"/>
                <a:gd name="connsiteX38" fmla="*/ 763905 w 927735"/>
                <a:gd name="connsiteY38" fmla="*/ 26670 h 127635"/>
                <a:gd name="connsiteX39" fmla="*/ 773430 w 927735"/>
                <a:gd name="connsiteY39" fmla="*/ 28575 h 127635"/>
                <a:gd name="connsiteX40" fmla="*/ 786765 w 927735"/>
                <a:gd name="connsiteY40" fmla="*/ 34290 h 127635"/>
                <a:gd name="connsiteX41" fmla="*/ 802005 w 927735"/>
                <a:gd name="connsiteY41" fmla="*/ 38100 h 127635"/>
                <a:gd name="connsiteX42" fmla="*/ 807720 w 927735"/>
                <a:gd name="connsiteY42" fmla="*/ 41910 h 127635"/>
                <a:gd name="connsiteX43" fmla="*/ 815340 w 927735"/>
                <a:gd name="connsiteY43" fmla="*/ 43815 h 127635"/>
                <a:gd name="connsiteX44" fmla="*/ 826770 w 927735"/>
                <a:gd name="connsiteY44" fmla="*/ 47625 h 127635"/>
                <a:gd name="connsiteX45" fmla="*/ 832485 w 927735"/>
                <a:gd name="connsiteY45" fmla="*/ 49530 h 127635"/>
                <a:gd name="connsiteX46" fmla="*/ 849630 w 927735"/>
                <a:gd name="connsiteY46" fmla="*/ 62865 h 127635"/>
                <a:gd name="connsiteX47" fmla="*/ 861060 w 927735"/>
                <a:gd name="connsiteY47" fmla="*/ 66675 h 127635"/>
                <a:gd name="connsiteX48" fmla="*/ 880110 w 927735"/>
                <a:gd name="connsiteY48" fmla="*/ 80010 h 127635"/>
                <a:gd name="connsiteX49" fmla="*/ 885825 w 927735"/>
                <a:gd name="connsiteY49" fmla="*/ 83820 h 127635"/>
                <a:gd name="connsiteX50" fmla="*/ 889635 w 927735"/>
                <a:gd name="connsiteY50" fmla="*/ 89535 h 127635"/>
                <a:gd name="connsiteX51" fmla="*/ 897255 w 927735"/>
                <a:gd name="connsiteY51" fmla="*/ 91440 h 127635"/>
                <a:gd name="connsiteX52" fmla="*/ 904875 w 927735"/>
                <a:gd name="connsiteY52" fmla="*/ 95250 h 127635"/>
                <a:gd name="connsiteX53" fmla="*/ 916305 w 927735"/>
                <a:gd name="connsiteY53" fmla="*/ 100965 h 127635"/>
                <a:gd name="connsiteX54" fmla="*/ 918210 w 927735"/>
                <a:gd name="connsiteY54" fmla="*/ 106680 h 127635"/>
                <a:gd name="connsiteX55" fmla="*/ 923925 w 927735"/>
                <a:gd name="connsiteY55" fmla="*/ 110490 h 127635"/>
                <a:gd name="connsiteX56" fmla="*/ 927735 w 927735"/>
                <a:gd name="connsiteY56" fmla="*/ 114300 h 127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927735" h="127635">
                  <a:moveTo>
                    <a:pt x="0" y="127635"/>
                  </a:moveTo>
                  <a:cubicBezTo>
                    <a:pt x="4445" y="127000"/>
                    <a:pt x="9034" y="127020"/>
                    <a:pt x="13335" y="125730"/>
                  </a:cubicBezTo>
                  <a:cubicBezTo>
                    <a:pt x="15528" y="125072"/>
                    <a:pt x="17002" y="122944"/>
                    <a:pt x="19050" y="121920"/>
                  </a:cubicBezTo>
                  <a:cubicBezTo>
                    <a:pt x="20846" y="121022"/>
                    <a:pt x="22860" y="120650"/>
                    <a:pt x="24765" y="120015"/>
                  </a:cubicBezTo>
                  <a:cubicBezTo>
                    <a:pt x="27576" y="115798"/>
                    <a:pt x="29890" y="111519"/>
                    <a:pt x="34290" y="108585"/>
                  </a:cubicBezTo>
                  <a:cubicBezTo>
                    <a:pt x="35961" y="107471"/>
                    <a:pt x="38100" y="107315"/>
                    <a:pt x="40005" y="106680"/>
                  </a:cubicBezTo>
                  <a:cubicBezTo>
                    <a:pt x="50165" y="91440"/>
                    <a:pt x="36830" y="109855"/>
                    <a:pt x="49530" y="97155"/>
                  </a:cubicBezTo>
                  <a:cubicBezTo>
                    <a:pt x="51149" y="95536"/>
                    <a:pt x="51552" y="92870"/>
                    <a:pt x="53340" y="91440"/>
                  </a:cubicBezTo>
                  <a:cubicBezTo>
                    <a:pt x="54908" y="90186"/>
                    <a:pt x="57259" y="90433"/>
                    <a:pt x="59055" y="89535"/>
                  </a:cubicBezTo>
                  <a:cubicBezTo>
                    <a:pt x="73827" y="82149"/>
                    <a:pt x="56120" y="88608"/>
                    <a:pt x="70485" y="83820"/>
                  </a:cubicBezTo>
                  <a:cubicBezTo>
                    <a:pt x="71120" y="81915"/>
                    <a:pt x="70970" y="79525"/>
                    <a:pt x="72390" y="78105"/>
                  </a:cubicBezTo>
                  <a:cubicBezTo>
                    <a:pt x="73810" y="76685"/>
                    <a:pt x="76309" y="77098"/>
                    <a:pt x="78105" y="76200"/>
                  </a:cubicBezTo>
                  <a:cubicBezTo>
                    <a:pt x="80153" y="75176"/>
                    <a:pt x="81716" y="73292"/>
                    <a:pt x="83820" y="72390"/>
                  </a:cubicBezTo>
                  <a:cubicBezTo>
                    <a:pt x="86226" y="71359"/>
                    <a:pt x="88923" y="71204"/>
                    <a:pt x="91440" y="70485"/>
                  </a:cubicBezTo>
                  <a:cubicBezTo>
                    <a:pt x="110571" y="65019"/>
                    <a:pt x="80954" y="72630"/>
                    <a:pt x="104775" y="66675"/>
                  </a:cubicBezTo>
                  <a:cubicBezTo>
                    <a:pt x="106680" y="64770"/>
                    <a:pt x="108135" y="62268"/>
                    <a:pt x="110490" y="60960"/>
                  </a:cubicBezTo>
                  <a:cubicBezTo>
                    <a:pt x="116959" y="57366"/>
                    <a:pt x="126254" y="56428"/>
                    <a:pt x="133350" y="55245"/>
                  </a:cubicBezTo>
                  <a:cubicBezTo>
                    <a:pt x="135890" y="53975"/>
                    <a:pt x="138360" y="52554"/>
                    <a:pt x="140970" y="51435"/>
                  </a:cubicBezTo>
                  <a:cubicBezTo>
                    <a:pt x="142816" y="50644"/>
                    <a:pt x="144889" y="50428"/>
                    <a:pt x="146685" y="49530"/>
                  </a:cubicBezTo>
                  <a:cubicBezTo>
                    <a:pt x="148733" y="48506"/>
                    <a:pt x="150352" y="46744"/>
                    <a:pt x="152400" y="45720"/>
                  </a:cubicBezTo>
                  <a:cubicBezTo>
                    <a:pt x="154196" y="44822"/>
                    <a:pt x="156269" y="44606"/>
                    <a:pt x="158115" y="43815"/>
                  </a:cubicBezTo>
                  <a:cubicBezTo>
                    <a:pt x="160725" y="42696"/>
                    <a:pt x="163041" y="40903"/>
                    <a:pt x="165735" y="40005"/>
                  </a:cubicBezTo>
                  <a:cubicBezTo>
                    <a:pt x="170703" y="38349"/>
                    <a:pt x="176007" y="37851"/>
                    <a:pt x="180975" y="36195"/>
                  </a:cubicBezTo>
                  <a:cubicBezTo>
                    <a:pt x="197331" y="30743"/>
                    <a:pt x="180994" y="33809"/>
                    <a:pt x="194310" y="30480"/>
                  </a:cubicBezTo>
                  <a:cubicBezTo>
                    <a:pt x="197458" y="29693"/>
                    <a:pt x="212767" y="26870"/>
                    <a:pt x="215265" y="26670"/>
                  </a:cubicBezTo>
                  <a:cubicBezTo>
                    <a:pt x="227308" y="25707"/>
                    <a:pt x="239395" y="25400"/>
                    <a:pt x="251460" y="24765"/>
                  </a:cubicBezTo>
                  <a:lnTo>
                    <a:pt x="266700" y="20955"/>
                  </a:lnTo>
                  <a:cubicBezTo>
                    <a:pt x="269240" y="20320"/>
                    <a:pt x="271713" y="19287"/>
                    <a:pt x="274320" y="19050"/>
                  </a:cubicBezTo>
                  <a:lnTo>
                    <a:pt x="295275" y="17145"/>
                  </a:lnTo>
                  <a:cubicBezTo>
                    <a:pt x="305489" y="13740"/>
                    <a:pt x="316955" y="9149"/>
                    <a:pt x="327660" y="7620"/>
                  </a:cubicBezTo>
                  <a:cubicBezTo>
                    <a:pt x="355648" y="3622"/>
                    <a:pt x="361463" y="2431"/>
                    <a:pt x="401955" y="1905"/>
                  </a:cubicBezTo>
                  <a:lnTo>
                    <a:pt x="548640" y="0"/>
                  </a:lnTo>
                  <a:lnTo>
                    <a:pt x="661035" y="1905"/>
                  </a:lnTo>
                  <a:cubicBezTo>
                    <a:pt x="693548" y="2728"/>
                    <a:pt x="690825" y="2771"/>
                    <a:pt x="714375" y="5715"/>
                  </a:cubicBezTo>
                  <a:cubicBezTo>
                    <a:pt x="728078" y="10283"/>
                    <a:pt x="710966" y="4741"/>
                    <a:pt x="727710" y="9525"/>
                  </a:cubicBezTo>
                  <a:cubicBezTo>
                    <a:pt x="729641" y="10077"/>
                    <a:pt x="731670" y="10455"/>
                    <a:pt x="733425" y="11430"/>
                  </a:cubicBezTo>
                  <a:cubicBezTo>
                    <a:pt x="737428" y="13654"/>
                    <a:pt x="741192" y="16303"/>
                    <a:pt x="744855" y="19050"/>
                  </a:cubicBezTo>
                  <a:cubicBezTo>
                    <a:pt x="747395" y="20955"/>
                    <a:pt x="749527" y="23586"/>
                    <a:pt x="752475" y="24765"/>
                  </a:cubicBezTo>
                  <a:cubicBezTo>
                    <a:pt x="756061" y="26200"/>
                    <a:pt x="760105" y="25979"/>
                    <a:pt x="763905" y="26670"/>
                  </a:cubicBezTo>
                  <a:cubicBezTo>
                    <a:pt x="767091" y="27249"/>
                    <a:pt x="770255" y="27940"/>
                    <a:pt x="773430" y="28575"/>
                  </a:cubicBezTo>
                  <a:cubicBezTo>
                    <a:pt x="779675" y="31697"/>
                    <a:pt x="780598" y="32608"/>
                    <a:pt x="786765" y="34290"/>
                  </a:cubicBezTo>
                  <a:cubicBezTo>
                    <a:pt x="791817" y="35668"/>
                    <a:pt x="802005" y="38100"/>
                    <a:pt x="802005" y="38100"/>
                  </a:cubicBezTo>
                  <a:cubicBezTo>
                    <a:pt x="803910" y="39370"/>
                    <a:pt x="805616" y="41008"/>
                    <a:pt x="807720" y="41910"/>
                  </a:cubicBezTo>
                  <a:cubicBezTo>
                    <a:pt x="810126" y="42941"/>
                    <a:pt x="812832" y="43063"/>
                    <a:pt x="815340" y="43815"/>
                  </a:cubicBezTo>
                  <a:cubicBezTo>
                    <a:pt x="819187" y="44969"/>
                    <a:pt x="822960" y="46355"/>
                    <a:pt x="826770" y="47625"/>
                  </a:cubicBezTo>
                  <a:lnTo>
                    <a:pt x="832485" y="49530"/>
                  </a:lnTo>
                  <a:cubicBezTo>
                    <a:pt x="837416" y="54461"/>
                    <a:pt x="842794" y="60586"/>
                    <a:pt x="849630" y="62865"/>
                  </a:cubicBezTo>
                  <a:lnTo>
                    <a:pt x="861060" y="66675"/>
                  </a:lnTo>
                  <a:cubicBezTo>
                    <a:pt x="872343" y="75137"/>
                    <a:pt x="866038" y="70629"/>
                    <a:pt x="880110" y="80010"/>
                  </a:cubicBezTo>
                  <a:lnTo>
                    <a:pt x="885825" y="83820"/>
                  </a:lnTo>
                  <a:cubicBezTo>
                    <a:pt x="887095" y="85725"/>
                    <a:pt x="887730" y="88265"/>
                    <a:pt x="889635" y="89535"/>
                  </a:cubicBezTo>
                  <a:cubicBezTo>
                    <a:pt x="891813" y="90987"/>
                    <a:pt x="894804" y="90521"/>
                    <a:pt x="897255" y="91440"/>
                  </a:cubicBezTo>
                  <a:cubicBezTo>
                    <a:pt x="899914" y="92437"/>
                    <a:pt x="902265" y="94131"/>
                    <a:pt x="904875" y="95250"/>
                  </a:cubicBezTo>
                  <a:cubicBezTo>
                    <a:pt x="915917" y="99982"/>
                    <a:pt x="905322" y="93643"/>
                    <a:pt x="916305" y="100965"/>
                  </a:cubicBezTo>
                  <a:cubicBezTo>
                    <a:pt x="916940" y="102870"/>
                    <a:pt x="916956" y="105112"/>
                    <a:pt x="918210" y="106680"/>
                  </a:cubicBezTo>
                  <a:cubicBezTo>
                    <a:pt x="919640" y="108468"/>
                    <a:pt x="922137" y="109060"/>
                    <a:pt x="923925" y="110490"/>
                  </a:cubicBezTo>
                  <a:cubicBezTo>
                    <a:pt x="925327" y="111612"/>
                    <a:pt x="926465" y="113030"/>
                    <a:pt x="927735" y="11430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993221" y="5076227"/>
              <a:ext cx="303799" cy="288736"/>
            </a:xfrm>
            <a:prstGeom prst="ellipse">
              <a:avLst/>
            </a:prstGeom>
            <a:solidFill>
              <a:srgbClr val="4D4D4D"/>
            </a:solidFill>
            <a:ln w="12700"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2" name="Freeform 151"/>
            <p:cNvSpPr/>
            <p:nvPr/>
          </p:nvSpPr>
          <p:spPr>
            <a:xfrm rot="20916691">
              <a:off x="4984875" y="5052573"/>
              <a:ext cx="174446" cy="192473"/>
            </a:xfrm>
            <a:custGeom>
              <a:avLst/>
              <a:gdLst>
                <a:gd name="connsiteX0" fmla="*/ 11430 w 110490"/>
                <a:gd name="connsiteY0" fmla="*/ 60960 h 192473"/>
                <a:gd name="connsiteX1" fmla="*/ 9525 w 110490"/>
                <a:gd name="connsiteY1" fmla="*/ 70485 h 192473"/>
                <a:gd name="connsiteX2" fmla="*/ 5715 w 110490"/>
                <a:gd name="connsiteY2" fmla="*/ 100965 h 192473"/>
                <a:gd name="connsiteX3" fmla="*/ 3810 w 110490"/>
                <a:gd name="connsiteY3" fmla="*/ 108585 h 192473"/>
                <a:gd name="connsiteX4" fmla="*/ 0 w 110490"/>
                <a:gd name="connsiteY4" fmla="*/ 120015 h 192473"/>
                <a:gd name="connsiteX5" fmla="*/ 1905 w 110490"/>
                <a:gd name="connsiteY5" fmla="*/ 133350 h 192473"/>
                <a:gd name="connsiteX6" fmla="*/ 3810 w 110490"/>
                <a:gd name="connsiteY6" fmla="*/ 139065 h 192473"/>
                <a:gd name="connsiteX7" fmla="*/ 7620 w 110490"/>
                <a:gd name="connsiteY7" fmla="*/ 154305 h 192473"/>
                <a:gd name="connsiteX8" fmla="*/ 15240 w 110490"/>
                <a:gd name="connsiteY8" fmla="*/ 173355 h 192473"/>
                <a:gd name="connsiteX9" fmla="*/ 20955 w 110490"/>
                <a:gd name="connsiteY9" fmla="*/ 177165 h 192473"/>
                <a:gd name="connsiteX10" fmla="*/ 30480 w 110490"/>
                <a:gd name="connsiteY10" fmla="*/ 188595 h 192473"/>
                <a:gd name="connsiteX11" fmla="*/ 41910 w 110490"/>
                <a:gd name="connsiteY11" fmla="*/ 192405 h 192473"/>
                <a:gd name="connsiteX12" fmla="*/ 80010 w 110490"/>
                <a:gd name="connsiteY12" fmla="*/ 188595 h 192473"/>
                <a:gd name="connsiteX13" fmla="*/ 85725 w 110490"/>
                <a:gd name="connsiteY13" fmla="*/ 184785 h 192473"/>
                <a:gd name="connsiteX14" fmla="*/ 89535 w 110490"/>
                <a:gd name="connsiteY14" fmla="*/ 179070 h 192473"/>
                <a:gd name="connsiteX15" fmla="*/ 83820 w 110490"/>
                <a:gd name="connsiteY15" fmla="*/ 144780 h 192473"/>
                <a:gd name="connsiteX16" fmla="*/ 81915 w 110490"/>
                <a:gd name="connsiteY16" fmla="*/ 139065 h 192473"/>
                <a:gd name="connsiteX17" fmla="*/ 80010 w 110490"/>
                <a:gd name="connsiteY17" fmla="*/ 133350 h 192473"/>
                <a:gd name="connsiteX18" fmla="*/ 81915 w 110490"/>
                <a:gd name="connsiteY18" fmla="*/ 106680 h 192473"/>
                <a:gd name="connsiteX19" fmla="*/ 83820 w 110490"/>
                <a:gd name="connsiteY19" fmla="*/ 100965 h 192473"/>
                <a:gd name="connsiteX20" fmla="*/ 89535 w 110490"/>
                <a:gd name="connsiteY20" fmla="*/ 95250 h 192473"/>
                <a:gd name="connsiteX21" fmla="*/ 100965 w 110490"/>
                <a:gd name="connsiteY21" fmla="*/ 72390 h 192473"/>
                <a:gd name="connsiteX22" fmla="*/ 106680 w 110490"/>
                <a:gd name="connsiteY22" fmla="*/ 68580 h 192473"/>
                <a:gd name="connsiteX23" fmla="*/ 108585 w 110490"/>
                <a:gd name="connsiteY23" fmla="*/ 53340 h 192473"/>
                <a:gd name="connsiteX24" fmla="*/ 110490 w 110490"/>
                <a:gd name="connsiteY24" fmla="*/ 40005 h 192473"/>
                <a:gd name="connsiteX25" fmla="*/ 108585 w 110490"/>
                <a:gd name="connsiteY25" fmla="*/ 30480 h 192473"/>
                <a:gd name="connsiteX26" fmla="*/ 106680 w 110490"/>
                <a:gd name="connsiteY26" fmla="*/ 22860 h 192473"/>
                <a:gd name="connsiteX27" fmla="*/ 102870 w 110490"/>
                <a:gd name="connsiteY27" fmla="*/ 17145 h 192473"/>
                <a:gd name="connsiteX28" fmla="*/ 91440 w 110490"/>
                <a:gd name="connsiteY28" fmla="*/ 7620 h 192473"/>
                <a:gd name="connsiteX29" fmla="*/ 57150 w 110490"/>
                <a:gd name="connsiteY29" fmla="*/ 0 h 192473"/>
                <a:gd name="connsiteX30" fmla="*/ 34290 w 110490"/>
                <a:gd name="connsiteY30" fmla="*/ 1905 h 192473"/>
                <a:gd name="connsiteX31" fmla="*/ 28575 w 110490"/>
                <a:gd name="connsiteY31" fmla="*/ 3810 h 192473"/>
                <a:gd name="connsiteX32" fmla="*/ 17145 w 110490"/>
                <a:gd name="connsiteY32" fmla="*/ 3810 h 19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0490" h="192473">
                  <a:moveTo>
                    <a:pt x="11430" y="60960"/>
                  </a:moveTo>
                  <a:cubicBezTo>
                    <a:pt x="10795" y="64135"/>
                    <a:pt x="9927" y="67272"/>
                    <a:pt x="9525" y="70485"/>
                  </a:cubicBezTo>
                  <a:cubicBezTo>
                    <a:pt x="6458" y="95022"/>
                    <a:pt x="9397" y="84397"/>
                    <a:pt x="5715" y="100965"/>
                  </a:cubicBezTo>
                  <a:cubicBezTo>
                    <a:pt x="5147" y="103521"/>
                    <a:pt x="4562" y="106077"/>
                    <a:pt x="3810" y="108585"/>
                  </a:cubicBezTo>
                  <a:cubicBezTo>
                    <a:pt x="2656" y="112432"/>
                    <a:pt x="0" y="120015"/>
                    <a:pt x="0" y="120015"/>
                  </a:cubicBezTo>
                  <a:cubicBezTo>
                    <a:pt x="635" y="124460"/>
                    <a:pt x="1024" y="128947"/>
                    <a:pt x="1905" y="133350"/>
                  </a:cubicBezTo>
                  <a:cubicBezTo>
                    <a:pt x="2299" y="135319"/>
                    <a:pt x="3282" y="137128"/>
                    <a:pt x="3810" y="139065"/>
                  </a:cubicBezTo>
                  <a:cubicBezTo>
                    <a:pt x="5188" y="144117"/>
                    <a:pt x="6350" y="149225"/>
                    <a:pt x="7620" y="154305"/>
                  </a:cubicBezTo>
                  <a:cubicBezTo>
                    <a:pt x="9223" y="160718"/>
                    <a:pt x="10318" y="168433"/>
                    <a:pt x="15240" y="173355"/>
                  </a:cubicBezTo>
                  <a:cubicBezTo>
                    <a:pt x="16859" y="174974"/>
                    <a:pt x="19050" y="175895"/>
                    <a:pt x="20955" y="177165"/>
                  </a:cubicBezTo>
                  <a:cubicBezTo>
                    <a:pt x="23326" y="180722"/>
                    <a:pt x="26597" y="186438"/>
                    <a:pt x="30480" y="188595"/>
                  </a:cubicBezTo>
                  <a:cubicBezTo>
                    <a:pt x="33991" y="190545"/>
                    <a:pt x="41910" y="192405"/>
                    <a:pt x="41910" y="192405"/>
                  </a:cubicBezTo>
                  <a:cubicBezTo>
                    <a:pt x="43803" y="192294"/>
                    <a:pt x="70071" y="193565"/>
                    <a:pt x="80010" y="188595"/>
                  </a:cubicBezTo>
                  <a:cubicBezTo>
                    <a:pt x="82058" y="187571"/>
                    <a:pt x="83820" y="186055"/>
                    <a:pt x="85725" y="184785"/>
                  </a:cubicBezTo>
                  <a:cubicBezTo>
                    <a:pt x="86995" y="182880"/>
                    <a:pt x="89383" y="181354"/>
                    <a:pt x="89535" y="179070"/>
                  </a:cubicBezTo>
                  <a:cubicBezTo>
                    <a:pt x="90654" y="162281"/>
                    <a:pt x="88284" y="158173"/>
                    <a:pt x="83820" y="144780"/>
                  </a:cubicBezTo>
                  <a:lnTo>
                    <a:pt x="81915" y="139065"/>
                  </a:lnTo>
                  <a:lnTo>
                    <a:pt x="80010" y="133350"/>
                  </a:lnTo>
                  <a:cubicBezTo>
                    <a:pt x="80645" y="124460"/>
                    <a:pt x="80874" y="115532"/>
                    <a:pt x="81915" y="106680"/>
                  </a:cubicBezTo>
                  <a:cubicBezTo>
                    <a:pt x="82150" y="104686"/>
                    <a:pt x="82706" y="102636"/>
                    <a:pt x="83820" y="100965"/>
                  </a:cubicBezTo>
                  <a:cubicBezTo>
                    <a:pt x="85314" y="98723"/>
                    <a:pt x="87630" y="97155"/>
                    <a:pt x="89535" y="95250"/>
                  </a:cubicBezTo>
                  <a:cubicBezTo>
                    <a:pt x="91708" y="88730"/>
                    <a:pt x="94634" y="76610"/>
                    <a:pt x="100965" y="72390"/>
                  </a:cubicBezTo>
                  <a:lnTo>
                    <a:pt x="106680" y="68580"/>
                  </a:lnTo>
                  <a:cubicBezTo>
                    <a:pt x="107315" y="63500"/>
                    <a:pt x="107908" y="58415"/>
                    <a:pt x="108585" y="53340"/>
                  </a:cubicBezTo>
                  <a:cubicBezTo>
                    <a:pt x="109178" y="48889"/>
                    <a:pt x="110490" y="44495"/>
                    <a:pt x="110490" y="40005"/>
                  </a:cubicBezTo>
                  <a:cubicBezTo>
                    <a:pt x="110490" y="36767"/>
                    <a:pt x="109287" y="33641"/>
                    <a:pt x="108585" y="30480"/>
                  </a:cubicBezTo>
                  <a:cubicBezTo>
                    <a:pt x="108017" y="27924"/>
                    <a:pt x="107711" y="25266"/>
                    <a:pt x="106680" y="22860"/>
                  </a:cubicBezTo>
                  <a:cubicBezTo>
                    <a:pt x="105778" y="20756"/>
                    <a:pt x="104336" y="18904"/>
                    <a:pt x="102870" y="17145"/>
                  </a:cubicBezTo>
                  <a:cubicBezTo>
                    <a:pt x="100231" y="13978"/>
                    <a:pt x="95407" y="9383"/>
                    <a:pt x="91440" y="7620"/>
                  </a:cubicBezTo>
                  <a:cubicBezTo>
                    <a:pt x="80621" y="2811"/>
                    <a:pt x="68706" y="1651"/>
                    <a:pt x="57150" y="0"/>
                  </a:cubicBezTo>
                  <a:cubicBezTo>
                    <a:pt x="49530" y="635"/>
                    <a:pt x="41869" y="894"/>
                    <a:pt x="34290" y="1905"/>
                  </a:cubicBezTo>
                  <a:cubicBezTo>
                    <a:pt x="32300" y="2170"/>
                    <a:pt x="30571" y="3588"/>
                    <a:pt x="28575" y="3810"/>
                  </a:cubicBezTo>
                  <a:cubicBezTo>
                    <a:pt x="24788" y="4231"/>
                    <a:pt x="20955" y="3810"/>
                    <a:pt x="17145" y="3810"/>
                  </a:cubicBezTo>
                </a:path>
              </a:pathLst>
            </a:custGeom>
            <a:solidFill>
              <a:srgbClr val="FFFFFF"/>
            </a:solidFill>
            <a:ln w="1270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 153"/>
            <p:cNvSpPr/>
            <p:nvPr/>
          </p:nvSpPr>
          <p:spPr>
            <a:xfrm>
              <a:off x="4533901" y="4917147"/>
              <a:ext cx="1242060" cy="152400"/>
            </a:xfrm>
            <a:custGeom>
              <a:avLst/>
              <a:gdLst>
                <a:gd name="connsiteX0" fmla="*/ 0 w 1232535"/>
                <a:gd name="connsiteY0" fmla="*/ 125730 h 152400"/>
                <a:gd name="connsiteX1" fmla="*/ 9525 w 1232535"/>
                <a:gd name="connsiteY1" fmla="*/ 123825 h 152400"/>
                <a:gd name="connsiteX2" fmla="*/ 15240 w 1232535"/>
                <a:gd name="connsiteY2" fmla="*/ 118110 h 152400"/>
                <a:gd name="connsiteX3" fmla="*/ 28575 w 1232535"/>
                <a:gd name="connsiteY3" fmla="*/ 116205 h 152400"/>
                <a:gd name="connsiteX4" fmla="*/ 47625 w 1232535"/>
                <a:gd name="connsiteY4" fmla="*/ 110490 h 152400"/>
                <a:gd name="connsiteX5" fmla="*/ 59055 w 1232535"/>
                <a:gd name="connsiteY5" fmla="*/ 106680 h 152400"/>
                <a:gd name="connsiteX6" fmla="*/ 66675 w 1232535"/>
                <a:gd name="connsiteY6" fmla="*/ 104775 h 152400"/>
                <a:gd name="connsiteX7" fmla="*/ 78105 w 1232535"/>
                <a:gd name="connsiteY7" fmla="*/ 95250 h 152400"/>
                <a:gd name="connsiteX8" fmla="*/ 100965 w 1232535"/>
                <a:gd name="connsiteY8" fmla="*/ 89535 h 152400"/>
                <a:gd name="connsiteX9" fmla="*/ 123825 w 1232535"/>
                <a:gd name="connsiteY9" fmla="*/ 83820 h 152400"/>
                <a:gd name="connsiteX10" fmla="*/ 131445 w 1232535"/>
                <a:gd name="connsiteY10" fmla="*/ 81915 h 152400"/>
                <a:gd name="connsiteX11" fmla="*/ 142875 w 1232535"/>
                <a:gd name="connsiteY11" fmla="*/ 78105 h 152400"/>
                <a:gd name="connsiteX12" fmla="*/ 154305 w 1232535"/>
                <a:gd name="connsiteY12" fmla="*/ 70485 h 152400"/>
                <a:gd name="connsiteX13" fmla="*/ 163830 w 1232535"/>
                <a:gd name="connsiteY13" fmla="*/ 68580 h 152400"/>
                <a:gd name="connsiteX14" fmla="*/ 190500 w 1232535"/>
                <a:gd name="connsiteY14" fmla="*/ 57150 h 152400"/>
                <a:gd name="connsiteX15" fmla="*/ 207645 w 1232535"/>
                <a:gd name="connsiteY15" fmla="*/ 51435 h 152400"/>
                <a:gd name="connsiteX16" fmla="*/ 213360 w 1232535"/>
                <a:gd name="connsiteY16" fmla="*/ 49530 h 152400"/>
                <a:gd name="connsiteX17" fmla="*/ 228600 w 1232535"/>
                <a:gd name="connsiteY17" fmla="*/ 47625 h 152400"/>
                <a:gd name="connsiteX18" fmla="*/ 240030 w 1232535"/>
                <a:gd name="connsiteY18" fmla="*/ 45720 h 152400"/>
                <a:gd name="connsiteX19" fmla="*/ 257175 w 1232535"/>
                <a:gd name="connsiteY19" fmla="*/ 41910 h 152400"/>
                <a:gd name="connsiteX20" fmla="*/ 299085 w 1232535"/>
                <a:gd name="connsiteY20" fmla="*/ 36195 h 152400"/>
                <a:gd name="connsiteX21" fmla="*/ 304800 w 1232535"/>
                <a:gd name="connsiteY21" fmla="*/ 32385 h 152400"/>
                <a:gd name="connsiteX22" fmla="*/ 321945 w 1232535"/>
                <a:gd name="connsiteY22" fmla="*/ 28575 h 152400"/>
                <a:gd name="connsiteX23" fmla="*/ 348615 w 1232535"/>
                <a:gd name="connsiteY23" fmla="*/ 22860 h 152400"/>
                <a:gd name="connsiteX24" fmla="*/ 384810 w 1232535"/>
                <a:gd name="connsiteY24" fmla="*/ 20955 h 152400"/>
                <a:gd name="connsiteX25" fmla="*/ 424815 w 1232535"/>
                <a:gd name="connsiteY25" fmla="*/ 17145 h 152400"/>
                <a:gd name="connsiteX26" fmla="*/ 434340 w 1232535"/>
                <a:gd name="connsiteY26" fmla="*/ 15240 h 152400"/>
                <a:gd name="connsiteX27" fmla="*/ 440055 w 1232535"/>
                <a:gd name="connsiteY27" fmla="*/ 13335 h 152400"/>
                <a:gd name="connsiteX28" fmla="*/ 497205 w 1232535"/>
                <a:gd name="connsiteY28" fmla="*/ 9525 h 152400"/>
                <a:gd name="connsiteX29" fmla="*/ 520065 w 1232535"/>
                <a:gd name="connsiteY29" fmla="*/ 3810 h 152400"/>
                <a:gd name="connsiteX30" fmla="*/ 548640 w 1232535"/>
                <a:gd name="connsiteY30" fmla="*/ 1905 h 152400"/>
                <a:gd name="connsiteX31" fmla="*/ 586740 w 1232535"/>
                <a:gd name="connsiteY31" fmla="*/ 0 h 152400"/>
                <a:gd name="connsiteX32" fmla="*/ 668655 w 1232535"/>
                <a:gd name="connsiteY32" fmla="*/ 1905 h 152400"/>
                <a:gd name="connsiteX33" fmla="*/ 834390 w 1232535"/>
                <a:gd name="connsiteY33" fmla="*/ 3810 h 152400"/>
                <a:gd name="connsiteX34" fmla="*/ 849630 w 1232535"/>
                <a:gd name="connsiteY34" fmla="*/ 7620 h 152400"/>
                <a:gd name="connsiteX35" fmla="*/ 864870 w 1232535"/>
                <a:gd name="connsiteY35" fmla="*/ 11430 h 152400"/>
                <a:gd name="connsiteX36" fmla="*/ 880110 w 1232535"/>
                <a:gd name="connsiteY36" fmla="*/ 13335 h 152400"/>
                <a:gd name="connsiteX37" fmla="*/ 891540 w 1232535"/>
                <a:gd name="connsiteY37" fmla="*/ 19050 h 152400"/>
                <a:gd name="connsiteX38" fmla="*/ 908685 w 1232535"/>
                <a:gd name="connsiteY38" fmla="*/ 26670 h 152400"/>
                <a:gd name="connsiteX39" fmla="*/ 922020 w 1232535"/>
                <a:gd name="connsiteY39" fmla="*/ 30480 h 152400"/>
                <a:gd name="connsiteX40" fmla="*/ 973455 w 1232535"/>
                <a:gd name="connsiteY40" fmla="*/ 32385 h 152400"/>
                <a:gd name="connsiteX41" fmla="*/ 986790 w 1232535"/>
                <a:gd name="connsiteY41" fmla="*/ 36195 h 152400"/>
                <a:gd name="connsiteX42" fmla="*/ 992505 w 1232535"/>
                <a:gd name="connsiteY42" fmla="*/ 40005 h 152400"/>
                <a:gd name="connsiteX43" fmla="*/ 1017270 w 1232535"/>
                <a:gd name="connsiteY43" fmla="*/ 45720 h 152400"/>
                <a:gd name="connsiteX44" fmla="*/ 1022985 w 1232535"/>
                <a:gd name="connsiteY44" fmla="*/ 47625 h 152400"/>
                <a:gd name="connsiteX45" fmla="*/ 1043940 w 1232535"/>
                <a:gd name="connsiteY45" fmla="*/ 51435 h 152400"/>
                <a:gd name="connsiteX46" fmla="*/ 1055370 w 1232535"/>
                <a:gd name="connsiteY46" fmla="*/ 55245 h 152400"/>
                <a:gd name="connsiteX47" fmla="*/ 1062990 w 1232535"/>
                <a:gd name="connsiteY47" fmla="*/ 60960 h 152400"/>
                <a:gd name="connsiteX48" fmla="*/ 1074420 w 1232535"/>
                <a:gd name="connsiteY48" fmla="*/ 64770 h 152400"/>
                <a:gd name="connsiteX49" fmla="*/ 1080135 w 1232535"/>
                <a:gd name="connsiteY49" fmla="*/ 68580 h 152400"/>
                <a:gd name="connsiteX50" fmla="*/ 1099185 w 1232535"/>
                <a:gd name="connsiteY50" fmla="*/ 74295 h 152400"/>
                <a:gd name="connsiteX51" fmla="*/ 1106805 w 1232535"/>
                <a:gd name="connsiteY51" fmla="*/ 78105 h 152400"/>
                <a:gd name="connsiteX52" fmla="*/ 1116330 w 1232535"/>
                <a:gd name="connsiteY52" fmla="*/ 83820 h 152400"/>
                <a:gd name="connsiteX53" fmla="*/ 1131570 w 1232535"/>
                <a:gd name="connsiteY53" fmla="*/ 85725 h 152400"/>
                <a:gd name="connsiteX54" fmla="*/ 1137285 w 1232535"/>
                <a:gd name="connsiteY54" fmla="*/ 91440 h 152400"/>
                <a:gd name="connsiteX55" fmla="*/ 1143000 w 1232535"/>
                <a:gd name="connsiteY55" fmla="*/ 93345 h 152400"/>
                <a:gd name="connsiteX56" fmla="*/ 1152525 w 1232535"/>
                <a:gd name="connsiteY56" fmla="*/ 102870 h 152400"/>
                <a:gd name="connsiteX57" fmla="*/ 1163955 w 1232535"/>
                <a:gd name="connsiteY57" fmla="*/ 106680 h 152400"/>
                <a:gd name="connsiteX58" fmla="*/ 1175385 w 1232535"/>
                <a:gd name="connsiteY58" fmla="*/ 114300 h 152400"/>
                <a:gd name="connsiteX59" fmla="*/ 1181100 w 1232535"/>
                <a:gd name="connsiteY59" fmla="*/ 120015 h 152400"/>
                <a:gd name="connsiteX60" fmla="*/ 1186815 w 1232535"/>
                <a:gd name="connsiteY60" fmla="*/ 121920 h 152400"/>
                <a:gd name="connsiteX61" fmla="*/ 1194435 w 1232535"/>
                <a:gd name="connsiteY61" fmla="*/ 125730 h 152400"/>
                <a:gd name="connsiteX62" fmla="*/ 1203960 w 1232535"/>
                <a:gd name="connsiteY62" fmla="*/ 135255 h 152400"/>
                <a:gd name="connsiteX63" fmla="*/ 1217295 w 1232535"/>
                <a:gd name="connsiteY63" fmla="*/ 146685 h 152400"/>
                <a:gd name="connsiteX64" fmla="*/ 1228725 w 1232535"/>
                <a:gd name="connsiteY64" fmla="*/ 150495 h 152400"/>
                <a:gd name="connsiteX65" fmla="*/ 1232535 w 1232535"/>
                <a:gd name="connsiteY65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232535" h="152400">
                  <a:moveTo>
                    <a:pt x="0" y="125730"/>
                  </a:moveTo>
                  <a:cubicBezTo>
                    <a:pt x="3175" y="125095"/>
                    <a:pt x="6629" y="125273"/>
                    <a:pt x="9525" y="123825"/>
                  </a:cubicBezTo>
                  <a:cubicBezTo>
                    <a:pt x="11935" y="122620"/>
                    <a:pt x="12739" y="119111"/>
                    <a:pt x="15240" y="118110"/>
                  </a:cubicBezTo>
                  <a:cubicBezTo>
                    <a:pt x="19409" y="116442"/>
                    <a:pt x="24130" y="116840"/>
                    <a:pt x="28575" y="116205"/>
                  </a:cubicBezTo>
                  <a:cubicBezTo>
                    <a:pt x="39630" y="108835"/>
                    <a:pt x="28877" y="114816"/>
                    <a:pt x="47625" y="110490"/>
                  </a:cubicBezTo>
                  <a:cubicBezTo>
                    <a:pt x="51538" y="109587"/>
                    <a:pt x="55159" y="107654"/>
                    <a:pt x="59055" y="106680"/>
                  </a:cubicBezTo>
                  <a:lnTo>
                    <a:pt x="66675" y="104775"/>
                  </a:lnTo>
                  <a:cubicBezTo>
                    <a:pt x="70264" y="101186"/>
                    <a:pt x="73331" y="97372"/>
                    <a:pt x="78105" y="95250"/>
                  </a:cubicBezTo>
                  <a:cubicBezTo>
                    <a:pt x="88521" y="90621"/>
                    <a:pt x="90073" y="91713"/>
                    <a:pt x="100965" y="89535"/>
                  </a:cubicBezTo>
                  <a:cubicBezTo>
                    <a:pt x="133369" y="83054"/>
                    <a:pt x="107994" y="88343"/>
                    <a:pt x="123825" y="83820"/>
                  </a:cubicBezTo>
                  <a:cubicBezTo>
                    <a:pt x="126342" y="83101"/>
                    <a:pt x="128937" y="82667"/>
                    <a:pt x="131445" y="81915"/>
                  </a:cubicBezTo>
                  <a:cubicBezTo>
                    <a:pt x="135292" y="80761"/>
                    <a:pt x="139533" y="80333"/>
                    <a:pt x="142875" y="78105"/>
                  </a:cubicBezTo>
                  <a:cubicBezTo>
                    <a:pt x="146685" y="75565"/>
                    <a:pt x="149815" y="71383"/>
                    <a:pt x="154305" y="70485"/>
                  </a:cubicBezTo>
                  <a:lnTo>
                    <a:pt x="163830" y="68580"/>
                  </a:lnTo>
                  <a:cubicBezTo>
                    <a:pt x="183920" y="55187"/>
                    <a:pt x="165897" y="65351"/>
                    <a:pt x="190500" y="57150"/>
                  </a:cubicBezTo>
                  <a:lnTo>
                    <a:pt x="207645" y="51435"/>
                  </a:lnTo>
                  <a:cubicBezTo>
                    <a:pt x="209550" y="50800"/>
                    <a:pt x="211367" y="49779"/>
                    <a:pt x="213360" y="49530"/>
                  </a:cubicBezTo>
                  <a:lnTo>
                    <a:pt x="228600" y="47625"/>
                  </a:lnTo>
                  <a:cubicBezTo>
                    <a:pt x="232424" y="47079"/>
                    <a:pt x="236259" y="46558"/>
                    <a:pt x="240030" y="45720"/>
                  </a:cubicBezTo>
                  <a:cubicBezTo>
                    <a:pt x="259087" y="41485"/>
                    <a:pt x="225150" y="46277"/>
                    <a:pt x="257175" y="41910"/>
                  </a:cubicBezTo>
                  <a:cubicBezTo>
                    <a:pt x="304355" y="35476"/>
                    <a:pt x="272701" y="40592"/>
                    <a:pt x="299085" y="36195"/>
                  </a:cubicBezTo>
                  <a:cubicBezTo>
                    <a:pt x="300990" y="34925"/>
                    <a:pt x="302696" y="33287"/>
                    <a:pt x="304800" y="32385"/>
                  </a:cubicBezTo>
                  <a:cubicBezTo>
                    <a:pt x="307367" y="31285"/>
                    <a:pt x="319986" y="29027"/>
                    <a:pt x="321945" y="28575"/>
                  </a:cubicBezTo>
                  <a:cubicBezTo>
                    <a:pt x="330422" y="26619"/>
                    <a:pt x="339773" y="23567"/>
                    <a:pt x="348615" y="22860"/>
                  </a:cubicBezTo>
                  <a:cubicBezTo>
                    <a:pt x="360658" y="21897"/>
                    <a:pt x="372752" y="21709"/>
                    <a:pt x="384810" y="20955"/>
                  </a:cubicBezTo>
                  <a:cubicBezTo>
                    <a:pt x="397985" y="20132"/>
                    <a:pt x="411683" y="19165"/>
                    <a:pt x="424815" y="17145"/>
                  </a:cubicBezTo>
                  <a:cubicBezTo>
                    <a:pt x="428015" y="16653"/>
                    <a:pt x="431199" y="16025"/>
                    <a:pt x="434340" y="15240"/>
                  </a:cubicBezTo>
                  <a:cubicBezTo>
                    <a:pt x="436288" y="14753"/>
                    <a:pt x="438070" y="13640"/>
                    <a:pt x="440055" y="13335"/>
                  </a:cubicBezTo>
                  <a:cubicBezTo>
                    <a:pt x="455319" y="10987"/>
                    <a:pt x="485486" y="10111"/>
                    <a:pt x="497205" y="9525"/>
                  </a:cubicBezTo>
                  <a:cubicBezTo>
                    <a:pt x="505416" y="6788"/>
                    <a:pt x="509876" y="5084"/>
                    <a:pt x="520065" y="3810"/>
                  </a:cubicBezTo>
                  <a:cubicBezTo>
                    <a:pt x="529537" y="2626"/>
                    <a:pt x="539109" y="2450"/>
                    <a:pt x="548640" y="1905"/>
                  </a:cubicBezTo>
                  <a:lnTo>
                    <a:pt x="586740" y="0"/>
                  </a:lnTo>
                  <a:lnTo>
                    <a:pt x="668655" y="1905"/>
                  </a:lnTo>
                  <a:cubicBezTo>
                    <a:pt x="723897" y="2755"/>
                    <a:pt x="779169" y="2066"/>
                    <a:pt x="834390" y="3810"/>
                  </a:cubicBezTo>
                  <a:cubicBezTo>
                    <a:pt x="839624" y="3975"/>
                    <a:pt x="844550" y="6350"/>
                    <a:pt x="849630" y="7620"/>
                  </a:cubicBezTo>
                  <a:lnTo>
                    <a:pt x="864870" y="11430"/>
                  </a:lnTo>
                  <a:lnTo>
                    <a:pt x="880110" y="13335"/>
                  </a:lnTo>
                  <a:cubicBezTo>
                    <a:pt x="896488" y="24254"/>
                    <a:pt x="875766" y="11163"/>
                    <a:pt x="891540" y="19050"/>
                  </a:cubicBezTo>
                  <a:cubicBezTo>
                    <a:pt x="909653" y="28107"/>
                    <a:pt x="879197" y="16841"/>
                    <a:pt x="908685" y="26670"/>
                  </a:cubicBezTo>
                  <a:cubicBezTo>
                    <a:pt x="911820" y="27715"/>
                    <a:pt x="919054" y="30289"/>
                    <a:pt x="922020" y="30480"/>
                  </a:cubicBezTo>
                  <a:cubicBezTo>
                    <a:pt x="939141" y="31585"/>
                    <a:pt x="956310" y="31750"/>
                    <a:pt x="973455" y="32385"/>
                  </a:cubicBezTo>
                  <a:cubicBezTo>
                    <a:pt x="975896" y="32995"/>
                    <a:pt x="984057" y="34829"/>
                    <a:pt x="986790" y="36195"/>
                  </a:cubicBezTo>
                  <a:cubicBezTo>
                    <a:pt x="988838" y="37219"/>
                    <a:pt x="990413" y="39075"/>
                    <a:pt x="992505" y="40005"/>
                  </a:cubicBezTo>
                  <a:cubicBezTo>
                    <a:pt x="1002414" y="44409"/>
                    <a:pt x="1006422" y="44170"/>
                    <a:pt x="1017270" y="45720"/>
                  </a:cubicBezTo>
                  <a:cubicBezTo>
                    <a:pt x="1019175" y="46355"/>
                    <a:pt x="1021025" y="47189"/>
                    <a:pt x="1022985" y="47625"/>
                  </a:cubicBezTo>
                  <a:cubicBezTo>
                    <a:pt x="1030827" y="49368"/>
                    <a:pt x="1036313" y="49355"/>
                    <a:pt x="1043940" y="51435"/>
                  </a:cubicBezTo>
                  <a:cubicBezTo>
                    <a:pt x="1047815" y="52492"/>
                    <a:pt x="1055370" y="55245"/>
                    <a:pt x="1055370" y="55245"/>
                  </a:cubicBezTo>
                  <a:cubicBezTo>
                    <a:pt x="1057910" y="57150"/>
                    <a:pt x="1060150" y="59540"/>
                    <a:pt x="1062990" y="60960"/>
                  </a:cubicBezTo>
                  <a:cubicBezTo>
                    <a:pt x="1066582" y="62756"/>
                    <a:pt x="1071078" y="62542"/>
                    <a:pt x="1074420" y="64770"/>
                  </a:cubicBezTo>
                  <a:cubicBezTo>
                    <a:pt x="1076325" y="66040"/>
                    <a:pt x="1078031" y="67678"/>
                    <a:pt x="1080135" y="68580"/>
                  </a:cubicBezTo>
                  <a:cubicBezTo>
                    <a:pt x="1099277" y="76784"/>
                    <a:pt x="1073574" y="61490"/>
                    <a:pt x="1099185" y="74295"/>
                  </a:cubicBezTo>
                  <a:cubicBezTo>
                    <a:pt x="1101725" y="75565"/>
                    <a:pt x="1104323" y="76726"/>
                    <a:pt x="1106805" y="78105"/>
                  </a:cubicBezTo>
                  <a:cubicBezTo>
                    <a:pt x="1110042" y="79903"/>
                    <a:pt x="1112791" y="82731"/>
                    <a:pt x="1116330" y="83820"/>
                  </a:cubicBezTo>
                  <a:cubicBezTo>
                    <a:pt x="1121223" y="85326"/>
                    <a:pt x="1126490" y="85090"/>
                    <a:pt x="1131570" y="85725"/>
                  </a:cubicBezTo>
                  <a:cubicBezTo>
                    <a:pt x="1133475" y="87630"/>
                    <a:pt x="1135043" y="89946"/>
                    <a:pt x="1137285" y="91440"/>
                  </a:cubicBezTo>
                  <a:cubicBezTo>
                    <a:pt x="1138956" y="92554"/>
                    <a:pt x="1141432" y="92091"/>
                    <a:pt x="1143000" y="93345"/>
                  </a:cubicBezTo>
                  <a:cubicBezTo>
                    <a:pt x="1153319" y="101600"/>
                    <a:pt x="1139666" y="97155"/>
                    <a:pt x="1152525" y="102870"/>
                  </a:cubicBezTo>
                  <a:cubicBezTo>
                    <a:pt x="1156195" y="104501"/>
                    <a:pt x="1160613" y="104452"/>
                    <a:pt x="1163955" y="106680"/>
                  </a:cubicBezTo>
                  <a:cubicBezTo>
                    <a:pt x="1167765" y="109220"/>
                    <a:pt x="1172147" y="111062"/>
                    <a:pt x="1175385" y="114300"/>
                  </a:cubicBezTo>
                  <a:cubicBezTo>
                    <a:pt x="1177290" y="116205"/>
                    <a:pt x="1178858" y="118521"/>
                    <a:pt x="1181100" y="120015"/>
                  </a:cubicBezTo>
                  <a:cubicBezTo>
                    <a:pt x="1182771" y="121129"/>
                    <a:pt x="1184969" y="121129"/>
                    <a:pt x="1186815" y="121920"/>
                  </a:cubicBezTo>
                  <a:cubicBezTo>
                    <a:pt x="1189425" y="123039"/>
                    <a:pt x="1191895" y="124460"/>
                    <a:pt x="1194435" y="125730"/>
                  </a:cubicBezTo>
                  <a:cubicBezTo>
                    <a:pt x="1201773" y="136737"/>
                    <a:pt x="1194082" y="126788"/>
                    <a:pt x="1203960" y="135255"/>
                  </a:cubicBezTo>
                  <a:cubicBezTo>
                    <a:pt x="1209044" y="139613"/>
                    <a:pt x="1211239" y="143994"/>
                    <a:pt x="1217295" y="146685"/>
                  </a:cubicBezTo>
                  <a:cubicBezTo>
                    <a:pt x="1220965" y="148316"/>
                    <a:pt x="1225133" y="148699"/>
                    <a:pt x="1228725" y="150495"/>
                  </a:cubicBezTo>
                  <a:lnTo>
                    <a:pt x="1232535" y="152400"/>
                  </a:ln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6" name="Straight Connector 155"/>
            <p:cNvCxnSpPr/>
            <p:nvPr/>
          </p:nvCxnSpPr>
          <p:spPr bwMode="auto">
            <a:xfrm flipH="1" flipV="1">
              <a:off x="3703340" y="4715314"/>
              <a:ext cx="675228" cy="21135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7" name="Straight Connector 156"/>
            <p:cNvCxnSpPr/>
            <p:nvPr/>
          </p:nvCxnSpPr>
          <p:spPr bwMode="auto">
            <a:xfrm flipH="1" flipV="1">
              <a:off x="4335780" y="4542310"/>
              <a:ext cx="331470" cy="25672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8" name="Straight Connector 157"/>
            <p:cNvCxnSpPr/>
            <p:nvPr/>
          </p:nvCxnSpPr>
          <p:spPr bwMode="auto">
            <a:xfrm flipH="1" flipV="1">
              <a:off x="4533901" y="4144674"/>
              <a:ext cx="355666" cy="52599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9" name="Straight Connector 158"/>
            <p:cNvCxnSpPr/>
            <p:nvPr/>
          </p:nvCxnSpPr>
          <p:spPr bwMode="auto">
            <a:xfrm flipH="1" flipV="1">
              <a:off x="5034337" y="4119937"/>
              <a:ext cx="37761" cy="28773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" name="Straight Connector 159"/>
            <p:cNvCxnSpPr/>
            <p:nvPr/>
          </p:nvCxnSpPr>
          <p:spPr bwMode="auto">
            <a:xfrm flipV="1">
              <a:off x="5297020" y="4027469"/>
              <a:ext cx="127735" cy="509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" name="Straight Connector 160"/>
            <p:cNvCxnSpPr/>
            <p:nvPr/>
          </p:nvCxnSpPr>
          <p:spPr bwMode="auto">
            <a:xfrm flipV="1">
              <a:off x="5424755" y="4027469"/>
              <a:ext cx="375994" cy="64579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2" name="Straight Connector 161"/>
            <p:cNvCxnSpPr/>
            <p:nvPr/>
          </p:nvCxnSpPr>
          <p:spPr bwMode="auto">
            <a:xfrm flipV="1">
              <a:off x="5612752" y="4520629"/>
              <a:ext cx="294888" cy="27840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3" name="Straight Connector 162"/>
            <p:cNvCxnSpPr/>
            <p:nvPr/>
          </p:nvCxnSpPr>
          <p:spPr bwMode="auto">
            <a:xfrm flipV="1">
              <a:off x="5800749" y="4674741"/>
              <a:ext cx="671970" cy="31860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4" name="Straight Connector 163"/>
            <p:cNvCxnSpPr/>
            <p:nvPr/>
          </p:nvCxnSpPr>
          <p:spPr bwMode="auto">
            <a:xfrm flipV="1">
              <a:off x="6116185" y="5188449"/>
              <a:ext cx="490098" cy="1275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5" name="Straight Connector 164"/>
            <p:cNvCxnSpPr/>
            <p:nvPr/>
          </p:nvCxnSpPr>
          <p:spPr bwMode="auto">
            <a:xfrm>
              <a:off x="6405517" y="5472623"/>
              <a:ext cx="241863" cy="54873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6" name="Straight Connector 165"/>
            <p:cNvCxnSpPr/>
            <p:nvPr/>
          </p:nvCxnSpPr>
          <p:spPr bwMode="auto">
            <a:xfrm>
              <a:off x="6264437" y="5688647"/>
              <a:ext cx="239105" cy="12652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7" name="Straight Connector 166"/>
            <p:cNvCxnSpPr/>
            <p:nvPr/>
          </p:nvCxnSpPr>
          <p:spPr bwMode="auto">
            <a:xfrm>
              <a:off x="5297020" y="5688647"/>
              <a:ext cx="76364" cy="27036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8" name="Straight Connector 167"/>
            <p:cNvCxnSpPr/>
            <p:nvPr/>
          </p:nvCxnSpPr>
          <p:spPr bwMode="auto">
            <a:xfrm flipH="1">
              <a:off x="4150760" y="5688647"/>
              <a:ext cx="185020" cy="116251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9" name="Straight Connector 168"/>
            <p:cNvCxnSpPr/>
            <p:nvPr/>
          </p:nvCxnSpPr>
          <p:spPr bwMode="auto">
            <a:xfrm flipH="1">
              <a:off x="3647326" y="5661060"/>
              <a:ext cx="308225" cy="12329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0" name="Straight Connector 169"/>
            <p:cNvCxnSpPr/>
            <p:nvPr/>
          </p:nvCxnSpPr>
          <p:spPr bwMode="auto">
            <a:xfrm flipH="1">
              <a:off x="3565133" y="5472623"/>
              <a:ext cx="354231" cy="3432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2" name="Straight Connector 171"/>
            <p:cNvCxnSpPr/>
            <p:nvPr/>
          </p:nvCxnSpPr>
          <p:spPr bwMode="auto">
            <a:xfrm flipH="1">
              <a:off x="3482939" y="5260375"/>
              <a:ext cx="580441" cy="3081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3" name="Straight Connector 172"/>
            <p:cNvCxnSpPr/>
            <p:nvPr/>
          </p:nvCxnSpPr>
          <p:spPr bwMode="auto">
            <a:xfrm flipH="1" flipV="1">
              <a:off x="3986373" y="5095982"/>
              <a:ext cx="297951" cy="205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4" name="Straight Connector 173"/>
            <p:cNvCxnSpPr/>
            <p:nvPr/>
          </p:nvCxnSpPr>
          <p:spPr bwMode="auto">
            <a:xfrm flipH="1">
              <a:off x="4962418" y="5688647"/>
              <a:ext cx="71919" cy="39365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5" name="Straight Connector 174"/>
            <p:cNvCxnSpPr/>
            <p:nvPr/>
          </p:nvCxnSpPr>
          <p:spPr bwMode="auto">
            <a:xfrm>
              <a:off x="5938096" y="5688647"/>
              <a:ext cx="339414" cy="22926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6" name="Straight Connector 175"/>
            <p:cNvCxnSpPr/>
            <p:nvPr/>
          </p:nvCxnSpPr>
          <p:spPr bwMode="auto">
            <a:xfrm flipH="1">
              <a:off x="4541178" y="5688647"/>
              <a:ext cx="170556" cy="19844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7" name="Straight Connector 176"/>
            <p:cNvCxnSpPr/>
            <p:nvPr/>
          </p:nvCxnSpPr>
          <p:spPr bwMode="auto">
            <a:xfrm>
              <a:off x="5594985" y="5688647"/>
              <a:ext cx="240736" cy="28063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" name="Group 2"/>
          <p:cNvGrpSpPr/>
          <p:nvPr/>
        </p:nvGrpSpPr>
        <p:grpSpPr>
          <a:xfrm>
            <a:off x="5161214" y="4200259"/>
            <a:ext cx="4909446" cy="1539161"/>
            <a:chOff x="5161214" y="4200259"/>
            <a:chExt cx="4909446" cy="1539161"/>
          </a:xfrm>
        </p:grpSpPr>
        <p:sp>
          <p:nvSpPr>
            <p:cNvPr id="92" name="Arc 91"/>
            <p:cNvSpPr/>
            <p:nvPr/>
          </p:nvSpPr>
          <p:spPr bwMode="auto">
            <a:xfrm rot="6966663" flipV="1">
              <a:off x="5441292" y="4253539"/>
              <a:ext cx="1037073" cy="1020677"/>
            </a:xfrm>
            <a:prstGeom prst="arc">
              <a:avLst>
                <a:gd name="adj1" fmla="val 15617639"/>
                <a:gd name="adj2" fmla="val 19986022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3" name="Arc 182"/>
            <p:cNvSpPr/>
            <p:nvPr/>
          </p:nvSpPr>
          <p:spPr bwMode="auto">
            <a:xfrm rot="1824257" flipV="1">
              <a:off x="5814076" y="4468416"/>
              <a:ext cx="1140150" cy="1122124"/>
            </a:xfrm>
            <a:prstGeom prst="arc">
              <a:avLst>
                <a:gd name="adj1" fmla="val 16200000"/>
                <a:gd name="adj2" fmla="val 20289455"/>
              </a:avLst>
            </a:pr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3333FF"/>
                </a:solidFill>
                <a:latin typeface="Arial" charset="0"/>
              </a:endParaRPr>
            </a:p>
          </p:txBody>
        </p:sp>
        <p:sp>
          <p:nvSpPr>
            <p:cNvPr id="184" name="TextBox 9"/>
            <p:cNvSpPr txBox="1">
              <a:spLocks noChangeArrowheads="1"/>
            </p:cNvSpPr>
            <p:nvPr/>
          </p:nvSpPr>
          <p:spPr bwMode="auto">
            <a:xfrm>
              <a:off x="5161214" y="5063240"/>
              <a:ext cx="91841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FFFFFF"/>
                  </a:solidFill>
                </a:rPr>
                <a:t>Hack</a:t>
              </a:r>
            </a:p>
          </p:txBody>
        </p:sp>
        <p:sp>
          <p:nvSpPr>
            <p:cNvPr id="185" name="TextBox 9"/>
            <p:cNvSpPr txBox="1">
              <a:spLocks noChangeArrowheads="1"/>
            </p:cNvSpPr>
            <p:nvPr/>
          </p:nvSpPr>
          <p:spPr bwMode="auto">
            <a:xfrm>
              <a:off x="6542308" y="4908423"/>
              <a:ext cx="352835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FFFFFF"/>
                  </a:solidFill>
                </a:rPr>
                <a:t>Integrate imperfection into security model</a:t>
              </a:r>
            </a:p>
          </p:txBody>
        </p:sp>
        <p:sp>
          <p:nvSpPr>
            <p:cNvPr id="186" name="Arc 185"/>
            <p:cNvSpPr/>
            <p:nvPr/>
          </p:nvSpPr>
          <p:spPr bwMode="auto">
            <a:xfrm rot="17904070" flipV="1">
              <a:off x="6448621" y="4208292"/>
              <a:ext cx="1016175" cy="1000109"/>
            </a:xfrm>
            <a:prstGeom prst="arc">
              <a:avLst>
                <a:gd name="adj1" fmla="val 16200000"/>
                <a:gd name="adj2" fmla="val 19850611"/>
              </a:avLst>
            </a:prstGeom>
            <a:noFill/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3333FF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160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52675E-6 L 0 -0.41564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Kerckhoffs’ principle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46955" y="4505715"/>
            <a:ext cx="9807635" cy="2808390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spcBef>
                <a:spcPts val="600"/>
              </a:spcBef>
            </a:pPr>
            <a:r>
              <a:rPr lang="fr-FR" sz="2800" smtClean="0">
                <a:solidFill>
                  <a:srgbClr val="FFFFFF"/>
                </a:solidFill>
                <a:cs typeface="Arial" pitchFamily="34" charset="0"/>
              </a:rPr>
              <a:t>Il </a:t>
            </a:r>
            <a:r>
              <a:rPr lang="fr-FR" sz="2800">
                <a:solidFill>
                  <a:srgbClr val="FFFFFF"/>
                </a:solidFill>
                <a:cs typeface="Arial" pitchFamily="34" charset="0"/>
              </a:rPr>
              <a:t>faut qu’il n’exige pas le secret, et qu’il puisse sans inconvénient tomber entre les mains de </a:t>
            </a:r>
            <a:r>
              <a:rPr lang="fr-FR" sz="2800" smtClean="0">
                <a:solidFill>
                  <a:srgbClr val="FFFFFF"/>
                </a:solidFill>
                <a:cs typeface="Arial" pitchFamily="34" charset="0"/>
              </a:rPr>
              <a:t>l’ennemi</a:t>
            </a:r>
            <a:endParaRPr lang="en-US" sz="2800" smtClean="0">
              <a:solidFill>
                <a:srgbClr val="FFFFFF"/>
              </a:solidFill>
              <a:cs typeface="Arial" pitchFamily="34" charset="0"/>
            </a:endParaRPr>
          </a:p>
          <a:p>
            <a:pPr lvl="0" algn="r"/>
            <a:endParaRPr lang="fr-FR" sz="1600" b="0" smtClean="0">
              <a:solidFill>
                <a:srgbClr val="C0C0C0"/>
              </a:solidFill>
              <a:cs typeface="Arial" pitchFamily="34" charset="0"/>
            </a:endParaRPr>
          </a:p>
          <a:p>
            <a:pPr lvl="0" algn="r"/>
            <a:r>
              <a:rPr lang="fr-FR" sz="1600" b="0" smtClean="0">
                <a:solidFill>
                  <a:srgbClr val="C0C0C0"/>
                </a:solidFill>
                <a:cs typeface="Arial" pitchFamily="34" charset="0"/>
              </a:rPr>
              <a:t>A</a:t>
            </a:r>
            <a:r>
              <a:rPr lang="fr-FR" sz="1600" b="0">
                <a:solidFill>
                  <a:srgbClr val="C0C0C0"/>
                </a:solidFill>
                <a:cs typeface="Arial" pitchFamily="34" charset="0"/>
              </a:rPr>
              <a:t>. Kerckhoffs, J. </a:t>
            </a:r>
            <a:r>
              <a:rPr lang="fr-FR" sz="1600" b="0" smtClean="0">
                <a:solidFill>
                  <a:srgbClr val="C0C0C0"/>
                </a:solidFill>
                <a:cs typeface="Arial" pitchFamily="34" charset="0"/>
              </a:rPr>
              <a:t>des Sciences Militaires </a:t>
            </a:r>
            <a:r>
              <a:rPr lang="fr-FR" sz="1600" smtClean="0">
                <a:solidFill>
                  <a:srgbClr val="C0C0C0"/>
                </a:solidFill>
                <a:cs typeface="Arial" pitchFamily="34" charset="0"/>
              </a:rPr>
              <a:t>9</a:t>
            </a:r>
            <a:r>
              <a:rPr lang="fr-FR" sz="1600" b="0" smtClean="0">
                <a:solidFill>
                  <a:srgbClr val="C0C0C0"/>
                </a:solidFill>
                <a:cs typeface="Arial" pitchFamily="34" charset="0"/>
              </a:rPr>
              <a:t>, </a:t>
            </a:r>
            <a:r>
              <a:rPr lang="fr-FR" sz="1600" b="0">
                <a:solidFill>
                  <a:srgbClr val="C0C0C0"/>
                </a:solidFill>
                <a:cs typeface="Arial" pitchFamily="34" charset="0"/>
              </a:rPr>
              <a:t>5 (1883)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lvl="0" algn="l">
              <a:spcBef>
                <a:spcPts val="600"/>
              </a:spcBef>
            </a:pPr>
            <a:endParaRPr lang="en-US" sz="1200" smtClean="0">
              <a:solidFill>
                <a:srgbClr val="FFFFFF"/>
              </a:solidFill>
              <a:cs typeface="Arial" pitchFamily="34" charset="0"/>
            </a:endParaRPr>
          </a:p>
          <a:p>
            <a:pPr lvl="0" algn="l">
              <a:spcBef>
                <a:spcPts val="600"/>
              </a:spcBef>
            </a:pPr>
            <a:r>
              <a:rPr lang="en-US" sz="2800" smtClean="0">
                <a:solidFill>
                  <a:srgbClr val="FFFFFF"/>
                </a:solidFill>
                <a:cs typeface="Arial" pitchFamily="34" charset="0"/>
              </a:rPr>
              <a:t>Everything about the system that is not explicitly secret is known to the enemy</a:t>
            </a:r>
            <a:endParaRPr lang="en-US" sz="2800">
              <a:solidFill>
                <a:srgbClr val="FFFFFF"/>
              </a:solidFill>
              <a:cs typeface="Arial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246954" y="1566590"/>
            <a:ext cx="9807636" cy="1604175"/>
            <a:chOff x="246954" y="1566590"/>
            <a:chExt cx="9807636" cy="1604175"/>
          </a:xfrm>
        </p:grpSpPr>
        <p:sp>
          <p:nvSpPr>
            <p:cNvPr id="5" name="TextBox 171"/>
            <p:cNvSpPr txBox="1">
              <a:spLocks noChangeArrowheads="1"/>
            </p:cNvSpPr>
            <p:nvPr/>
          </p:nvSpPr>
          <p:spPr bwMode="auto">
            <a:xfrm>
              <a:off x="8239930" y="1625315"/>
              <a:ext cx="1223962" cy="1080000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bIns="90000" anchor="ctr"/>
            <a:lstStyle/>
            <a:p>
              <a:r>
                <a:rPr lang="en-US" b="0">
                  <a:solidFill>
                    <a:srgbClr val="FFFFFF"/>
                  </a:solidFill>
                </a:rPr>
                <a:t>Bob</a:t>
              </a:r>
            </a:p>
          </p:txBody>
        </p:sp>
        <p:cxnSp>
          <p:nvCxnSpPr>
            <p:cNvPr id="8" name="Straight Arrow Connector 176"/>
            <p:cNvCxnSpPr>
              <a:cxnSpLocks noChangeShapeType="1"/>
            </p:cNvCxnSpPr>
            <p:nvPr/>
          </p:nvCxnSpPr>
          <p:spPr bwMode="auto">
            <a:xfrm flipV="1">
              <a:off x="2047070" y="1831563"/>
              <a:ext cx="6192860" cy="0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lg" len="lg"/>
            </a:ln>
          </p:spPr>
        </p:cxnSp>
        <p:sp>
          <p:nvSpPr>
            <p:cNvPr id="12" name="TextBox 168"/>
            <p:cNvSpPr txBox="1">
              <a:spLocks noChangeArrowheads="1"/>
            </p:cNvSpPr>
            <p:nvPr/>
          </p:nvSpPr>
          <p:spPr bwMode="auto">
            <a:xfrm>
              <a:off x="823107" y="1625315"/>
              <a:ext cx="1223963" cy="1080000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tIns="46800" bIns="90000" anchor="ctr"/>
            <a:lstStyle/>
            <a:p>
              <a:r>
                <a:rPr lang="en-US" b="0">
                  <a:solidFill>
                    <a:srgbClr val="FFFFFF"/>
                  </a:solidFill>
                </a:rPr>
                <a:t>Alice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>
              <a:off x="2047070" y="2522675"/>
              <a:ext cx="6192860" cy="0"/>
            </a:xfrm>
            <a:prstGeom prst="straightConnector1">
              <a:avLst/>
            </a:prstGeom>
            <a:noFill/>
            <a:ln w="50800" cmpd="dbl" algn="ctr">
              <a:solidFill>
                <a:srgbClr val="C0C0C0"/>
              </a:solidFill>
              <a:round/>
              <a:headEnd type="triangle"/>
              <a:tailEnd type="triangle"/>
            </a:ln>
          </p:spPr>
        </p:cxnSp>
        <p:sp>
          <p:nvSpPr>
            <p:cNvPr id="19" name="TextBox 191"/>
            <p:cNvSpPr txBox="1">
              <a:spLocks noChangeArrowheads="1"/>
            </p:cNvSpPr>
            <p:nvPr/>
          </p:nvSpPr>
          <p:spPr bwMode="auto">
            <a:xfrm>
              <a:off x="3586270" y="1566590"/>
              <a:ext cx="3114460" cy="4616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mtClean="0">
                  <a:solidFill>
                    <a:srgbClr val="FF00FF"/>
                  </a:solidFill>
                </a:rPr>
                <a:t>Future</a:t>
              </a:r>
              <a:r>
                <a:rPr lang="en-US">
                  <a:solidFill>
                    <a:srgbClr val="FF00FF"/>
                  </a:solidFill>
                </a:rPr>
                <a:t> </a:t>
              </a:r>
              <a:r>
                <a:rPr lang="en-US" smtClean="0">
                  <a:solidFill>
                    <a:srgbClr val="FF00FF"/>
                  </a:solidFill>
                </a:rPr>
                <a:t>technology</a:t>
              </a:r>
            </a:p>
          </p:txBody>
        </p:sp>
        <p:cxnSp>
          <p:nvCxnSpPr>
            <p:cNvPr id="14" name="Straight Arrow Connector 185"/>
            <p:cNvCxnSpPr>
              <a:cxnSpLocks noChangeShapeType="1"/>
            </p:cNvCxnSpPr>
            <p:nvPr/>
          </p:nvCxnSpPr>
          <p:spPr bwMode="auto">
            <a:xfrm flipV="1">
              <a:off x="5137572" y="2099505"/>
              <a:ext cx="5928" cy="351807"/>
            </a:xfrm>
            <a:prstGeom prst="straightConnector1">
              <a:avLst/>
            </a:prstGeom>
            <a:noFill/>
            <a:ln w="57150" cmpd="dbl" algn="ctr">
              <a:solidFill>
                <a:srgbClr val="C0C0C0"/>
              </a:solidFill>
              <a:prstDash val="sysDot"/>
              <a:round/>
              <a:headEnd/>
              <a:tailEnd type="stealth" w="med" len="med"/>
            </a:ln>
          </p:spPr>
        </p:cxnSp>
        <p:sp>
          <p:nvSpPr>
            <p:cNvPr id="24" name="TextBox 191"/>
            <p:cNvSpPr txBox="1">
              <a:spLocks noChangeArrowheads="1"/>
            </p:cNvSpPr>
            <p:nvPr/>
          </p:nvSpPr>
          <p:spPr bwMode="auto">
            <a:xfrm>
              <a:off x="246954" y="2832211"/>
              <a:ext cx="3528355" cy="33855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l"/>
              <a:r>
                <a:rPr lang="en-US" sz="2200" smtClean="0">
                  <a:solidFill>
                    <a:srgbClr val="FF00FF"/>
                  </a:solidFill>
                </a:rPr>
                <a:t>characteristics known</a:t>
              </a:r>
            </a:p>
          </p:txBody>
        </p:sp>
        <p:sp>
          <p:nvSpPr>
            <p:cNvPr id="25" name="TextBox 191"/>
            <p:cNvSpPr txBox="1">
              <a:spLocks noChangeArrowheads="1"/>
            </p:cNvSpPr>
            <p:nvPr/>
          </p:nvSpPr>
          <p:spPr bwMode="auto">
            <a:xfrm>
              <a:off x="6526235" y="2826700"/>
              <a:ext cx="3528355" cy="33855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en-US" sz="2200" smtClean="0">
                  <a:solidFill>
                    <a:srgbClr val="FF00FF"/>
                  </a:solidFill>
                </a:rPr>
                <a:t>characteristics known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403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246954" y="1566590"/>
            <a:ext cx="9807636" cy="1604175"/>
            <a:chOff x="246954" y="1566590"/>
            <a:chExt cx="9807636" cy="1604175"/>
          </a:xfrm>
        </p:grpSpPr>
        <p:sp>
          <p:nvSpPr>
            <p:cNvPr id="74" name="TextBox 171"/>
            <p:cNvSpPr txBox="1">
              <a:spLocks noChangeArrowheads="1"/>
            </p:cNvSpPr>
            <p:nvPr/>
          </p:nvSpPr>
          <p:spPr bwMode="auto">
            <a:xfrm>
              <a:off x="8239930" y="1625315"/>
              <a:ext cx="1223962" cy="1080000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bIns="90000" anchor="ctr"/>
            <a:lstStyle/>
            <a:p>
              <a:r>
                <a:rPr lang="en-US" b="0">
                  <a:solidFill>
                    <a:srgbClr val="FFFFFF"/>
                  </a:solidFill>
                </a:rPr>
                <a:t>Bob</a:t>
              </a:r>
            </a:p>
          </p:txBody>
        </p:sp>
        <p:cxnSp>
          <p:nvCxnSpPr>
            <p:cNvPr id="75" name="Straight Arrow Connector 176"/>
            <p:cNvCxnSpPr>
              <a:cxnSpLocks noChangeShapeType="1"/>
            </p:cNvCxnSpPr>
            <p:nvPr/>
          </p:nvCxnSpPr>
          <p:spPr bwMode="auto">
            <a:xfrm flipV="1">
              <a:off x="2047070" y="1831563"/>
              <a:ext cx="6192860" cy="0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lg" len="lg"/>
            </a:ln>
          </p:spPr>
        </p:cxnSp>
        <p:sp>
          <p:nvSpPr>
            <p:cNvPr id="76" name="TextBox 168"/>
            <p:cNvSpPr txBox="1">
              <a:spLocks noChangeArrowheads="1"/>
            </p:cNvSpPr>
            <p:nvPr/>
          </p:nvSpPr>
          <p:spPr bwMode="auto">
            <a:xfrm>
              <a:off x="823107" y="1625315"/>
              <a:ext cx="1223963" cy="1080000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tIns="46800" bIns="90000" anchor="ctr"/>
            <a:lstStyle/>
            <a:p>
              <a:r>
                <a:rPr lang="en-US" b="0">
                  <a:solidFill>
                    <a:srgbClr val="FFFFFF"/>
                  </a:solidFill>
                </a:rPr>
                <a:t>Alice</a:t>
              </a:r>
            </a:p>
          </p:txBody>
        </p:sp>
        <p:cxnSp>
          <p:nvCxnSpPr>
            <p:cNvPr id="77" name="Straight Arrow Connector 76"/>
            <p:cNvCxnSpPr/>
            <p:nvPr/>
          </p:nvCxnSpPr>
          <p:spPr bwMode="auto">
            <a:xfrm>
              <a:off x="2047070" y="2522675"/>
              <a:ext cx="6192860" cy="0"/>
            </a:xfrm>
            <a:prstGeom prst="straightConnector1">
              <a:avLst/>
            </a:prstGeom>
            <a:noFill/>
            <a:ln w="50800" cmpd="dbl" algn="ctr">
              <a:solidFill>
                <a:srgbClr val="C0C0C0"/>
              </a:solidFill>
              <a:round/>
              <a:headEnd type="triangle"/>
              <a:tailEnd type="triangle"/>
            </a:ln>
          </p:spPr>
        </p:cxnSp>
        <p:sp>
          <p:nvSpPr>
            <p:cNvPr id="78" name="TextBox 191"/>
            <p:cNvSpPr txBox="1">
              <a:spLocks noChangeArrowheads="1"/>
            </p:cNvSpPr>
            <p:nvPr/>
          </p:nvSpPr>
          <p:spPr bwMode="auto">
            <a:xfrm>
              <a:off x="3586270" y="1566590"/>
              <a:ext cx="3114460" cy="4616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mtClean="0">
                  <a:solidFill>
                    <a:srgbClr val="FF00FF"/>
                  </a:solidFill>
                </a:rPr>
                <a:t>Future</a:t>
              </a:r>
              <a:r>
                <a:rPr lang="en-US">
                  <a:solidFill>
                    <a:srgbClr val="FF00FF"/>
                  </a:solidFill>
                </a:rPr>
                <a:t> </a:t>
              </a:r>
              <a:r>
                <a:rPr lang="en-US" smtClean="0">
                  <a:solidFill>
                    <a:srgbClr val="FF00FF"/>
                  </a:solidFill>
                </a:rPr>
                <a:t>technology</a:t>
              </a:r>
            </a:p>
          </p:txBody>
        </p:sp>
        <p:cxnSp>
          <p:nvCxnSpPr>
            <p:cNvPr id="79" name="Straight Arrow Connector 185"/>
            <p:cNvCxnSpPr>
              <a:cxnSpLocks noChangeShapeType="1"/>
            </p:cNvCxnSpPr>
            <p:nvPr/>
          </p:nvCxnSpPr>
          <p:spPr bwMode="auto">
            <a:xfrm flipV="1">
              <a:off x="5137572" y="2099505"/>
              <a:ext cx="5928" cy="351807"/>
            </a:xfrm>
            <a:prstGeom prst="straightConnector1">
              <a:avLst/>
            </a:prstGeom>
            <a:noFill/>
            <a:ln w="57150" cmpd="dbl" algn="ctr">
              <a:solidFill>
                <a:srgbClr val="C0C0C0"/>
              </a:solidFill>
              <a:prstDash val="sysDot"/>
              <a:round/>
              <a:headEnd/>
              <a:tailEnd type="stealth" w="med" len="med"/>
            </a:ln>
          </p:spPr>
        </p:cxnSp>
        <p:sp>
          <p:nvSpPr>
            <p:cNvPr id="80" name="TextBox 191"/>
            <p:cNvSpPr txBox="1">
              <a:spLocks noChangeArrowheads="1"/>
            </p:cNvSpPr>
            <p:nvPr/>
          </p:nvSpPr>
          <p:spPr bwMode="auto">
            <a:xfrm>
              <a:off x="246954" y="2832211"/>
              <a:ext cx="3528355" cy="33855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l"/>
              <a:r>
                <a:rPr lang="en-US" sz="2200" smtClean="0">
                  <a:solidFill>
                    <a:srgbClr val="FF00FF"/>
                  </a:solidFill>
                </a:rPr>
                <a:t>characteristics known</a:t>
              </a:r>
            </a:p>
          </p:txBody>
        </p:sp>
        <p:sp>
          <p:nvSpPr>
            <p:cNvPr id="81" name="TextBox 191"/>
            <p:cNvSpPr txBox="1">
              <a:spLocks noChangeArrowheads="1"/>
            </p:cNvSpPr>
            <p:nvPr/>
          </p:nvSpPr>
          <p:spPr bwMode="auto">
            <a:xfrm>
              <a:off x="6526235" y="2826700"/>
              <a:ext cx="3528355" cy="33855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en-US" sz="2200" smtClean="0">
                  <a:solidFill>
                    <a:srgbClr val="FF00FF"/>
                  </a:solidFill>
                </a:rPr>
                <a:t>characteristics known</a:t>
              </a:r>
            </a:p>
          </p:txBody>
        </p:sp>
      </p:grpSp>
      <p:sp>
        <p:nvSpPr>
          <p:cNvPr id="82" name="Rectangle 81"/>
          <p:cNvSpPr/>
          <p:nvPr/>
        </p:nvSpPr>
        <p:spPr bwMode="auto">
          <a:xfrm>
            <a:off x="0" y="833205"/>
            <a:ext cx="10287000" cy="3240450"/>
          </a:xfrm>
          <a:prstGeom prst="rect">
            <a:avLst/>
          </a:prstGeom>
          <a:solidFill>
            <a:srgbClr val="000000"/>
          </a:solidFill>
          <a:ln w="38100" cap="flat" cmpd="sng" algn="ctr">
            <a:noFill/>
            <a:prstDash val="solid"/>
            <a:round/>
            <a:headEnd type="stealth" w="lg" len="lg"/>
            <a:tailEnd type="none" w="lg" len="lg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Eavesdropping in real life?</a:t>
            </a: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152400" y="4220171"/>
            <a:ext cx="9991725" cy="1858975"/>
            <a:chOff x="152400" y="4536472"/>
            <a:chExt cx="9991725" cy="1858975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9" b="2789"/>
            <a:stretch/>
          </p:blipFill>
          <p:spPr>
            <a:xfrm>
              <a:off x="3952766" y="5011872"/>
              <a:ext cx="2381469" cy="1126206"/>
            </a:xfrm>
            <a:prstGeom prst="rect">
              <a:avLst/>
            </a:prstGeom>
          </p:spPr>
        </p:pic>
        <p:sp>
          <p:nvSpPr>
            <p:cNvPr id="49" name="TextBox 171"/>
            <p:cNvSpPr txBox="1">
              <a:spLocks noChangeArrowheads="1"/>
            </p:cNvSpPr>
            <p:nvPr/>
          </p:nvSpPr>
          <p:spPr bwMode="auto">
            <a:xfrm>
              <a:off x="8232658" y="4640710"/>
              <a:ext cx="1223962" cy="504000"/>
            </a:xfrm>
            <a:prstGeom prst="rect">
              <a:avLst/>
            </a:prstGeom>
            <a:solidFill>
              <a:srgbClr val="777777"/>
            </a:solidFill>
            <a:ln w="12700">
              <a:noFill/>
              <a:miter lim="800000"/>
              <a:headEnd/>
              <a:tailEnd/>
            </a:ln>
          </p:spPr>
          <p:txBody>
            <a:bodyPr bIns="90000" anchor="ctr"/>
            <a:lstStyle/>
            <a:p>
              <a:r>
                <a:rPr lang="en-US" b="0">
                  <a:solidFill>
                    <a:srgbClr val="000000"/>
                  </a:solidFill>
                </a:rPr>
                <a:t>Bob</a:t>
              </a:r>
            </a:p>
          </p:txBody>
        </p:sp>
        <p:cxnSp>
          <p:nvCxnSpPr>
            <p:cNvPr id="50" name="Straight Arrow Connector 176"/>
            <p:cNvCxnSpPr>
              <a:cxnSpLocks noChangeShapeType="1"/>
            </p:cNvCxnSpPr>
            <p:nvPr/>
          </p:nvCxnSpPr>
          <p:spPr bwMode="auto">
            <a:xfrm flipV="1">
              <a:off x="2039798" y="4801211"/>
              <a:ext cx="6192860" cy="0"/>
            </a:xfrm>
            <a:prstGeom prst="straightConnector1">
              <a:avLst/>
            </a:prstGeom>
            <a:noFill/>
            <a:ln w="28575" algn="ctr">
              <a:solidFill>
                <a:srgbClr val="777777"/>
              </a:solidFill>
              <a:round/>
              <a:headEnd/>
              <a:tailEnd type="arrow" w="lg" len="lg"/>
            </a:ln>
          </p:spPr>
        </p:cxnSp>
        <p:sp>
          <p:nvSpPr>
            <p:cNvPr id="51" name="TextBox 168"/>
            <p:cNvSpPr txBox="1">
              <a:spLocks noChangeArrowheads="1"/>
            </p:cNvSpPr>
            <p:nvPr/>
          </p:nvSpPr>
          <p:spPr bwMode="auto">
            <a:xfrm>
              <a:off x="815835" y="4640710"/>
              <a:ext cx="1223963" cy="504000"/>
            </a:xfrm>
            <a:prstGeom prst="rect">
              <a:avLst/>
            </a:prstGeom>
            <a:solidFill>
              <a:srgbClr val="777777"/>
            </a:solidFill>
            <a:ln w="12700">
              <a:noFill/>
              <a:miter lim="800000"/>
              <a:headEnd/>
              <a:tailEnd/>
            </a:ln>
          </p:spPr>
          <p:txBody>
            <a:bodyPr tIns="46800" bIns="90000" anchor="ctr"/>
            <a:lstStyle/>
            <a:p>
              <a:r>
                <a:rPr lang="en-US" b="0">
                  <a:solidFill>
                    <a:srgbClr val="000000"/>
                  </a:solidFill>
                </a:rPr>
                <a:t>Alice</a:t>
              </a:r>
            </a:p>
          </p:txBody>
        </p:sp>
        <p:sp>
          <p:nvSpPr>
            <p:cNvPr id="52" name="TextBox 191"/>
            <p:cNvSpPr txBox="1">
              <a:spLocks noChangeArrowheads="1"/>
            </p:cNvSpPr>
            <p:nvPr/>
          </p:nvSpPr>
          <p:spPr bwMode="auto">
            <a:xfrm>
              <a:off x="3578998" y="4536472"/>
              <a:ext cx="3114460" cy="4616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mtClean="0">
                  <a:solidFill>
                    <a:srgbClr val="FF00FF"/>
                  </a:solidFill>
                </a:rPr>
                <a:t>Implemented</a:t>
              </a:r>
            </a:p>
          </p:txBody>
        </p:sp>
        <p:sp>
          <p:nvSpPr>
            <p:cNvPr id="53" name="TextBox 191"/>
            <p:cNvSpPr txBox="1">
              <a:spLocks noChangeArrowheads="1"/>
            </p:cNvSpPr>
            <p:nvPr/>
          </p:nvSpPr>
          <p:spPr bwMode="auto">
            <a:xfrm>
              <a:off x="239682" y="5436722"/>
              <a:ext cx="3528355" cy="33855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l"/>
              <a:r>
                <a:rPr lang="en-US" sz="2200" smtClean="0">
                  <a:solidFill>
                    <a:srgbClr val="FF99FF"/>
                  </a:solidFill>
                </a:rPr>
                <a:t>characteristics measured</a:t>
              </a:r>
            </a:p>
          </p:txBody>
        </p:sp>
        <p:sp>
          <p:nvSpPr>
            <p:cNvPr id="54" name="TextBox 191"/>
            <p:cNvSpPr txBox="1">
              <a:spLocks noChangeArrowheads="1"/>
            </p:cNvSpPr>
            <p:nvPr/>
          </p:nvSpPr>
          <p:spPr bwMode="auto">
            <a:xfrm>
              <a:off x="6518963" y="5431211"/>
              <a:ext cx="3528355" cy="33855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en-US" sz="2200" smtClean="0">
                  <a:solidFill>
                    <a:srgbClr val="FF99FF"/>
                  </a:solidFill>
                </a:rPr>
                <a:t>characteristics measured</a:t>
              </a:r>
            </a:p>
          </p:txBody>
        </p:sp>
        <p:sp>
          <p:nvSpPr>
            <p:cNvPr id="55" name="Freeform 54"/>
            <p:cNvSpPr/>
            <p:nvPr/>
          </p:nvSpPr>
          <p:spPr bwMode="auto">
            <a:xfrm>
              <a:off x="1376732" y="5022351"/>
              <a:ext cx="129876" cy="468000"/>
            </a:xfrm>
            <a:custGeom>
              <a:avLst/>
              <a:gdLst>
                <a:gd name="connsiteX0" fmla="*/ 83294 w 129876"/>
                <a:gd name="connsiteY0" fmla="*/ 454557 h 454557"/>
                <a:gd name="connsiteX1" fmla="*/ 80652 w 129876"/>
                <a:gd name="connsiteY1" fmla="*/ 375274 h 454557"/>
                <a:gd name="connsiteX2" fmla="*/ 81973 w 129876"/>
                <a:gd name="connsiteY2" fmla="*/ 342239 h 454557"/>
                <a:gd name="connsiteX3" fmla="*/ 78009 w 129876"/>
                <a:gd name="connsiteY3" fmla="*/ 314490 h 454557"/>
                <a:gd name="connsiteX4" fmla="*/ 71402 w 129876"/>
                <a:gd name="connsiteY4" fmla="*/ 281456 h 454557"/>
                <a:gd name="connsiteX5" fmla="*/ 42331 w 129876"/>
                <a:gd name="connsiteY5" fmla="*/ 256349 h 454557"/>
                <a:gd name="connsiteX6" fmla="*/ 13261 w 129876"/>
                <a:gd name="connsiteY6" fmla="*/ 218029 h 454557"/>
                <a:gd name="connsiteX7" fmla="*/ 1368 w 129876"/>
                <a:gd name="connsiteY7" fmla="*/ 177066 h 454557"/>
                <a:gd name="connsiteX8" fmla="*/ 43653 w 129876"/>
                <a:gd name="connsiteY8" fmla="*/ 137424 h 454557"/>
                <a:gd name="connsiteX9" fmla="*/ 87259 w 129876"/>
                <a:gd name="connsiteY9" fmla="*/ 125532 h 454557"/>
                <a:gd name="connsiteX10" fmla="*/ 122936 w 129876"/>
                <a:gd name="connsiteY10" fmla="*/ 101747 h 454557"/>
                <a:gd name="connsiteX11" fmla="*/ 129543 w 129876"/>
                <a:gd name="connsiteY11" fmla="*/ 63427 h 454557"/>
                <a:gd name="connsiteX12" fmla="*/ 117651 w 129876"/>
                <a:gd name="connsiteY12" fmla="*/ 35678 h 454557"/>
                <a:gd name="connsiteX13" fmla="*/ 89901 w 129876"/>
                <a:gd name="connsiteY13" fmla="*/ 17178 h 454557"/>
                <a:gd name="connsiteX14" fmla="*/ 56867 w 129876"/>
                <a:gd name="connsiteY14" fmla="*/ 0 h 45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9876" h="454557">
                  <a:moveTo>
                    <a:pt x="83294" y="454557"/>
                  </a:moveTo>
                  <a:cubicBezTo>
                    <a:pt x="82083" y="424275"/>
                    <a:pt x="80872" y="393994"/>
                    <a:pt x="80652" y="375274"/>
                  </a:cubicBezTo>
                  <a:cubicBezTo>
                    <a:pt x="80432" y="356554"/>
                    <a:pt x="82413" y="352370"/>
                    <a:pt x="81973" y="342239"/>
                  </a:cubicBezTo>
                  <a:cubicBezTo>
                    <a:pt x="81533" y="332108"/>
                    <a:pt x="79771" y="324620"/>
                    <a:pt x="78009" y="314490"/>
                  </a:cubicBezTo>
                  <a:cubicBezTo>
                    <a:pt x="76247" y="304360"/>
                    <a:pt x="77348" y="291146"/>
                    <a:pt x="71402" y="281456"/>
                  </a:cubicBezTo>
                  <a:cubicBezTo>
                    <a:pt x="65456" y="271766"/>
                    <a:pt x="52021" y="266920"/>
                    <a:pt x="42331" y="256349"/>
                  </a:cubicBezTo>
                  <a:cubicBezTo>
                    <a:pt x="32641" y="245778"/>
                    <a:pt x="20088" y="231243"/>
                    <a:pt x="13261" y="218029"/>
                  </a:cubicBezTo>
                  <a:cubicBezTo>
                    <a:pt x="6434" y="204815"/>
                    <a:pt x="-3697" y="190500"/>
                    <a:pt x="1368" y="177066"/>
                  </a:cubicBezTo>
                  <a:cubicBezTo>
                    <a:pt x="6433" y="163632"/>
                    <a:pt x="29338" y="146013"/>
                    <a:pt x="43653" y="137424"/>
                  </a:cubicBezTo>
                  <a:cubicBezTo>
                    <a:pt x="57968" y="128835"/>
                    <a:pt x="74045" y="131478"/>
                    <a:pt x="87259" y="125532"/>
                  </a:cubicBezTo>
                  <a:cubicBezTo>
                    <a:pt x="100473" y="119586"/>
                    <a:pt x="115889" y="112098"/>
                    <a:pt x="122936" y="101747"/>
                  </a:cubicBezTo>
                  <a:cubicBezTo>
                    <a:pt x="129983" y="91396"/>
                    <a:pt x="130424" y="74438"/>
                    <a:pt x="129543" y="63427"/>
                  </a:cubicBezTo>
                  <a:cubicBezTo>
                    <a:pt x="128662" y="52416"/>
                    <a:pt x="124258" y="43386"/>
                    <a:pt x="117651" y="35678"/>
                  </a:cubicBezTo>
                  <a:cubicBezTo>
                    <a:pt x="111044" y="27970"/>
                    <a:pt x="100032" y="23124"/>
                    <a:pt x="89901" y="17178"/>
                  </a:cubicBezTo>
                  <a:cubicBezTo>
                    <a:pt x="79770" y="11232"/>
                    <a:pt x="68318" y="5616"/>
                    <a:pt x="56867" y="0"/>
                  </a:cubicBezTo>
                </a:path>
              </a:pathLst>
            </a:cu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stealth" w="lg" len="lg"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6" name="Freeform 55"/>
            <p:cNvSpPr/>
            <p:nvPr/>
          </p:nvSpPr>
          <p:spPr bwMode="auto">
            <a:xfrm>
              <a:off x="8795175" y="5022351"/>
              <a:ext cx="129876" cy="468000"/>
            </a:xfrm>
            <a:custGeom>
              <a:avLst/>
              <a:gdLst>
                <a:gd name="connsiteX0" fmla="*/ 83294 w 129876"/>
                <a:gd name="connsiteY0" fmla="*/ 454557 h 454557"/>
                <a:gd name="connsiteX1" fmla="*/ 80652 w 129876"/>
                <a:gd name="connsiteY1" fmla="*/ 375274 h 454557"/>
                <a:gd name="connsiteX2" fmla="*/ 81973 w 129876"/>
                <a:gd name="connsiteY2" fmla="*/ 342239 h 454557"/>
                <a:gd name="connsiteX3" fmla="*/ 78009 w 129876"/>
                <a:gd name="connsiteY3" fmla="*/ 314490 h 454557"/>
                <a:gd name="connsiteX4" fmla="*/ 71402 w 129876"/>
                <a:gd name="connsiteY4" fmla="*/ 281456 h 454557"/>
                <a:gd name="connsiteX5" fmla="*/ 42331 w 129876"/>
                <a:gd name="connsiteY5" fmla="*/ 256349 h 454557"/>
                <a:gd name="connsiteX6" fmla="*/ 13261 w 129876"/>
                <a:gd name="connsiteY6" fmla="*/ 218029 h 454557"/>
                <a:gd name="connsiteX7" fmla="*/ 1368 w 129876"/>
                <a:gd name="connsiteY7" fmla="*/ 177066 h 454557"/>
                <a:gd name="connsiteX8" fmla="*/ 43653 w 129876"/>
                <a:gd name="connsiteY8" fmla="*/ 137424 h 454557"/>
                <a:gd name="connsiteX9" fmla="*/ 87259 w 129876"/>
                <a:gd name="connsiteY9" fmla="*/ 125532 h 454557"/>
                <a:gd name="connsiteX10" fmla="*/ 122936 w 129876"/>
                <a:gd name="connsiteY10" fmla="*/ 101747 h 454557"/>
                <a:gd name="connsiteX11" fmla="*/ 129543 w 129876"/>
                <a:gd name="connsiteY11" fmla="*/ 63427 h 454557"/>
                <a:gd name="connsiteX12" fmla="*/ 117651 w 129876"/>
                <a:gd name="connsiteY12" fmla="*/ 35678 h 454557"/>
                <a:gd name="connsiteX13" fmla="*/ 89901 w 129876"/>
                <a:gd name="connsiteY13" fmla="*/ 17178 h 454557"/>
                <a:gd name="connsiteX14" fmla="*/ 56867 w 129876"/>
                <a:gd name="connsiteY14" fmla="*/ 0 h 45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9876" h="454557">
                  <a:moveTo>
                    <a:pt x="83294" y="454557"/>
                  </a:moveTo>
                  <a:cubicBezTo>
                    <a:pt x="82083" y="424275"/>
                    <a:pt x="80872" y="393994"/>
                    <a:pt x="80652" y="375274"/>
                  </a:cubicBezTo>
                  <a:cubicBezTo>
                    <a:pt x="80432" y="356554"/>
                    <a:pt x="82413" y="352370"/>
                    <a:pt x="81973" y="342239"/>
                  </a:cubicBezTo>
                  <a:cubicBezTo>
                    <a:pt x="81533" y="332108"/>
                    <a:pt x="79771" y="324620"/>
                    <a:pt x="78009" y="314490"/>
                  </a:cubicBezTo>
                  <a:cubicBezTo>
                    <a:pt x="76247" y="304360"/>
                    <a:pt x="77348" y="291146"/>
                    <a:pt x="71402" y="281456"/>
                  </a:cubicBezTo>
                  <a:cubicBezTo>
                    <a:pt x="65456" y="271766"/>
                    <a:pt x="52021" y="266920"/>
                    <a:pt x="42331" y="256349"/>
                  </a:cubicBezTo>
                  <a:cubicBezTo>
                    <a:pt x="32641" y="245778"/>
                    <a:pt x="20088" y="231243"/>
                    <a:pt x="13261" y="218029"/>
                  </a:cubicBezTo>
                  <a:cubicBezTo>
                    <a:pt x="6434" y="204815"/>
                    <a:pt x="-3697" y="190500"/>
                    <a:pt x="1368" y="177066"/>
                  </a:cubicBezTo>
                  <a:cubicBezTo>
                    <a:pt x="6433" y="163632"/>
                    <a:pt x="29338" y="146013"/>
                    <a:pt x="43653" y="137424"/>
                  </a:cubicBezTo>
                  <a:cubicBezTo>
                    <a:pt x="57968" y="128835"/>
                    <a:pt x="74045" y="131478"/>
                    <a:pt x="87259" y="125532"/>
                  </a:cubicBezTo>
                  <a:cubicBezTo>
                    <a:pt x="100473" y="119586"/>
                    <a:pt x="115889" y="112098"/>
                    <a:pt x="122936" y="101747"/>
                  </a:cubicBezTo>
                  <a:cubicBezTo>
                    <a:pt x="129983" y="91396"/>
                    <a:pt x="130424" y="74438"/>
                    <a:pt x="129543" y="63427"/>
                  </a:cubicBezTo>
                  <a:cubicBezTo>
                    <a:pt x="128662" y="52416"/>
                    <a:pt x="124258" y="43386"/>
                    <a:pt x="117651" y="35678"/>
                  </a:cubicBezTo>
                  <a:cubicBezTo>
                    <a:pt x="111044" y="27970"/>
                    <a:pt x="100032" y="23124"/>
                    <a:pt x="89901" y="17178"/>
                  </a:cubicBezTo>
                  <a:cubicBezTo>
                    <a:pt x="79770" y="11232"/>
                    <a:pt x="68318" y="5616"/>
                    <a:pt x="56867" y="0"/>
                  </a:cubicBezTo>
                </a:path>
              </a:pathLst>
            </a:cu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stealth" w="lg" len="lg"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0" name="Text Box 29"/>
            <p:cNvSpPr txBox="1">
              <a:spLocks noChangeArrowheads="1"/>
            </p:cNvSpPr>
            <p:nvPr/>
          </p:nvSpPr>
          <p:spPr bwMode="auto">
            <a:xfrm>
              <a:off x="152400" y="6014447"/>
              <a:ext cx="9991725" cy="3810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1359" tIns="45680" rIns="91359" bIns="45680" anchor="b"/>
            <a:lstStyle/>
            <a:p>
              <a:pPr lvl="0"/>
              <a:r>
                <a:rPr lang="en-US" sz="1600" b="0">
                  <a:solidFill>
                    <a:srgbClr val="C0C0C0"/>
                  </a:solidFill>
                  <a:cs typeface="Arial" pitchFamily="34" charset="0"/>
                </a:rPr>
                <a:t>I. </a:t>
              </a:r>
              <a:r>
                <a:rPr lang="en-US" sz="1600" b="0" smtClean="0">
                  <a:solidFill>
                    <a:srgbClr val="C0C0C0"/>
                  </a:solidFill>
                  <a:cs typeface="Arial" pitchFamily="34" charset="0"/>
                </a:rPr>
                <a:t>Gerhardt </a:t>
              </a:r>
              <a:r>
                <a:rPr lang="en-US" sz="1600" b="0" i="1" smtClean="0">
                  <a:solidFill>
                    <a:srgbClr val="C0C0C0"/>
                  </a:solidFill>
                  <a:cs typeface="Arial" pitchFamily="34" charset="0"/>
                </a:rPr>
                <a:t>et al.,</a:t>
              </a:r>
              <a:r>
                <a:rPr lang="en-US" sz="1600" b="0" smtClean="0">
                  <a:solidFill>
                    <a:srgbClr val="C0C0C0"/>
                  </a:solidFill>
                  <a:cs typeface="Arial" pitchFamily="34" charset="0"/>
                </a:rPr>
                <a:t> Nat</a:t>
              </a:r>
              <a:r>
                <a:rPr lang="en-US" sz="1600" b="0">
                  <a:solidFill>
                    <a:srgbClr val="C0C0C0"/>
                  </a:solidFill>
                  <a:cs typeface="Arial" pitchFamily="34" charset="0"/>
                </a:rPr>
                <a:t>. Commun. </a:t>
              </a:r>
              <a:r>
                <a:rPr lang="en-US" sz="1600">
                  <a:solidFill>
                    <a:srgbClr val="C0C0C0"/>
                  </a:solidFill>
                  <a:cs typeface="Arial" pitchFamily="34" charset="0"/>
                </a:rPr>
                <a:t>2</a:t>
              </a:r>
              <a:r>
                <a:rPr lang="en-US" sz="1600" b="0">
                  <a:solidFill>
                    <a:srgbClr val="C0C0C0"/>
                  </a:solidFill>
                  <a:cs typeface="Arial" pitchFamily="34" charset="0"/>
                </a:rPr>
                <a:t>, 349 (2011)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239682" y="2534603"/>
            <a:ext cx="9807636" cy="1251171"/>
            <a:chOff x="239682" y="2660074"/>
            <a:chExt cx="9807636" cy="1251171"/>
          </a:xfrm>
        </p:grpSpPr>
        <p:sp>
          <p:nvSpPr>
            <p:cNvPr id="16" name="TextBox 171"/>
            <p:cNvSpPr txBox="1">
              <a:spLocks noChangeArrowheads="1"/>
            </p:cNvSpPr>
            <p:nvPr/>
          </p:nvSpPr>
          <p:spPr bwMode="auto">
            <a:xfrm>
              <a:off x="8232658" y="2770855"/>
              <a:ext cx="1223962" cy="504000"/>
            </a:xfrm>
            <a:prstGeom prst="rect">
              <a:avLst/>
            </a:prstGeom>
            <a:solidFill>
              <a:srgbClr val="777777"/>
            </a:solidFill>
            <a:ln w="12700">
              <a:noFill/>
              <a:miter lim="800000"/>
              <a:headEnd/>
              <a:tailEnd/>
            </a:ln>
          </p:spPr>
          <p:txBody>
            <a:bodyPr bIns="90000" anchor="ctr"/>
            <a:lstStyle/>
            <a:p>
              <a:r>
                <a:rPr lang="en-US" b="0">
                  <a:solidFill>
                    <a:srgbClr val="000000"/>
                  </a:solidFill>
                </a:rPr>
                <a:t>Bob</a:t>
              </a:r>
            </a:p>
          </p:txBody>
        </p:sp>
        <p:cxnSp>
          <p:nvCxnSpPr>
            <p:cNvPr id="17" name="Straight Arrow Connector 176"/>
            <p:cNvCxnSpPr>
              <a:cxnSpLocks noChangeShapeType="1"/>
            </p:cNvCxnSpPr>
            <p:nvPr/>
          </p:nvCxnSpPr>
          <p:spPr bwMode="auto">
            <a:xfrm flipV="1">
              <a:off x="2039798" y="2931356"/>
              <a:ext cx="6192860" cy="0"/>
            </a:xfrm>
            <a:prstGeom prst="straightConnector1">
              <a:avLst/>
            </a:prstGeom>
            <a:noFill/>
            <a:ln w="28575" algn="ctr">
              <a:solidFill>
                <a:srgbClr val="777777"/>
              </a:solidFill>
              <a:round/>
              <a:headEnd/>
              <a:tailEnd type="arrow" w="lg" len="lg"/>
            </a:ln>
          </p:spPr>
        </p:cxnSp>
        <p:sp>
          <p:nvSpPr>
            <p:cNvPr id="18" name="TextBox 168"/>
            <p:cNvSpPr txBox="1">
              <a:spLocks noChangeArrowheads="1"/>
            </p:cNvSpPr>
            <p:nvPr/>
          </p:nvSpPr>
          <p:spPr bwMode="auto">
            <a:xfrm>
              <a:off x="815835" y="2770855"/>
              <a:ext cx="1223963" cy="504000"/>
            </a:xfrm>
            <a:prstGeom prst="rect">
              <a:avLst/>
            </a:prstGeom>
            <a:solidFill>
              <a:srgbClr val="777777"/>
            </a:solidFill>
            <a:ln w="12700">
              <a:noFill/>
              <a:miter lim="800000"/>
              <a:headEnd/>
              <a:tailEnd/>
            </a:ln>
          </p:spPr>
          <p:txBody>
            <a:bodyPr tIns="46800" bIns="90000" anchor="ctr"/>
            <a:lstStyle/>
            <a:p>
              <a:r>
                <a:rPr lang="en-US" b="0">
                  <a:solidFill>
                    <a:srgbClr val="000000"/>
                  </a:solidFill>
                </a:rPr>
                <a:t>Alice</a:t>
              </a:r>
            </a:p>
          </p:txBody>
        </p:sp>
        <p:sp>
          <p:nvSpPr>
            <p:cNvPr id="20" name="TextBox 191"/>
            <p:cNvSpPr txBox="1">
              <a:spLocks noChangeArrowheads="1"/>
            </p:cNvSpPr>
            <p:nvPr/>
          </p:nvSpPr>
          <p:spPr bwMode="auto">
            <a:xfrm>
              <a:off x="3578998" y="2660074"/>
              <a:ext cx="3114460" cy="83099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mtClean="0">
                  <a:solidFill>
                    <a:srgbClr val="FF00FF"/>
                  </a:solidFill>
                </a:rPr>
                <a:t>Today’s technology</a:t>
              </a:r>
            </a:p>
            <a:p>
              <a:r>
                <a:rPr lang="en-US" smtClean="0">
                  <a:solidFill>
                    <a:srgbClr val="FF00FF"/>
                  </a:solidFill>
                </a:rPr>
                <a:t>(modeled)</a:t>
              </a:r>
            </a:p>
          </p:txBody>
        </p:sp>
        <p:sp>
          <p:nvSpPr>
            <p:cNvPr id="22" name="TextBox 191"/>
            <p:cNvSpPr txBox="1">
              <a:spLocks noChangeArrowheads="1"/>
            </p:cNvSpPr>
            <p:nvPr/>
          </p:nvSpPr>
          <p:spPr bwMode="auto">
            <a:xfrm>
              <a:off x="239682" y="3572691"/>
              <a:ext cx="3528355" cy="33855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l"/>
              <a:r>
                <a:rPr lang="en-US" sz="2200" smtClean="0">
                  <a:solidFill>
                    <a:srgbClr val="FF99FF"/>
                  </a:solidFill>
                </a:rPr>
                <a:t>characteristics measured</a:t>
              </a:r>
            </a:p>
          </p:txBody>
        </p:sp>
        <p:sp>
          <p:nvSpPr>
            <p:cNvPr id="23" name="TextBox 191"/>
            <p:cNvSpPr txBox="1">
              <a:spLocks noChangeArrowheads="1"/>
            </p:cNvSpPr>
            <p:nvPr/>
          </p:nvSpPr>
          <p:spPr bwMode="auto">
            <a:xfrm>
              <a:off x="6518963" y="3567180"/>
              <a:ext cx="3528355" cy="33855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en-US" sz="2200" smtClean="0">
                  <a:solidFill>
                    <a:srgbClr val="FF99FF"/>
                  </a:solidFill>
                </a:rPr>
                <a:t>characteristics measured</a:t>
              </a: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1376732" y="3158320"/>
              <a:ext cx="129876" cy="468000"/>
            </a:xfrm>
            <a:custGeom>
              <a:avLst/>
              <a:gdLst>
                <a:gd name="connsiteX0" fmla="*/ 83294 w 129876"/>
                <a:gd name="connsiteY0" fmla="*/ 454557 h 454557"/>
                <a:gd name="connsiteX1" fmla="*/ 80652 w 129876"/>
                <a:gd name="connsiteY1" fmla="*/ 375274 h 454557"/>
                <a:gd name="connsiteX2" fmla="*/ 81973 w 129876"/>
                <a:gd name="connsiteY2" fmla="*/ 342239 h 454557"/>
                <a:gd name="connsiteX3" fmla="*/ 78009 w 129876"/>
                <a:gd name="connsiteY3" fmla="*/ 314490 h 454557"/>
                <a:gd name="connsiteX4" fmla="*/ 71402 w 129876"/>
                <a:gd name="connsiteY4" fmla="*/ 281456 h 454557"/>
                <a:gd name="connsiteX5" fmla="*/ 42331 w 129876"/>
                <a:gd name="connsiteY5" fmla="*/ 256349 h 454557"/>
                <a:gd name="connsiteX6" fmla="*/ 13261 w 129876"/>
                <a:gd name="connsiteY6" fmla="*/ 218029 h 454557"/>
                <a:gd name="connsiteX7" fmla="*/ 1368 w 129876"/>
                <a:gd name="connsiteY7" fmla="*/ 177066 h 454557"/>
                <a:gd name="connsiteX8" fmla="*/ 43653 w 129876"/>
                <a:gd name="connsiteY8" fmla="*/ 137424 h 454557"/>
                <a:gd name="connsiteX9" fmla="*/ 87259 w 129876"/>
                <a:gd name="connsiteY9" fmla="*/ 125532 h 454557"/>
                <a:gd name="connsiteX10" fmla="*/ 122936 w 129876"/>
                <a:gd name="connsiteY10" fmla="*/ 101747 h 454557"/>
                <a:gd name="connsiteX11" fmla="*/ 129543 w 129876"/>
                <a:gd name="connsiteY11" fmla="*/ 63427 h 454557"/>
                <a:gd name="connsiteX12" fmla="*/ 117651 w 129876"/>
                <a:gd name="connsiteY12" fmla="*/ 35678 h 454557"/>
                <a:gd name="connsiteX13" fmla="*/ 89901 w 129876"/>
                <a:gd name="connsiteY13" fmla="*/ 17178 h 454557"/>
                <a:gd name="connsiteX14" fmla="*/ 56867 w 129876"/>
                <a:gd name="connsiteY14" fmla="*/ 0 h 45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9876" h="454557">
                  <a:moveTo>
                    <a:pt x="83294" y="454557"/>
                  </a:moveTo>
                  <a:cubicBezTo>
                    <a:pt x="82083" y="424275"/>
                    <a:pt x="80872" y="393994"/>
                    <a:pt x="80652" y="375274"/>
                  </a:cubicBezTo>
                  <a:cubicBezTo>
                    <a:pt x="80432" y="356554"/>
                    <a:pt x="82413" y="352370"/>
                    <a:pt x="81973" y="342239"/>
                  </a:cubicBezTo>
                  <a:cubicBezTo>
                    <a:pt x="81533" y="332108"/>
                    <a:pt x="79771" y="324620"/>
                    <a:pt x="78009" y="314490"/>
                  </a:cubicBezTo>
                  <a:cubicBezTo>
                    <a:pt x="76247" y="304360"/>
                    <a:pt x="77348" y="291146"/>
                    <a:pt x="71402" y="281456"/>
                  </a:cubicBezTo>
                  <a:cubicBezTo>
                    <a:pt x="65456" y="271766"/>
                    <a:pt x="52021" y="266920"/>
                    <a:pt x="42331" y="256349"/>
                  </a:cubicBezTo>
                  <a:cubicBezTo>
                    <a:pt x="32641" y="245778"/>
                    <a:pt x="20088" y="231243"/>
                    <a:pt x="13261" y="218029"/>
                  </a:cubicBezTo>
                  <a:cubicBezTo>
                    <a:pt x="6434" y="204815"/>
                    <a:pt x="-3697" y="190500"/>
                    <a:pt x="1368" y="177066"/>
                  </a:cubicBezTo>
                  <a:cubicBezTo>
                    <a:pt x="6433" y="163632"/>
                    <a:pt x="29338" y="146013"/>
                    <a:pt x="43653" y="137424"/>
                  </a:cubicBezTo>
                  <a:cubicBezTo>
                    <a:pt x="57968" y="128835"/>
                    <a:pt x="74045" y="131478"/>
                    <a:pt x="87259" y="125532"/>
                  </a:cubicBezTo>
                  <a:cubicBezTo>
                    <a:pt x="100473" y="119586"/>
                    <a:pt x="115889" y="112098"/>
                    <a:pt x="122936" y="101747"/>
                  </a:cubicBezTo>
                  <a:cubicBezTo>
                    <a:pt x="129983" y="91396"/>
                    <a:pt x="130424" y="74438"/>
                    <a:pt x="129543" y="63427"/>
                  </a:cubicBezTo>
                  <a:cubicBezTo>
                    <a:pt x="128662" y="52416"/>
                    <a:pt x="124258" y="43386"/>
                    <a:pt x="117651" y="35678"/>
                  </a:cubicBezTo>
                  <a:cubicBezTo>
                    <a:pt x="111044" y="27970"/>
                    <a:pt x="100032" y="23124"/>
                    <a:pt x="89901" y="17178"/>
                  </a:cubicBezTo>
                  <a:cubicBezTo>
                    <a:pt x="79770" y="11232"/>
                    <a:pt x="68318" y="5616"/>
                    <a:pt x="56867" y="0"/>
                  </a:cubicBezTo>
                </a:path>
              </a:pathLst>
            </a:cu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stealth" w="lg" len="lg"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8795175" y="3158320"/>
              <a:ext cx="129876" cy="468000"/>
            </a:xfrm>
            <a:custGeom>
              <a:avLst/>
              <a:gdLst>
                <a:gd name="connsiteX0" fmla="*/ 83294 w 129876"/>
                <a:gd name="connsiteY0" fmla="*/ 454557 h 454557"/>
                <a:gd name="connsiteX1" fmla="*/ 80652 w 129876"/>
                <a:gd name="connsiteY1" fmla="*/ 375274 h 454557"/>
                <a:gd name="connsiteX2" fmla="*/ 81973 w 129876"/>
                <a:gd name="connsiteY2" fmla="*/ 342239 h 454557"/>
                <a:gd name="connsiteX3" fmla="*/ 78009 w 129876"/>
                <a:gd name="connsiteY3" fmla="*/ 314490 h 454557"/>
                <a:gd name="connsiteX4" fmla="*/ 71402 w 129876"/>
                <a:gd name="connsiteY4" fmla="*/ 281456 h 454557"/>
                <a:gd name="connsiteX5" fmla="*/ 42331 w 129876"/>
                <a:gd name="connsiteY5" fmla="*/ 256349 h 454557"/>
                <a:gd name="connsiteX6" fmla="*/ 13261 w 129876"/>
                <a:gd name="connsiteY6" fmla="*/ 218029 h 454557"/>
                <a:gd name="connsiteX7" fmla="*/ 1368 w 129876"/>
                <a:gd name="connsiteY7" fmla="*/ 177066 h 454557"/>
                <a:gd name="connsiteX8" fmla="*/ 43653 w 129876"/>
                <a:gd name="connsiteY8" fmla="*/ 137424 h 454557"/>
                <a:gd name="connsiteX9" fmla="*/ 87259 w 129876"/>
                <a:gd name="connsiteY9" fmla="*/ 125532 h 454557"/>
                <a:gd name="connsiteX10" fmla="*/ 122936 w 129876"/>
                <a:gd name="connsiteY10" fmla="*/ 101747 h 454557"/>
                <a:gd name="connsiteX11" fmla="*/ 129543 w 129876"/>
                <a:gd name="connsiteY11" fmla="*/ 63427 h 454557"/>
                <a:gd name="connsiteX12" fmla="*/ 117651 w 129876"/>
                <a:gd name="connsiteY12" fmla="*/ 35678 h 454557"/>
                <a:gd name="connsiteX13" fmla="*/ 89901 w 129876"/>
                <a:gd name="connsiteY13" fmla="*/ 17178 h 454557"/>
                <a:gd name="connsiteX14" fmla="*/ 56867 w 129876"/>
                <a:gd name="connsiteY14" fmla="*/ 0 h 45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9876" h="454557">
                  <a:moveTo>
                    <a:pt x="83294" y="454557"/>
                  </a:moveTo>
                  <a:cubicBezTo>
                    <a:pt x="82083" y="424275"/>
                    <a:pt x="80872" y="393994"/>
                    <a:pt x="80652" y="375274"/>
                  </a:cubicBezTo>
                  <a:cubicBezTo>
                    <a:pt x="80432" y="356554"/>
                    <a:pt x="82413" y="352370"/>
                    <a:pt x="81973" y="342239"/>
                  </a:cubicBezTo>
                  <a:cubicBezTo>
                    <a:pt x="81533" y="332108"/>
                    <a:pt x="79771" y="324620"/>
                    <a:pt x="78009" y="314490"/>
                  </a:cubicBezTo>
                  <a:cubicBezTo>
                    <a:pt x="76247" y="304360"/>
                    <a:pt x="77348" y="291146"/>
                    <a:pt x="71402" y="281456"/>
                  </a:cubicBezTo>
                  <a:cubicBezTo>
                    <a:pt x="65456" y="271766"/>
                    <a:pt x="52021" y="266920"/>
                    <a:pt x="42331" y="256349"/>
                  </a:cubicBezTo>
                  <a:cubicBezTo>
                    <a:pt x="32641" y="245778"/>
                    <a:pt x="20088" y="231243"/>
                    <a:pt x="13261" y="218029"/>
                  </a:cubicBezTo>
                  <a:cubicBezTo>
                    <a:pt x="6434" y="204815"/>
                    <a:pt x="-3697" y="190500"/>
                    <a:pt x="1368" y="177066"/>
                  </a:cubicBezTo>
                  <a:cubicBezTo>
                    <a:pt x="6433" y="163632"/>
                    <a:pt x="29338" y="146013"/>
                    <a:pt x="43653" y="137424"/>
                  </a:cubicBezTo>
                  <a:cubicBezTo>
                    <a:pt x="57968" y="128835"/>
                    <a:pt x="74045" y="131478"/>
                    <a:pt x="87259" y="125532"/>
                  </a:cubicBezTo>
                  <a:cubicBezTo>
                    <a:pt x="100473" y="119586"/>
                    <a:pt x="115889" y="112098"/>
                    <a:pt x="122936" y="101747"/>
                  </a:cubicBezTo>
                  <a:cubicBezTo>
                    <a:pt x="129983" y="91396"/>
                    <a:pt x="130424" y="74438"/>
                    <a:pt x="129543" y="63427"/>
                  </a:cubicBezTo>
                  <a:cubicBezTo>
                    <a:pt x="128662" y="52416"/>
                    <a:pt x="124258" y="43386"/>
                    <a:pt x="117651" y="35678"/>
                  </a:cubicBezTo>
                  <a:cubicBezTo>
                    <a:pt x="111044" y="27970"/>
                    <a:pt x="100032" y="23124"/>
                    <a:pt x="89901" y="17178"/>
                  </a:cubicBezTo>
                  <a:cubicBezTo>
                    <a:pt x="79770" y="11232"/>
                    <a:pt x="68318" y="5616"/>
                    <a:pt x="56867" y="0"/>
                  </a:cubicBezTo>
                </a:path>
              </a:pathLst>
            </a:cu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stealth" w="lg" len="lg"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52400" y="6439196"/>
            <a:ext cx="9991725" cy="1157125"/>
            <a:chOff x="152400" y="6393960"/>
            <a:chExt cx="9991725" cy="1157125"/>
          </a:xfrm>
        </p:grpSpPr>
        <p:sp>
          <p:nvSpPr>
            <p:cNvPr id="38" name="TextBox 171"/>
            <p:cNvSpPr txBox="1">
              <a:spLocks noChangeArrowheads="1"/>
            </p:cNvSpPr>
            <p:nvPr/>
          </p:nvSpPr>
          <p:spPr bwMode="auto">
            <a:xfrm>
              <a:off x="8232658" y="6504741"/>
              <a:ext cx="1223962" cy="504000"/>
            </a:xfrm>
            <a:prstGeom prst="rect">
              <a:avLst/>
            </a:prstGeom>
            <a:solidFill>
              <a:srgbClr val="777777"/>
            </a:solidFill>
            <a:ln w="12700">
              <a:noFill/>
              <a:miter lim="800000"/>
              <a:headEnd/>
              <a:tailEnd/>
            </a:ln>
          </p:spPr>
          <p:txBody>
            <a:bodyPr bIns="90000" anchor="ctr"/>
            <a:lstStyle/>
            <a:p>
              <a:r>
                <a:rPr lang="en-US" b="0">
                  <a:solidFill>
                    <a:srgbClr val="000000"/>
                  </a:solidFill>
                </a:rPr>
                <a:t>Bob</a:t>
              </a:r>
            </a:p>
          </p:txBody>
        </p:sp>
        <p:cxnSp>
          <p:nvCxnSpPr>
            <p:cNvPr id="39" name="Straight Arrow Connector 176"/>
            <p:cNvCxnSpPr>
              <a:cxnSpLocks noChangeShapeType="1"/>
            </p:cNvCxnSpPr>
            <p:nvPr/>
          </p:nvCxnSpPr>
          <p:spPr bwMode="auto">
            <a:xfrm flipV="1">
              <a:off x="2039798" y="6665242"/>
              <a:ext cx="6192860" cy="0"/>
            </a:xfrm>
            <a:prstGeom prst="straightConnector1">
              <a:avLst/>
            </a:prstGeom>
            <a:noFill/>
            <a:ln w="28575" algn="ctr">
              <a:solidFill>
                <a:srgbClr val="777777"/>
              </a:solidFill>
              <a:round/>
              <a:headEnd/>
              <a:tailEnd type="arrow" w="lg" len="lg"/>
            </a:ln>
          </p:spPr>
        </p:cxnSp>
        <p:sp>
          <p:nvSpPr>
            <p:cNvPr id="40" name="TextBox 168"/>
            <p:cNvSpPr txBox="1">
              <a:spLocks noChangeArrowheads="1"/>
            </p:cNvSpPr>
            <p:nvPr/>
          </p:nvSpPr>
          <p:spPr bwMode="auto">
            <a:xfrm>
              <a:off x="815835" y="6504741"/>
              <a:ext cx="1223963" cy="504000"/>
            </a:xfrm>
            <a:prstGeom prst="rect">
              <a:avLst/>
            </a:prstGeom>
            <a:solidFill>
              <a:srgbClr val="777777"/>
            </a:solidFill>
            <a:ln w="12700">
              <a:noFill/>
              <a:miter lim="800000"/>
              <a:headEnd/>
              <a:tailEnd/>
            </a:ln>
          </p:spPr>
          <p:txBody>
            <a:bodyPr tIns="46800" bIns="90000" anchor="ctr"/>
            <a:lstStyle/>
            <a:p>
              <a:r>
                <a:rPr lang="en-US" b="0">
                  <a:solidFill>
                    <a:srgbClr val="000000"/>
                  </a:solidFill>
                </a:rPr>
                <a:t>Alice</a:t>
              </a:r>
            </a:p>
          </p:txBody>
        </p:sp>
        <p:sp>
          <p:nvSpPr>
            <p:cNvPr id="42" name="TextBox 191"/>
            <p:cNvSpPr txBox="1">
              <a:spLocks noChangeArrowheads="1"/>
            </p:cNvSpPr>
            <p:nvPr/>
          </p:nvSpPr>
          <p:spPr bwMode="auto">
            <a:xfrm>
              <a:off x="3578998" y="6393960"/>
              <a:ext cx="3114460" cy="4616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mtClean="0">
                  <a:solidFill>
                    <a:srgbClr val="FF00FF"/>
                  </a:solidFill>
                </a:rPr>
                <a:t>Implemented</a:t>
              </a:r>
            </a:p>
          </p:txBody>
        </p:sp>
        <p:sp>
          <p:nvSpPr>
            <p:cNvPr id="44" name="TextBox 191"/>
            <p:cNvSpPr txBox="1">
              <a:spLocks noChangeArrowheads="1"/>
            </p:cNvSpPr>
            <p:nvPr/>
          </p:nvSpPr>
          <p:spPr bwMode="auto">
            <a:xfrm>
              <a:off x="239682" y="7191581"/>
              <a:ext cx="2383467" cy="33855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en-US" sz="2200" smtClean="0">
                  <a:solidFill>
                    <a:srgbClr val="FFFFFF"/>
                  </a:solidFill>
                </a:rPr>
                <a:t>no access</a:t>
              </a:r>
            </a:p>
          </p:txBody>
        </p:sp>
        <p:sp>
          <p:nvSpPr>
            <p:cNvPr id="45" name="TextBox 191"/>
            <p:cNvSpPr txBox="1">
              <a:spLocks noChangeArrowheads="1"/>
            </p:cNvSpPr>
            <p:nvPr/>
          </p:nvSpPr>
          <p:spPr bwMode="auto">
            <a:xfrm>
              <a:off x="7591840" y="7186070"/>
              <a:ext cx="2455478" cy="33855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en-US" sz="2200" smtClean="0">
                  <a:solidFill>
                    <a:srgbClr val="FFFFFF"/>
                  </a:solidFill>
                </a:rPr>
                <a:t>no access</a:t>
              </a:r>
            </a:p>
          </p:txBody>
        </p:sp>
        <p:sp>
          <p:nvSpPr>
            <p:cNvPr id="64" name="Text Box 29"/>
            <p:cNvSpPr txBox="1">
              <a:spLocks noChangeArrowheads="1"/>
            </p:cNvSpPr>
            <p:nvPr/>
          </p:nvSpPr>
          <p:spPr bwMode="auto">
            <a:xfrm>
              <a:off x="152400" y="7170085"/>
              <a:ext cx="9991725" cy="3810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1359" tIns="45680" rIns="91359" bIns="45680" anchor="b"/>
            <a:lstStyle/>
            <a:p>
              <a:r>
                <a:rPr lang="en-US" sz="2200" b="0" smtClean="0">
                  <a:solidFill>
                    <a:srgbClr val="00FF00"/>
                  </a:solidFill>
                  <a:cs typeface="Arial" pitchFamily="34" charset="0"/>
                </a:rPr>
                <a:t>Not yet :)</a:t>
              </a:r>
              <a:endParaRPr lang="en-US" sz="2200" b="0" dirty="0">
                <a:solidFill>
                  <a:srgbClr val="00FF00"/>
                </a:solidFill>
                <a:cs typeface="Arial" pitchFamily="34" charset="0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152400" y="966436"/>
            <a:ext cx="9991725" cy="1152160"/>
            <a:chOff x="152400" y="905215"/>
            <a:chExt cx="9991725" cy="1152160"/>
          </a:xfrm>
        </p:grpSpPr>
        <p:sp>
          <p:nvSpPr>
            <p:cNvPr id="94" name="TextBox 171"/>
            <p:cNvSpPr txBox="1">
              <a:spLocks noChangeArrowheads="1"/>
            </p:cNvSpPr>
            <p:nvPr/>
          </p:nvSpPr>
          <p:spPr bwMode="auto">
            <a:xfrm>
              <a:off x="8239930" y="1015996"/>
              <a:ext cx="1223962" cy="504000"/>
            </a:xfrm>
            <a:prstGeom prst="rect">
              <a:avLst/>
            </a:prstGeom>
            <a:solidFill>
              <a:srgbClr val="777777"/>
            </a:solidFill>
            <a:ln w="12700">
              <a:noFill/>
              <a:miter lim="800000"/>
              <a:headEnd/>
              <a:tailEnd/>
            </a:ln>
          </p:spPr>
          <p:txBody>
            <a:bodyPr bIns="90000" anchor="ctr"/>
            <a:lstStyle/>
            <a:p>
              <a:r>
                <a:rPr lang="en-US" b="0">
                  <a:solidFill>
                    <a:srgbClr val="000000"/>
                  </a:solidFill>
                </a:rPr>
                <a:t>Bob</a:t>
              </a:r>
            </a:p>
          </p:txBody>
        </p:sp>
        <p:cxnSp>
          <p:nvCxnSpPr>
            <p:cNvPr id="95" name="Straight Arrow Connector 176"/>
            <p:cNvCxnSpPr>
              <a:cxnSpLocks noChangeShapeType="1"/>
            </p:cNvCxnSpPr>
            <p:nvPr/>
          </p:nvCxnSpPr>
          <p:spPr bwMode="auto">
            <a:xfrm flipV="1">
              <a:off x="2047070" y="1176497"/>
              <a:ext cx="6192860" cy="0"/>
            </a:xfrm>
            <a:prstGeom prst="straightConnector1">
              <a:avLst/>
            </a:prstGeom>
            <a:noFill/>
            <a:ln w="28575" algn="ctr">
              <a:solidFill>
                <a:srgbClr val="777777"/>
              </a:solidFill>
              <a:round/>
              <a:headEnd/>
              <a:tailEnd type="arrow" w="lg" len="lg"/>
            </a:ln>
          </p:spPr>
        </p:cxnSp>
        <p:sp>
          <p:nvSpPr>
            <p:cNvPr id="96" name="TextBox 168"/>
            <p:cNvSpPr txBox="1">
              <a:spLocks noChangeArrowheads="1"/>
            </p:cNvSpPr>
            <p:nvPr/>
          </p:nvSpPr>
          <p:spPr bwMode="auto">
            <a:xfrm>
              <a:off x="823107" y="1015996"/>
              <a:ext cx="1223963" cy="504000"/>
            </a:xfrm>
            <a:prstGeom prst="rect">
              <a:avLst/>
            </a:prstGeom>
            <a:solidFill>
              <a:srgbClr val="777777"/>
            </a:solidFill>
            <a:ln w="12700">
              <a:noFill/>
              <a:miter lim="800000"/>
              <a:headEnd/>
              <a:tailEnd/>
            </a:ln>
          </p:spPr>
          <p:txBody>
            <a:bodyPr tIns="46800" bIns="90000" anchor="ctr"/>
            <a:lstStyle/>
            <a:p>
              <a:r>
                <a:rPr lang="en-US" b="0">
                  <a:solidFill>
                    <a:srgbClr val="000000"/>
                  </a:solidFill>
                </a:rPr>
                <a:t>Alice</a:t>
              </a:r>
            </a:p>
          </p:txBody>
        </p:sp>
        <p:sp>
          <p:nvSpPr>
            <p:cNvPr id="97" name="TextBox 191"/>
            <p:cNvSpPr txBox="1">
              <a:spLocks noChangeArrowheads="1"/>
            </p:cNvSpPr>
            <p:nvPr/>
          </p:nvSpPr>
          <p:spPr bwMode="auto">
            <a:xfrm>
              <a:off x="3586270" y="905215"/>
              <a:ext cx="3114460" cy="46166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mtClean="0">
                  <a:solidFill>
                    <a:srgbClr val="FF00FF"/>
                  </a:solidFill>
                </a:rPr>
                <a:t>Future</a:t>
              </a:r>
              <a:r>
                <a:rPr lang="en-US">
                  <a:solidFill>
                    <a:srgbClr val="FF00FF"/>
                  </a:solidFill>
                </a:rPr>
                <a:t> </a:t>
              </a:r>
              <a:r>
                <a:rPr lang="en-US" smtClean="0">
                  <a:solidFill>
                    <a:srgbClr val="FF00FF"/>
                  </a:solidFill>
                </a:rPr>
                <a:t>technology</a:t>
              </a:r>
            </a:p>
          </p:txBody>
        </p:sp>
        <p:sp>
          <p:nvSpPr>
            <p:cNvPr id="98" name="TextBox 191"/>
            <p:cNvSpPr txBox="1">
              <a:spLocks noChangeArrowheads="1"/>
            </p:cNvSpPr>
            <p:nvPr/>
          </p:nvSpPr>
          <p:spPr bwMode="auto">
            <a:xfrm>
              <a:off x="246954" y="1702836"/>
              <a:ext cx="3528355" cy="33855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l"/>
              <a:r>
                <a:rPr lang="en-US" sz="2200" smtClean="0">
                  <a:solidFill>
                    <a:srgbClr val="FF00FF"/>
                  </a:solidFill>
                </a:rPr>
                <a:t>characteristics known</a:t>
              </a:r>
            </a:p>
          </p:txBody>
        </p:sp>
        <p:sp>
          <p:nvSpPr>
            <p:cNvPr id="99" name="TextBox 191"/>
            <p:cNvSpPr txBox="1">
              <a:spLocks noChangeArrowheads="1"/>
            </p:cNvSpPr>
            <p:nvPr/>
          </p:nvSpPr>
          <p:spPr bwMode="auto">
            <a:xfrm>
              <a:off x="6526235" y="1697325"/>
              <a:ext cx="3528355" cy="33855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en-US" sz="2200" smtClean="0">
                  <a:solidFill>
                    <a:srgbClr val="FF00FF"/>
                  </a:solidFill>
                </a:rPr>
                <a:t>characteristics known</a:t>
              </a:r>
            </a:p>
          </p:txBody>
        </p:sp>
        <p:sp>
          <p:nvSpPr>
            <p:cNvPr id="100" name="Text Box 29"/>
            <p:cNvSpPr txBox="1">
              <a:spLocks noChangeArrowheads="1"/>
            </p:cNvSpPr>
            <p:nvPr/>
          </p:nvSpPr>
          <p:spPr bwMode="auto">
            <a:xfrm>
              <a:off x="152400" y="1676375"/>
              <a:ext cx="9991725" cy="3810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1359" tIns="45680" rIns="91359" bIns="45680" anchor="b"/>
            <a:lstStyle/>
            <a:p>
              <a:r>
                <a:rPr lang="en-US" sz="1600" b="0" smtClean="0">
                  <a:solidFill>
                    <a:srgbClr val="C0C0C0"/>
                  </a:solidFill>
                  <a:cs typeface="Arial" pitchFamily="34" charset="0"/>
                </a:rPr>
                <a:t>Many papers</a:t>
              </a:r>
              <a:endParaRPr lang="en-US" sz="1600" b="0">
                <a:solidFill>
                  <a:srgbClr val="C0C0C0"/>
                </a:solidFill>
                <a:cs typeface="Arial" pitchFamily="34" charset="0"/>
              </a:endParaRPr>
            </a:p>
          </p:txBody>
        </p:sp>
      </p:grpSp>
      <p:sp>
        <p:nvSpPr>
          <p:cNvPr id="84" name="TextBox 191"/>
          <p:cNvSpPr txBox="1">
            <a:spLocks noChangeArrowheads="1"/>
          </p:cNvSpPr>
          <p:nvPr/>
        </p:nvSpPr>
        <p:spPr bwMode="auto">
          <a:xfrm>
            <a:off x="3586270" y="966436"/>
            <a:ext cx="3114460" cy="46166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rgbClr val="FF00FF"/>
                </a:solidFill>
              </a:rPr>
              <a:t>Future</a:t>
            </a:r>
            <a:r>
              <a:rPr lang="en-US">
                <a:solidFill>
                  <a:srgbClr val="FF00FF"/>
                </a:solidFill>
              </a:rPr>
              <a:t> </a:t>
            </a:r>
            <a:r>
              <a:rPr lang="en-US" smtClean="0">
                <a:solidFill>
                  <a:srgbClr val="FF00FF"/>
                </a:solidFill>
              </a:rPr>
              <a:t>technology</a:t>
            </a:r>
          </a:p>
        </p:txBody>
      </p:sp>
      <p:sp>
        <p:nvSpPr>
          <p:cNvPr id="58" name="Text Box 29"/>
          <p:cNvSpPr txBox="1">
            <a:spLocks noChangeArrowheads="1"/>
          </p:cNvSpPr>
          <p:nvPr/>
        </p:nvSpPr>
        <p:spPr bwMode="auto">
          <a:xfrm>
            <a:off x="152400" y="3423164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Many papers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75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0494E-6 4.11523E-6 L -1.60494E-6 -0.0769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4" grpId="0" animBg="1"/>
      <p:bldP spid="5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What about device-independent protocols?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J. Barrett, R. Colbeck, A. Kent, Phys. Rev. Lett.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110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010503 (2013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)</a:t>
            </a:r>
          </a:p>
          <a:p>
            <a:pPr algn="r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V</a:t>
            </a:r>
            <a:r>
              <a:rPr lang="en-US" sz="1600" b="0" dirty="0">
                <a:solidFill>
                  <a:srgbClr val="C0C0C0"/>
                </a:solidFill>
                <a:cs typeface="Arial" pitchFamily="34" charset="0"/>
              </a:rPr>
              <a:t>. Makarov </a:t>
            </a:r>
            <a:r>
              <a:rPr lang="en-US" sz="1600" b="0" i="1" dirty="0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 dirty="0">
                <a:solidFill>
                  <a:srgbClr val="C0C0C0"/>
                </a:solidFill>
                <a:cs typeface="Arial" pitchFamily="34" charset="0"/>
              </a:rPr>
              <a:t> arXiv:1510.03148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213740" y="2246794"/>
            <a:ext cx="1224170" cy="1224170"/>
          </a:xfrm>
          <a:prstGeom prst="rect">
            <a:avLst/>
          </a:prstGeom>
          <a:noFill/>
          <a:ln w="25400" cap="flat" cmpd="sng" algn="ctr">
            <a:solidFill>
              <a:srgbClr val="777777"/>
            </a:solidFill>
            <a:prstDash val="solid"/>
            <a:miter lim="800000"/>
            <a:headEnd type="none" w="lg" len="lg"/>
            <a:tailEnd type="none" w="lg" len="lg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/>
          </a:p>
        </p:txBody>
      </p:sp>
      <p:sp>
        <p:nvSpPr>
          <p:cNvPr id="7" name="Rectangle 6"/>
          <p:cNvSpPr/>
          <p:nvPr/>
        </p:nvSpPr>
        <p:spPr bwMode="auto">
          <a:xfrm>
            <a:off x="7915958" y="2246794"/>
            <a:ext cx="1224170" cy="1224170"/>
          </a:xfrm>
          <a:prstGeom prst="rect">
            <a:avLst/>
          </a:prstGeom>
          <a:noFill/>
          <a:ln w="25400" cap="flat" cmpd="sng" algn="ctr">
            <a:solidFill>
              <a:srgbClr val="777777"/>
            </a:solidFill>
            <a:prstDash val="solid"/>
            <a:miter lim="800000"/>
            <a:headEnd type="none" w="lg" len="lg"/>
            <a:tailEnd type="none" w="lg" len="lg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/>
          </a:p>
        </p:txBody>
      </p:sp>
      <p:sp>
        <p:nvSpPr>
          <p:cNvPr id="9" name="8-Point Star 8"/>
          <p:cNvSpPr/>
          <p:nvPr/>
        </p:nvSpPr>
        <p:spPr bwMode="auto">
          <a:xfrm>
            <a:off x="4778895" y="2494274"/>
            <a:ext cx="729210" cy="729210"/>
          </a:xfrm>
          <a:prstGeom prst="star8">
            <a:avLst>
              <a:gd name="adj" fmla="val 18331"/>
            </a:avLst>
          </a:prstGeom>
          <a:solidFill>
            <a:srgbClr val="777777"/>
          </a:solidFill>
          <a:ln w="25400" cap="flat" cmpd="sng" algn="ctr">
            <a:solidFill>
              <a:srgbClr val="FFFFFF"/>
            </a:solidFill>
            <a:prstDash val="solid"/>
            <a:miter lim="800000"/>
            <a:headEnd type="none" w="lg" len="lg"/>
            <a:tailEnd type="none" w="lg" len="lg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2800" y="2577763"/>
            <a:ext cx="1008140" cy="503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algn="r">
              <a:lnSpc>
                <a:spcPct val="130000"/>
              </a:lnSpc>
              <a:tabLst>
                <a:tab pos="3586163" algn="l"/>
              </a:tabLst>
            </a:pPr>
            <a:r>
              <a:rPr lang="nb-NO" sz="2800" smtClean="0">
                <a:solidFill>
                  <a:srgbClr val="FFFFFF"/>
                </a:solidFill>
              </a:rPr>
              <a:t>Alice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9248070" y="2577763"/>
            <a:ext cx="1008140" cy="503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algn="l">
              <a:lnSpc>
                <a:spcPct val="130000"/>
              </a:lnSpc>
              <a:tabLst>
                <a:tab pos="3586163" algn="l"/>
              </a:tabLst>
            </a:pPr>
            <a:r>
              <a:rPr lang="nb-NO" sz="2800" smtClean="0">
                <a:solidFill>
                  <a:srgbClr val="FFFFFF"/>
                </a:solidFill>
              </a:rPr>
              <a:t>Bob</a:t>
            </a:r>
            <a:endParaRPr lang="en-US" sz="2800">
              <a:solidFill>
                <a:srgbClr val="FFFFFF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1975060" y="2858879"/>
            <a:ext cx="2592360" cy="0"/>
          </a:xfrm>
          <a:prstGeom prst="straightConnector1">
            <a:avLst/>
          </a:prstGeom>
          <a:noFill/>
          <a:ln w="25400" algn="ctr">
            <a:solidFill>
              <a:srgbClr val="FFFFFF"/>
            </a:solidFill>
            <a:round/>
            <a:headEnd type="none" w="lg" len="lg"/>
            <a:tailEnd type="triangle" w="lg" len="lg"/>
          </a:ln>
        </p:spPr>
      </p:cxnSp>
      <p:cxnSp>
        <p:nvCxnSpPr>
          <p:cNvPr id="14" name="Straight Arrow Connector 13"/>
          <p:cNvCxnSpPr/>
          <p:nvPr/>
        </p:nvCxnSpPr>
        <p:spPr bwMode="auto">
          <a:xfrm rot="10800000" flipH="1">
            <a:off x="5719580" y="2858879"/>
            <a:ext cx="2664370" cy="0"/>
          </a:xfrm>
          <a:prstGeom prst="straightConnector1">
            <a:avLst/>
          </a:prstGeom>
          <a:noFill/>
          <a:ln w="25400" algn="ctr">
            <a:solidFill>
              <a:srgbClr val="FFFFFF"/>
            </a:solidFill>
            <a:round/>
            <a:headEnd type="none" w="lg" len="lg"/>
            <a:tailEnd type="triangle" w="lg" len="lg"/>
          </a:ln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1838565" y="1814734"/>
            <a:ext cx="0" cy="432060"/>
          </a:xfrm>
          <a:prstGeom prst="straightConnector1">
            <a:avLst/>
          </a:prstGeom>
          <a:noFill/>
          <a:ln w="31750" algn="ctr">
            <a:solidFill>
              <a:srgbClr val="FFFFFF"/>
            </a:solidFill>
            <a:round/>
            <a:headEnd type="none" w="lg" len="lg"/>
            <a:tailEnd type="arrow" w="lg" len="lg"/>
          </a:ln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1838565" y="3470964"/>
            <a:ext cx="0" cy="432060"/>
          </a:xfrm>
          <a:prstGeom prst="straightConnector1">
            <a:avLst/>
          </a:prstGeom>
          <a:noFill/>
          <a:ln w="31750" algn="ctr">
            <a:solidFill>
              <a:srgbClr val="FFFFFF"/>
            </a:solidFill>
            <a:round/>
            <a:headEnd type="none" w="lg" len="lg"/>
            <a:tailEnd type="arrow" w="lg" len="lg"/>
          </a:ln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8529134" y="1814734"/>
            <a:ext cx="0" cy="432060"/>
          </a:xfrm>
          <a:prstGeom prst="straightConnector1">
            <a:avLst/>
          </a:prstGeom>
          <a:noFill/>
          <a:ln w="31750" algn="ctr">
            <a:solidFill>
              <a:srgbClr val="FFFFFF"/>
            </a:solidFill>
            <a:round/>
            <a:headEnd type="none" w="lg" len="lg"/>
            <a:tailEnd type="arrow" w="lg" len="lg"/>
          </a:ln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8528043" y="3470964"/>
            <a:ext cx="0" cy="432060"/>
          </a:xfrm>
          <a:prstGeom prst="straightConnector1">
            <a:avLst/>
          </a:prstGeom>
          <a:noFill/>
          <a:ln w="31750" algn="ctr">
            <a:solidFill>
              <a:srgbClr val="FFFFFF"/>
            </a:solidFill>
            <a:round/>
            <a:headEnd type="none" w="lg" len="lg"/>
            <a:tailEnd type="arrow" w="lg" len="lg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107619" y="3835569"/>
                <a:ext cx="207210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𝑷</m:t>
                      </m:r>
                      <m:d>
                        <m:dPr>
                          <m:ctrlPr>
                            <a:rPr lang="en-CA" sz="28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CA" sz="28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28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e>
                          <m:r>
                            <a:rPr lang="en-CA" sz="28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CA" sz="28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28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d>
                    </m:oMath>
                  </m:oMathPara>
                </a14:m>
                <a:endParaRPr lang="en-CA" sz="280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7619" y="3835569"/>
                <a:ext cx="2072106" cy="52322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664731" y="1275720"/>
                <a:ext cx="49084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CA" sz="28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CA" sz="280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731" y="1275720"/>
                <a:ext cx="490840" cy="5232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1656717" y="3838475"/>
                <a:ext cx="50686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CA" sz="28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en-CA" sz="280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6717" y="3838475"/>
                <a:ext cx="506869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8327503" y="1275720"/>
                <a:ext cx="49885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CA" sz="28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en-CA" sz="280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7503" y="1275720"/>
                <a:ext cx="498855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8325900" y="3838475"/>
                <a:ext cx="50206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CA" sz="28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en-CA" sz="280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5900" y="3838475"/>
                <a:ext cx="502061" cy="52322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itle 1"/>
          <p:cNvSpPr txBox="1">
            <a:spLocks/>
          </p:cNvSpPr>
          <p:nvPr/>
        </p:nvSpPr>
        <p:spPr>
          <a:xfrm>
            <a:off x="678880" y="5163489"/>
            <a:ext cx="9433310" cy="2551760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800">
                <a:solidFill>
                  <a:srgbClr val="FFFFFF"/>
                </a:solidFill>
              </a:rPr>
              <a:t>Assumptions: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800">
                <a:solidFill>
                  <a:srgbClr val="FFFFFF"/>
                </a:solidFill>
              </a:rPr>
              <a:t>1. No </a:t>
            </a:r>
            <a:r>
              <a:rPr lang="en-CA" sz="2800" smtClean="0">
                <a:solidFill>
                  <a:srgbClr val="FFFFFF"/>
                </a:solidFill>
              </a:rPr>
              <a:t>information-leakage </a:t>
            </a:r>
            <a:r>
              <a:rPr lang="en-CA" sz="2800">
                <a:solidFill>
                  <a:srgbClr val="FFFFFF"/>
                </a:solidFill>
              </a:rPr>
              <a:t>channels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800">
                <a:solidFill>
                  <a:srgbClr val="FFFFFF"/>
                </a:solidFill>
              </a:rPr>
              <a:t>2. No memory</a:t>
            </a:r>
          </a:p>
        </p:txBody>
      </p:sp>
      <p:sp>
        <p:nvSpPr>
          <p:cNvPr id="33" name="Chord 32"/>
          <p:cNvSpPr/>
          <p:nvPr/>
        </p:nvSpPr>
        <p:spPr>
          <a:xfrm rot="10800000" flipV="1">
            <a:off x="8522401" y="2646134"/>
            <a:ext cx="431228" cy="420942"/>
          </a:xfrm>
          <a:prstGeom prst="chord">
            <a:avLst>
              <a:gd name="adj1" fmla="val 5413694"/>
              <a:gd name="adj2" fmla="val 16200000"/>
            </a:avLst>
          </a:prstGeom>
          <a:solidFill>
            <a:srgbClr val="C0C0C0"/>
          </a:solidFill>
          <a:ln w="28575">
            <a:noFill/>
            <a:miter lim="800000"/>
          </a:ln>
        </p:spPr>
        <p:txBody>
          <a:bodyPr rtlCol="0" anchor="ctr"/>
          <a:lstStyle/>
          <a:p>
            <a:pPr algn="ctr"/>
            <a:endParaRPr lang="en-US">
              <a:solidFill>
                <a:srgbClr val="777777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383732" y="2587694"/>
            <a:ext cx="5052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smtClean="0">
                <a:solidFill>
                  <a:srgbClr val="FF0000"/>
                </a:solidFill>
                <a:sym typeface="Wingdings 2" panose="05020102010507070707" pitchFamily="18" charset="2"/>
              </a:rPr>
              <a:t></a:t>
            </a:r>
            <a:endParaRPr lang="en-CA" sz="2800">
              <a:solidFill>
                <a:srgbClr val="FF0000"/>
              </a:solidFill>
            </a:endParaRPr>
          </a:p>
        </p:txBody>
      </p:sp>
      <p:sp>
        <p:nvSpPr>
          <p:cNvPr id="37" name="Freeform 36"/>
          <p:cNvSpPr/>
          <p:nvPr/>
        </p:nvSpPr>
        <p:spPr bwMode="auto">
          <a:xfrm>
            <a:off x="6837351" y="2246794"/>
            <a:ext cx="1607898" cy="495058"/>
          </a:xfrm>
          <a:custGeom>
            <a:avLst/>
            <a:gdLst>
              <a:gd name="connsiteX0" fmla="*/ 1607898 w 1607898"/>
              <a:gd name="connsiteY0" fmla="*/ 495058 h 495058"/>
              <a:gd name="connsiteX1" fmla="*/ 1590426 w 1607898"/>
              <a:gd name="connsiteY1" fmla="*/ 465937 h 495058"/>
              <a:gd name="connsiteX2" fmla="*/ 1578777 w 1607898"/>
              <a:gd name="connsiteY2" fmla="*/ 454288 h 495058"/>
              <a:gd name="connsiteX3" fmla="*/ 1572953 w 1607898"/>
              <a:gd name="connsiteY3" fmla="*/ 430992 h 495058"/>
              <a:gd name="connsiteX4" fmla="*/ 1526359 w 1607898"/>
              <a:gd name="connsiteY4" fmla="*/ 407695 h 495058"/>
              <a:gd name="connsiteX5" fmla="*/ 1514711 w 1607898"/>
              <a:gd name="connsiteY5" fmla="*/ 390222 h 495058"/>
              <a:gd name="connsiteX6" fmla="*/ 1404051 w 1607898"/>
              <a:gd name="connsiteY6" fmla="*/ 425167 h 495058"/>
              <a:gd name="connsiteX7" fmla="*/ 1392403 w 1607898"/>
              <a:gd name="connsiteY7" fmla="*/ 436816 h 495058"/>
              <a:gd name="connsiteX8" fmla="*/ 1345809 w 1607898"/>
              <a:gd name="connsiteY8" fmla="*/ 460113 h 495058"/>
              <a:gd name="connsiteX9" fmla="*/ 1322512 w 1607898"/>
              <a:gd name="connsiteY9" fmla="*/ 471761 h 495058"/>
              <a:gd name="connsiteX10" fmla="*/ 1235149 w 1607898"/>
              <a:gd name="connsiteY10" fmla="*/ 465937 h 495058"/>
              <a:gd name="connsiteX11" fmla="*/ 1176907 w 1607898"/>
              <a:gd name="connsiteY11" fmla="*/ 430992 h 495058"/>
              <a:gd name="connsiteX12" fmla="*/ 1147786 w 1607898"/>
              <a:gd name="connsiteY12" fmla="*/ 419343 h 495058"/>
              <a:gd name="connsiteX13" fmla="*/ 1089544 w 1607898"/>
              <a:gd name="connsiteY13" fmla="*/ 390222 h 495058"/>
              <a:gd name="connsiteX14" fmla="*/ 1054599 w 1607898"/>
              <a:gd name="connsiteY14" fmla="*/ 401871 h 495058"/>
              <a:gd name="connsiteX15" fmla="*/ 1037126 w 1607898"/>
              <a:gd name="connsiteY15" fmla="*/ 390222 h 495058"/>
              <a:gd name="connsiteX16" fmla="*/ 1013829 w 1607898"/>
              <a:gd name="connsiteY16" fmla="*/ 419343 h 495058"/>
              <a:gd name="connsiteX17" fmla="*/ 990533 w 1607898"/>
              <a:gd name="connsiteY17" fmla="*/ 425167 h 495058"/>
              <a:gd name="connsiteX18" fmla="*/ 961412 w 1607898"/>
              <a:gd name="connsiteY18" fmla="*/ 413519 h 495058"/>
              <a:gd name="connsiteX19" fmla="*/ 938115 w 1607898"/>
              <a:gd name="connsiteY19" fmla="*/ 436816 h 495058"/>
              <a:gd name="connsiteX20" fmla="*/ 926466 w 1607898"/>
              <a:gd name="connsiteY20" fmla="*/ 448464 h 495058"/>
              <a:gd name="connsiteX21" fmla="*/ 914818 w 1607898"/>
              <a:gd name="connsiteY21" fmla="*/ 460113 h 495058"/>
              <a:gd name="connsiteX22" fmla="*/ 868224 w 1607898"/>
              <a:gd name="connsiteY22" fmla="*/ 483409 h 495058"/>
              <a:gd name="connsiteX23" fmla="*/ 815806 w 1607898"/>
              <a:gd name="connsiteY23" fmla="*/ 465937 h 495058"/>
              <a:gd name="connsiteX24" fmla="*/ 821631 w 1607898"/>
              <a:gd name="connsiteY24" fmla="*/ 442640 h 495058"/>
              <a:gd name="connsiteX25" fmla="*/ 792510 w 1607898"/>
              <a:gd name="connsiteY25" fmla="*/ 413519 h 495058"/>
              <a:gd name="connsiteX26" fmla="*/ 780861 w 1607898"/>
              <a:gd name="connsiteY26" fmla="*/ 390222 h 495058"/>
              <a:gd name="connsiteX27" fmla="*/ 716795 w 1607898"/>
              <a:gd name="connsiteY27" fmla="*/ 378574 h 495058"/>
              <a:gd name="connsiteX28" fmla="*/ 611959 w 1607898"/>
              <a:gd name="connsiteY28" fmla="*/ 361101 h 495058"/>
              <a:gd name="connsiteX29" fmla="*/ 594487 w 1607898"/>
              <a:gd name="connsiteY29" fmla="*/ 372749 h 495058"/>
              <a:gd name="connsiteX30" fmla="*/ 582838 w 1607898"/>
              <a:gd name="connsiteY30" fmla="*/ 384398 h 495058"/>
              <a:gd name="connsiteX31" fmla="*/ 559542 w 1607898"/>
              <a:gd name="connsiteY31" fmla="*/ 396046 h 495058"/>
              <a:gd name="connsiteX32" fmla="*/ 524596 w 1607898"/>
              <a:gd name="connsiteY32" fmla="*/ 436816 h 495058"/>
              <a:gd name="connsiteX33" fmla="*/ 472178 w 1607898"/>
              <a:gd name="connsiteY33" fmla="*/ 460113 h 495058"/>
              <a:gd name="connsiteX34" fmla="*/ 425585 w 1607898"/>
              <a:gd name="connsiteY34" fmla="*/ 460113 h 495058"/>
              <a:gd name="connsiteX35" fmla="*/ 378991 w 1607898"/>
              <a:gd name="connsiteY35" fmla="*/ 442640 h 495058"/>
              <a:gd name="connsiteX36" fmla="*/ 303277 w 1607898"/>
              <a:gd name="connsiteY36" fmla="*/ 442640 h 495058"/>
              <a:gd name="connsiteX37" fmla="*/ 279980 w 1607898"/>
              <a:gd name="connsiteY37" fmla="*/ 430992 h 495058"/>
              <a:gd name="connsiteX38" fmla="*/ 268331 w 1607898"/>
              <a:gd name="connsiteY38" fmla="*/ 413519 h 495058"/>
              <a:gd name="connsiteX39" fmla="*/ 245035 w 1607898"/>
              <a:gd name="connsiteY39" fmla="*/ 401871 h 495058"/>
              <a:gd name="connsiteX40" fmla="*/ 227562 w 1607898"/>
              <a:gd name="connsiteY40" fmla="*/ 390222 h 495058"/>
              <a:gd name="connsiteX41" fmla="*/ 204265 w 1607898"/>
              <a:gd name="connsiteY41" fmla="*/ 366925 h 495058"/>
              <a:gd name="connsiteX42" fmla="*/ 180968 w 1607898"/>
              <a:gd name="connsiteY42" fmla="*/ 331980 h 495058"/>
              <a:gd name="connsiteX43" fmla="*/ 169320 w 1607898"/>
              <a:gd name="connsiteY43" fmla="*/ 308683 h 495058"/>
              <a:gd name="connsiteX44" fmla="*/ 146023 w 1607898"/>
              <a:gd name="connsiteY44" fmla="*/ 291211 h 495058"/>
              <a:gd name="connsiteX45" fmla="*/ 134375 w 1607898"/>
              <a:gd name="connsiteY45" fmla="*/ 279562 h 495058"/>
              <a:gd name="connsiteX46" fmla="*/ 122726 w 1607898"/>
              <a:gd name="connsiteY46" fmla="*/ 244617 h 495058"/>
              <a:gd name="connsiteX47" fmla="*/ 116902 w 1607898"/>
              <a:gd name="connsiteY47" fmla="*/ 209672 h 495058"/>
              <a:gd name="connsiteX48" fmla="*/ 93605 w 1607898"/>
              <a:gd name="connsiteY48" fmla="*/ 168902 h 495058"/>
              <a:gd name="connsiteX49" fmla="*/ 70308 w 1607898"/>
              <a:gd name="connsiteY49" fmla="*/ 133957 h 495058"/>
              <a:gd name="connsiteX50" fmla="*/ 35363 w 1607898"/>
              <a:gd name="connsiteY50" fmla="*/ 75715 h 495058"/>
              <a:gd name="connsiteX51" fmla="*/ 23715 w 1607898"/>
              <a:gd name="connsiteY51" fmla="*/ 46594 h 495058"/>
              <a:gd name="connsiteX52" fmla="*/ 418 w 1607898"/>
              <a:gd name="connsiteY52" fmla="*/ 0 h 495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607898" h="495058">
                <a:moveTo>
                  <a:pt x="1607898" y="495058"/>
                </a:moveTo>
                <a:cubicBezTo>
                  <a:pt x="1602074" y="485351"/>
                  <a:pt x="1597006" y="475149"/>
                  <a:pt x="1590426" y="465937"/>
                </a:cubicBezTo>
                <a:cubicBezTo>
                  <a:pt x="1587234" y="461468"/>
                  <a:pt x="1581233" y="459200"/>
                  <a:pt x="1578777" y="454288"/>
                </a:cubicBezTo>
                <a:cubicBezTo>
                  <a:pt x="1575197" y="447129"/>
                  <a:pt x="1577393" y="437652"/>
                  <a:pt x="1572953" y="430992"/>
                </a:cubicBezTo>
                <a:cubicBezTo>
                  <a:pt x="1566608" y="421474"/>
                  <a:pt x="1532368" y="410099"/>
                  <a:pt x="1526359" y="407695"/>
                </a:cubicBezTo>
                <a:cubicBezTo>
                  <a:pt x="1522476" y="401871"/>
                  <a:pt x="1521697" y="390659"/>
                  <a:pt x="1514711" y="390222"/>
                </a:cubicBezTo>
                <a:cubicBezTo>
                  <a:pt x="1448765" y="386100"/>
                  <a:pt x="1441980" y="392656"/>
                  <a:pt x="1404051" y="425167"/>
                </a:cubicBezTo>
                <a:cubicBezTo>
                  <a:pt x="1399882" y="428741"/>
                  <a:pt x="1397112" y="433991"/>
                  <a:pt x="1392403" y="436816"/>
                </a:cubicBezTo>
                <a:cubicBezTo>
                  <a:pt x="1377513" y="445750"/>
                  <a:pt x="1361340" y="452347"/>
                  <a:pt x="1345809" y="460113"/>
                </a:cubicBezTo>
                <a:lnTo>
                  <a:pt x="1322512" y="471761"/>
                </a:lnTo>
                <a:cubicBezTo>
                  <a:pt x="1293391" y="469820"/>
                  <a:pt x="1263669" y="472137"/>
                  <a:pt x="1235149" y="465937"/>
                </a:cubicBezTo>
                <a:cubicBezTo>
                  <a:pt x="1133181" y="443770"/>
                  <a:pt x="1216793" y="453784"/>
                  <a:pt x="1176907" y="430992"/>
                </a:cubicBezTo>
                <a:cubicBezTo>
                  <a:pt x="1167830" y="425805"/>
                  <a:pt x="1157260" y="423764"/>
                  <a:pt x="1147786" y="419343"/>
                </a:cubicBezTo>
                <a:cubicBezTo>
                  <a:pt x="1128117" y="410164"/>
                  <a:pt x="1089544" y="390222"/>
                  <a:pt x="1089544" y="390222"/>
                </a:cubicBezTo>
                <a:cubicBezTo>
                  <a:pt x="1077896" y="394105"/>
                  <a:pt x="1066877" y="401871"/>
                  <a:pt x="1054599" y="401871"/>
                </a:cubicBezTo>
                <a:cubicBezTo>
                  <a:pt x="1047599" y="401871"/>
                  <a:pt x="1044126" y="390222"/>
                  <a:pt x="1037126" y="390222"/>
                </a:cubicBezTo>
                <a:cubicBezTo>
                  <a:pt x="1031019" y="390222"/>
                  <a:pt x="1015152" y="418461"/>
                  <a:pt x="1013829" y="419343"/>
                </a:cubicBezTo>
                <a:cubicBezTo>
                  <a:pt x="1007169" y="423783"/>
                  <a:pt x="998298" y="423226"/>
                  <a:pt x="990533" y="425167"/>
                </a:cubicBezTo>
                <a:cubicBezTo>
                  <a:pt x="980826" y="421284"/>
                  <a:pt x="971618" y="411251"/>
                  <a:pt x="961412" y="413519"/>
                </a:cubicBezTo>
                <a:cubicBezTo>
                  <a:pt x="950691" y="415902"/>
                  <a:pt x="945881" y="429050"/>
                  <a:pt x="938115" y="436816"/>
                </a:cubicBezTo>
                <a:lnTo>
                  <a:pt x="926466" y="448464"/>
                </a:lnTo>
                <a:cubicBezTo>
                  <a:pt x="922583" y="452347"/>
                  <a:pt x="919729" y="457657"/>
                  <a:pt x="914818" y="460113"/>
                </a:cubicBezTo>
                <a:lnTo>
                  <a:pt x="868224" y="483409"/>
                </a:lnTo>
                <a:cubicBezTo>
                  <a:pt x="861138" y="481992"/>
                  <a:pt x="821164" y="476653"/>
                  <a:pt x="815806" y="465937"/>
                </a:cubicBezTo>
                <a:cubicBezTo>
                  <a:pt x="812226" y="458777"/>
                  <a:pt x="819689" y="450406"/>
                  <a:pt x="821631" y="442640"/>
                </a:cubicBezTo>
                <a:cubicBezTo>
                  <a:pt x="801916" y="429498"/>
                  <a:pt x="804458" y="434428"/>
                  <a:pt x="792510" y="413519"/>
                </a:cubicBezTo>
                <a:cubicBezTo>
                  <a:pt x="788202" y="405981"/>
                  <a:pt x="788744" y="393860"/>
                  <a:pt x="780861" y="390222"/>
                </a:cubicBezTo>
                <a:cubicBezTo>
                  <a:pt x="761153" y="381126"/>
                  <a:pt x="738150" y="382457"/>
                  <a:pt x="716795" y="378574"/>
                </a:cubicBezTo>
                <a:cubicBezTo>
                  <a:pt x="652750" y="346551"/>
                  <a:pt x="687479" y="353549"/>
                  <a:pt x="611959" y="361101"/>
                </a:cubicBezTo>
                <a:cubicBezTo>
                  <a:pt x="606135" y="364984"/>
                  <a:pt x="599953" y="368376"/>
                  <a:pt x="594487" y="372749"/>
                </a:cubicBezTo>
                <a:cubicBezTo>
                  <a:pt x="590199" y="376179"/>
                  <a:pt x="587407" y="381352"/>
                  <a:pt x="582838" y="384398"/>
                </a:cubicBezTo>
                <a:cubicBezTo>
                  <a:pt x="575614" y="389214"/>
                  <a:pt x="566766" y="391230"/>
                  <a:pt x="559542" y="396046"/>
                </a:cubicBezTo>
                <a:cubicBezTo>
                  <a:pt x="543967" y="406430"/>
                  <a:pt x="540171" y="426433"/>
                  <a:pt x="524596" y="436816"/>
                </a:cubicBezTo>
                <a:cubicBezTo>
                  <a:pt x="512357" y="444975"/>
                  <a:pt x="484784" y="455070"/>
                  <a:pt x="472178" y="460113"/>
                </a:cubicBezTo>
                <a:cubicBezTo>
                  <a:pt x="410057" y="444580"/>
                  <a:pt x="487708" y="460113"/>
                  <a:pt x="425585" y="460113"/>
                </a:cubicBezTo>
                <a:cubicBezTo>
                  <a:pt x="409728" y="460113"/>
                  <a:pt x="392242" y="449265"/>
                  <a:pt x="378991" y="442640"/>
                </a:cubicBezTo>
                <a:cubicBezTo>
                  <a:pt x="344433" y="449551"/>
                  <a:pt x="344022" y="452826"/>
                  <a:pt x="303277" y="442640"/>
                </a:cubicBezTo>
                <a:cubicBezTo>
                  <a:pt x="294854" y="440534"/>
                  <a:pt x="287746" y="434875"/>
                  <a:pt x="279980" y="430992"/>
                </a:cubicBezTo>
                <a:cubicBezTo>
                  <a:pt x="276097" y="425168"/>
                  <a:pt x="273709" y="418000"/>
                  <a:pt x="268331" y="413519"/>
                </a:cubicBezTo>
                <a:cubicBezTo>
                  <a:pt x="261661" y="407961"/>
                  <a:pt x="252573" y="406178"/>
                  <a:pt x="245035" y="401871"/>
                </a:cubicBezTo>
                <a:cubicBezTo>
                  <a:pt x="238957" y="398398"/>
                  <a:pt x="232877" y="394778"/>
                  <a:pt x="227562" y="390222"/>
                </a:cubicBezTo>
                <a:cubicBezTo>
                  <a:pt x="219224" y="383075"/>
                  <a:pt x="204265" y="366925"/>
                  <a:pt x="204265" y="366925"/>
                </a:cubicBezTo>
                <a:cubicBezTo>
                  <a:pt x="191487" y="315810"/>
                  <a:pt x="209698" y="366456"/>
                  <a:pt x="180968" y="331980"/>
                </a:cubicBezTo>
                <a:cubicBezTo>
                  <a:pt x="175410" y="325310"/>
                  <a:pt x="174970" y="315275"/>
                  <a:pt x="169320" y="308683"/>
                </a:cubicBezTo>
                <a:cubicBezTo>
                  <a:pt x="163003" y="301313"/>
                  <a:pt x="153480" y="297425"/>
                  <a:pt x="146023" y="291211"/>
                </a:cubicBezTo>
                <a:cubicBezTo>
                  <a:pt x="141805" y="287696"/>
                  <a:pt x="138258" y="283445"/>
                  <a:pt x="134375" y="279562"/>
                </a:cubicBezTo>
                <a:cubicBezTo>
                  <a:pt x="130492" y="267914"/>
                  <a:pt x="129234" y="255029"/>
                  <a:pt x="122726" y="244617"/>
                </a:cubicBezTo>
                <a:cubicBezTo>
                  <a:pt x="104432" y="215348"/>
                  <a:pt x="94182" y="255113"/>
                  <a:pt x="116902" y="209672"/>
                </a:cubicBezTo>
                <a:cubicBezTo>
                  <a:pt x="81711" y="139286"/>
                  <a:pt x="126528" y="226516"/>
                  <a:pt x="93605" y="168902"/>
                </a:cubicBezTo>
                <a:cubicBezTo>
                  <a:pt x="74799" y="135992"/>
                  <a:pt x="91070" y="154719"/>
                  <a:pt x="70308" y="133957"/>
                </a:cubicBezTo>
                <a:cubicBezTo>
                  <a:pt x="44556" y="82452"/>
                  <a:pt x="59290" y="99642"/>
                  <a:pt x="35363" y="75715"/>
                </a:cubicBezTo>
                <a:cubicBezTo>
                  <a:pt x="31480" y="66008"/>
                  <a:pt x="29514" y="55293"/>
                  <a:pt x="23715" y="46594"/>
                </a:cubicBezTo>
                <a:cubicBezTo>
                  <a:pt x="-5073" y="3411"/>
                  <a:pt x="418" y="44458"/>
                  <a:pt x="418" y="0"/>
                </a:cubicBez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miter lim="800000"/>
            <a:headEnd type="none" w="lg" len="lg"/>
            <a:tailEnd type="stealth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42" name="Group 41"/>
          <p:cNvGrpSpPr/>
          <p:nvPr/>
        </p:nvGrpSpPr>
        <p:grpSpPr>
          <a:xfrm>
            <a:off x="7411888" y="2587694"/>
            <a:ext cx="648090" cy="379200"/>
            <a:chOff x="7519830" y="2542295"/>
            <a:chExt cx="648090" cy="379200"/>
          </a:xfrm>
        </p:grpSpPr>
        <p:sp>
          <p:nvSpPr>
            <p:cNvPr id="39" name="Rectangle 38"/>
            <p:cNvSpPr/>
            <p:nvPr/>
          </p:nvSpPr>
          <p:spPr bwMode="auto">
            <a:xfrm>
              <a:off x="7519830" y="2542295"/>
              <a:ext cx="648090" cy="379200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solidFill>
                <a:srgbClr val="00FF00"/>
              </a:solidFill>
              <a:prstDash val="solid"/>
              <a:miter lim="800000"/>
              <a:headEnd type="none" w="lg" len="lg"/>
              <a:tailEnd type="none" w="lg" len="lg"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/>
            </a:p>
          </p:txBody>
        </p:sp>
        <p:cxnSp>
          <p:nvCxnSpPr>
            <p:cNvPr id="40" name="Straight Arrow Connector 39"/>
            <p:cNvCxnSpPr/>
            <p:nvPr/>
          </p:nvCxnSpPr>
          <p:spPr bwMode="auto">
            <a:xfrm rot="16200000">
              <a:off x="7838051" y="2515865"/>
              <a:ext cx="0" cy="432060"/>
            </a:xfrm>
            <a:prstGeom prst="straightConnector1">
              <a:avLst/>
            </a:prstGeom>
            <a:noFill/>
            <a:ln w="50800" algn="ctr">
              <a:solidFill>
                <a:srgbClr val="00FF00"/>
              </a:solidFill>
              <a:round/>
              <a:headEnd type="none" w="lg" len="lg"/>
              <a:tailEnd type="triangle" w="med" len="med"/>
            </a:ln>
          </p:spPr>
        </p:cxnSp>
      </p:grp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6511690" y="1737921"/>
            <a:ext cx="1008140" cy="503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algn="l">
              <a:lnSpc>
                <a:spcPct val="130000"/>
              </a:lnSpc>
              <a:tabLst>
                <a:tab pos="3586163" algn="l"/>
              </a:tabLst>
            </a:pPr>
            <a:r>
              <a:rPr lang="nb-NO" sz="2800" smtClean="0">
                <a:solidFill>
                  <a:srgbClr val="FF0000"/>
                </a:solidFill>
              </a:rPr>
              <a:t>Eve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69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37" grpId="0" animBg="1"/>
      <p:bldP spid="4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C</a:t>
            </a:r>
            <a:r>
              <a:rPr lang="en-CA" smtClean="0">
                <a:solidFill>
                  <a:srgbClr val="FFFFFF"/>
                </a:solidFill>
              </a:rPr>
              <a:t>onclusion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78880" y="905297"/>
            <a:ext cx="9433310" cy="6809953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endParaRPr lang="en-CA" sz="2500">
              <a:solidFill>
                <a:srgbClr val="FFFFFF"/>
              </a:solidFill>
            </a:endParaRP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endParaRPr lang="en-CA" sz="2500">
              <a:solidFill>
                <a:srgbClr val="FFFFFF"/>
              </a:solidFill>
            </a:endParaRP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endParaRPr lang="en-CA" sz="2200">
              <a:solidFill>
                <a:srgbClr val="FFFFFF"/>
              </a:solidFill>
            </a:endParaRPr>
          </a:p>
          <a:p>
            <a:pPr lvl="0" algn="l">
              <a:lnSpc>
                <a:spcPct val="12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3000" smtClean="0">
                <a:solidFill>
                  <a:srgbClr val="FFFFFF"/>
                </a:solidFill>
              </a:rPr>
              <a:t>Physics promises unbreakable cryptography, but implementing it with our rudimentary quantum technology is a research challenge.</a:t>
            </a:r>
            <a:endParaRPr lang="en-CA" sz="3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50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Suggested reading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78880" y="1193255"/>
            <a:ext cx="9361300" cy="6521995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Introduction to detector attacks and MDI-QKD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1600" b="0">
                <a:solidFill>
                  <a:srgbClr val="C0C0C0"/>
                </a:solidFill>
              </a:rPr>
              <a:t>H.-K. Lo, M. Curty, K. Tamaki, </a:t>
            </a:r>
            <a:r>
              <a:rPr lang="en-CA" sz="1600" b="0" smtClean="0">
                <a:solidFill>
                  <a:srgbClr val="C0C0C0"/>
                </a:solidFill>
              </a:rPr>
              <a:t>Nat. Photonics </a:t>
            </a:r>
            <a:r>
              <a:rPr lang="en-CA" sz="1600" smtClean="0">
                <a:solidFill>
                  <a:srgbClr val="C0C0C0"/>
                </a:solidFill>
              </a:rPr>
              <a:t>8</a:t>
            </a:r>
            <a:r>
              <a:rPr lang="en-CA" sz="1600" b="0" smtClean="0">
                <a:solidFill>
                  <a:srgbClr val="C0C0C0"/>
                </a:solidFill>
              </a:rPr>
              <a:t>, 595 (2014), 10 pages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endParaRPr lang="en-CA" sz="2500" smtClean="0">
              <a:solidFill>
                <a:srgbClr val="FFFFFF"/>
              </a:solidFill>
            </a:endParaRP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Review of more hacking techniques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1600" b="0">
                <a:solidFill>
                  <a:srgbClr val="C0C0C0"/>
                </a:solidFill>
              </a:rPr>
              <a:t>N. Jain </a:t>
            </a:r>
            <a:r>
              <a:rPr lang="en-CA" sz="1600" b="0" i="1">
                <a:solidFill>
                  <a:srgbClr val="C0C0C0"/>
                </a:solidFill>
              </a:rPr>
              <a:t>et al.,</a:t>
            </a:r>
            <a:r>
              <a:rPr lang="en-CA" sz="1600" b="0">
                <a:solidFill>
                  <a:srgbClr val="C0C0C0"/>
                </a:solidFill>
              </a:rPr>
              <a:t> </a:t>
            </a:r>
            <a:r>
              <a:rPr lang="en-CA" sz="1600" b="0" smtClean="0">
                <a:solidFill>
                  <a:srgbClr val="C0C0C0"/>
                </a:solidFill>
              </a:rPr>
              <a:t>Contemp. Phys. </a:t>
            </a:r>
            <a:r>
              <a:rPr lang="en-CA" sz="1600" smtClean="0">
                <a:solidFill>
                  <a:srgbClr val="C0C0C0"/>
                </a:solidFill>
              </a:rPr>
              <a:t>57</a:t>
            </a:r>
            <a:r>
              <a:rPr lang="en-CA" sz="1600" b="0" smtClean="0">
                <a:solidFill>
                  <a:srgbClr val="C0C0C0"/>
                </a:solidFill>
              </a:rPr>
              <a:t>, 366 </a:t>
            </a:r>
            <a:r>
              <a:rPr lang="en-CA" sz="1600" b="0">
                <a:solidFill>
                  <a:srgbClr val="C0C0C0"/>
                </a:solidFill>
              </a:rPr>
              <a:t>(</a:t>
            </a:r>
            <a:r>
              <a:rPr lang="en-CA" sz="1600" b="0" smtClean="0">
                <a:solidFill>
                  <a:srgbClr val="C0C0C0"/>
                </a:solidFill>
              </a:rPr>
              <a:t>2016), 22 pages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endParaRPr lang="en-CA" sz="2500">
              <a:solidFill>
                <a:srgbClr val="FFFFFF"/>
              </a:solidFill>
            </a:endParaRP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Reviews are incomplete. If you are engineering a system, read original literature (or ask for my expert advice).</a:t>
            </a:r>
            <a:endParaRPr lang="en-CA" sz="2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04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370" y="-246945"/>
            <a:ext cx="6079630" cy="91194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195722" y="1"/>
            <a:ext cx="1080150" cy="7715250"/>
          </a:xfrm>
          <a:prstGeom prst="rect">
            <a:avLst/>
          </a:prstGeom>
          <a:gradFill>
            <a:gsLst>
              <a:gs pos="0">
                <a:srgbClr val="000000"/>
              </a:gs>
              <a:gs pos="86000">
                <a:srgbClr val="000000">
                  <a:alpha val="5000"/>
                </a:srgbClr>
              </a:gs>
              <a:gs pos="2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 w="25400" cap="flat" cmpd="sng" algn="ctr">
            <a:noFill/>
            <a:prstDash val="solid"/>
            <a:miter lim="800000"/>
            <a:headEnd type="none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r="5400000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r>
              <a:rPr lang="en-CA" smtClean="0">
                <a:solidFill>
                  <a:srgbClr val="FFFFFF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rPr>
              <a:t>Informal security evaluation</a:t>
            </a:r>
            <a:endParaRPr lang="en-US">
              <a:solidFill>
                <a:srgbClr val="FFFFFF"/>
              </a:solidFill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47650" y="907200"/>
            <a:ext cx="10039350" cy="6808050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lnSpc>
                <a:spcPct val="110000"/>
              </a:lnSpc>
              <a:spcAft>
                <a:spcPts val="24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Only industrial designs</a:t>
            </a:r>
          </a:p>
          <a:p>
            <a:pPr lvl="0" algn="l">
              <a:lnSpc>
                <a:spcPct val="110000"/>
              </a:lnSpc>
              <a:spcAft>
                <a:spcPts val="24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NDA, full access to</a:t>
            </a:r>
            <a:br>
              <a:rPr lang="en-CA" sz="2500" smtClean="0">
                <a:solidFill>
                  <a:srgbClr val="FFFFFF"/>
                </a:solidFill>
              </a:rPr>
            </a:br>
            <a:r>
              <a:rPr lang="en-CA" sz="2500" smtClean="0">
                <a:solidFill>
                  <a:srgbClr val="FFFFFF"/>
                </a:solidFill>
              </a:rPr>
              <a:t>engineering documentation</a:t>
            </a:r>
          </a:p>
          <a:p>
            <a:pPr lvl="0" algn="l">
              <a:lnSpc>
                <a:spcPct val="110000"/>
              </a:lnSpc>
              <a:spcAft>
                <a:spcPts val="24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Team of experts </a:t>
            </a:r>
            <a:r>
              <a:rPr lang="en-CA" sz="2500" b="0" smtClean="0">
                <a:solidFill>
                  <a:srgbClr val="FFFFFF"/>
                </a:solidFill>
              </a:rPr>
              <a:t>:)</a:t>
            </a:r>
          </a:p>
          <a:p>
            <a:pPr lvl="0" algn="l">
              <a:lnSpc>
                <a:spcPct val="110000"/>
              </a:lnSpc>
              <a:spcAft>
                <a:spcPts val="24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Identify all known potential</a:t>
            </a:r>
            <a:br>
              <a:rPr lang="en-CA" sz="2500" smtClean="0">
                <a:solidFill>
                  <a:srgbClr val="FFFFFF"/>
                </a:solidFill>
              </a:rPr>
            </a:br>
            <a:r>
              <a:rPr lang="en-CA" sz="2500" smtClean="0">
                <a:solidFill>
                  <a:srgbClr val="FFFFFF"/>
                </a:solidFill>
              </a:rPr>
              <a:t>vulnerabilities in optics and</a:t>
            </a:r>
            <a:br>
              <a:rPr lang="en-CA" sz="2500" smtClean="0">
                <a:solidFill>
                  <a:srgbClr val="FFFFFF"/>
                </a:solidFill>
              </a:rPr>
            </a:br>
            <a:r>
              <a:rPr lang="en-CA" sz="2500" smtClean="0">
                <a:solidFill>
                  <a:srgbClr val="FFFFFF"/>
                </a:solidFill>
              </a:rPr>
              <a:t>electronics </a:t>
            </a:r>
            <a:r>
              <a:rPr lang="en-CA" sz="2500" b="0" smtClean="0">
                <a:solidFill>
                  <a:srgbClr val="FFFFFF"/>
                </a:solidFill>
              </a:rPr>
              <a:t>(Q1–4)</a:t>
            </a:r>
          </a:p>
          <a:p>
            <a:pPr lvl="0" algn="l">
              <a:lnSpc>
                <a:spcPct val="110000"/>
              </a:lnSpc>
              <a:spcAft>
                <a:spcPts val="0"/>
              </a:spcAft>
              <a:buClr>
                <a:srgbClr val="FF0000"/>
              </a:buClr>
            </a:pPr>
            <a:endParaRPr lang="en-CA" sz="2000" smtClean="0">
              <a:solidFill>
                <a:srgbClr val="FF00FF"/>
              </a:solidFill>
            </a:endParaRPr>
          </a:p>
          <a:p>
            <a:pPr lvl="0" algn="l">
              <a:lnSpc>
                <a:spcPct val="110000"/>
              </a:lnSpc>
              <a:spcAft>
                <a:spcPts val="24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00FF"/>
                </a:solidFill>
              </a:rPr>
              <a:t>Stage I:</a:t>
            </a:r>
            <a:r>
              <a:rPr lang="en-CA" sz="2500" smtClean="0">
                <a:solidFill>
                  <a:srgbClr val="FFFFFF"/>
                </a:solidFill>
              </a:rPr>
              <a:t> </a:t>
            </a:r>
            <a:r>
              <a:rPr lang="en-CA" sz="1900" smtClean="0">
                <a:solidFill>
                  <a:srgbClr val="FFFFFF"/>
                </a:solidFill>
              </a:rPr>
              <a:t> </a:t>
            </a:r>
            <a:r>
              <a:rPr lang="en-CA" sz="2500" smtClean="0">
                <a:solidFill>
                  <a:srgbClr val="FFFFFF"/>
                </a:solidFill>
              </a:rPr>
              <a:t>Initial analysis of</a:t>
            </a:r>
            <a:br>
              <a:rPr lang="en-CA" sz="2500" smtClean="0">
                <a:solidFill>
                  <a:srgbClr val="FFFFFF"/>
                </a:solidFill>
              </a:rPr>
            </a:br>
            <a:r>
              <a:rPr lang="en-CA" sz="2500" smtClean="0">
                <a:solidFill>
                  <a:srgbClr val="FFFFFF"/>
                </a:solidFill>
              </a:rPr>
              <a:t>              </a:t>
            </a:r>
            <a:r>
              <a:rPr lang="en-CA" sz="1900" smtClean="0">
                <a:solidFill>
                  <a:srgbClr val="FFFFFF"/>
                </a:solidFill>
              </a:rPr>
              <a:t> </a:t>
            </a:r>
            <a:r>
              <a:rPr lang="en-CA" sz="2500" smtClean="0">
                <a:solidFill>
                  <a:srgbClr val="FFFFFF"/>
                </a:solidFill>
              </a:rPr>
              <a:t>documentation</a:t>
            </a:r>
          </a:p>
          <a:p>
            <a:pPr lvl="0" algn="l">
              <a:lnSpc>
                <a:spcPct val="110000"/>
              </a:lnSpc>
              <a:spcAft>
                <a:spcPts val="24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00FF"/>
                </a:solidFill>
              </a:rPr>
              <a:t>Stage II:</a:t>
            </a:r>
            <a:r>
              <a:rPr lang="en-CA" sz="2500" smtClean="0">
                <a:solidFill>
                  <a:srgbClr val="FFFFFF"/>
                </a:solidFill>
              </a:rPr>
              <a:t> Lab testing</a:t>
            </a:r>
            <a:endParaRPr lang="en-CA" sz="2500">
              <a:solidFill>
                <a:srgbClr val="FFFFFF"/>
              </a:solidFill>
            </a:endParaRPr>
          </a:p>
        </p:txBody>
      </p:sp>
      <p:sp>
        <p:nvSpPr>
          <p:cNvPr id="9" name="TextBox 46"/>
          <p:cNvSpPr txBox="1">
            <a:spLocks noChangeArrowheads="1"/>
          </p:cNvSpPr>
          <p:nvPr/>
        </p:nvSpPr>
        <p:spPr bwMode="auto">
          <a:xfrm rot="-5400000">
            <a:off x="9331646" y="6759896"/>
            <a:ext cx="1699504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>
                <a:solidFill>
                  <a:srgbClr val="C0C0C0"/>
                </a:solidFill>
              </a:rPr>
              <a:t>Photo ©</a:t>
            </a:r>
            <a:r>
              <a:rPr lang="en-US" sz="200" b="0">
                <a:solidFill>
                  <a:srgbClr val="C0C0C0"/>
                </a:solidFill>
              </a:rPr>
              <a:t> </a:t>
            </a:r>
            <a:r>
              <a:rPr lang="en-US" sz="900" b="0" smtClean="0">
                <a:solidFill>
                  <a:srgbClr val="C0C0C0"/>
                </a:solidFill>
              </a:rPr>
              <a:t>2016 </a:t>
            </a:r>
            <a:r>
              <a:rPr lang="en-US" sz="900" b="0">
                <a:solidFill>
                  <a:srgbClr val="C0C0C0"/>
                </a:solidFill>
              </a:rPr>
              <a:t>Vadim Makarov</a:t>
            </a:r>
          </a:p>
        </p:txBody>
      </p:sp>
    </p:spTree>
    <p:extLst>
      <p:ext uri="{BB962C8B-B14F-4D97-AF65-F5344CB8AC3E}">
        <p14:creationId xmlns:p14="http://schemas.microsoft.com/office/powerpoint/2010/main" val="53531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053264"/>
              </p:ext>
            </p:extLst>
          </p:nvPr>
        </p:nvGraphicFramePr>
        <p:xfrm>
          <a:off x="0" y="866535"/>
          <a:ext cx="10287000" cy="4186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87000"/>
              </a:tblGrid>
              <a:tr h="370840">
                <a:tc>
                  <a:txBody>
                    <a:bodyPr/>
                    <a:lstStyle/>
                    <a:p>
                      <a:r>
                        <a:rPr lang="en-CA" sz="2400" b="1" smtClean="0">
                          <a:solidFill>
                            <a:srgbClr val="FFFFFF"/>
                          </a:solidFill>
                        </a:rPr>
                        <a:t>Q7.</a:t>
                      </a:r>
                      <a:r>
                        <a:rPr lang="en-CA" sz="2400" smtClean="0">
                          <a:solidFill>
                            <a:srgbClr val="FFFFFF"/>
                          </a:solidFill>
                        </a:rPr>
                        <a:t> Installation and maintenance procedures</a:t>
                      </a:r>
                      <a:endParaRPr lang="en-CA" sz="2400">
                        <a:solidFill>
                          <a:srgbClr val="FFFFFF"/>
                        </a:solidFill>
                      </a:endParaRPr>
                    </a:p>
                  </a:txBody>
                  <a:tcPr marL="248400" marR="144000" marT="72000" marB="108000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sz="2400" b="1" smtClean="0">
                          <a:solidFill>
                            <a:srgbClr val="FFFFFF"/>
                          </a:solidFill>
                        </a:rPr>
                        <a:t>Q6.</a:t>
                      </a:r>
                      <a:r>
                        <a:rPr lang="en-CA" sz="2400" smtClean="0">
                          <a:solidFill>
                            <a:srgbClr val="FFFFFF"/>
                          </a:solidFill>
                        </a:rPr>
                        <a:t> A</a:t>
                      </a:r>
                      <a:r>
                        <a:rPr lang="en-CA" sz="2400" baseline="0" smtClean="0">
                          <a:solidFill>
                            <a:srgbClr val="FFFFFF"/>
                          </a:solidFill>
                        </a:rPr>
                        <a:t>pplication interface</a:t>
                      </a:r>
                      <a:endParaRPr lang="en-CA" sz="2400">
                        <a:solidFill>
                          <a:srgbClr val="FFFFFF"/>
                        </a:solidFill>
                      </a:endParaRPr>
                    </a:p>
                  </a:txBody>
                  <a:tcPr marL="248400" marR="144000" marT="72000" marB="108000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sz="2400" b="1" smtClean="0">
                          <a:solidFill>
                            <a:srgbClr val="FFFFFF"/>
                          </a:solidFill>
                        </a:rPr>
                        <a:t>Q5.</a:t>
                      </a:r>
                      <a:r>
                        <a:rPr lang="en-CA" sz="2400" smtClean="0">
                          <a:solidFill>
                            <a:srgbClr val="FFFFFF"/>
                          </a:solidFill>
                        </a:rPr>
                        <a:t> Post-processing (e.g., for QKD: sifting, error correction, privacy amplification, authentication)</a:t>
                      </a:r>
                    </a:p>
                  </a:txBody>
                  <a:tcPr marL="248400" marR="144000" marT="72000" marB="108000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b="1" smtClean="0">
                          <a:solidFill>
                            <a:srgbClr val="FFFFFF"/>
                          </a:solidFill>
                        </a:rPr>
                        <a:t>Q4.</a:t>
                      </a:r>
                      <a:r>
                        <a:rPr lang="en-CA" sz="2400" smtClean="0">
                          <a:solidFill>
                            <a:srgbClr val="FFFFFF"/>
                          </a:solidFill>
                        </a:rPr>
                        <a:t> Operation cycle (state machine)</a:t>
                      </a:r>
                    </a:p>
                  </a:txBody>
                  <a:tcPr marL="248400" marR="144000" marT="72000" marB="108000">
                    <a:solidFill>
                      <a:srgbClr val="500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sz="2400" b="1" smtClean="0">
                          <a:solidFill>
                            <a:srgbClr val="FFFFFF"/>
                          </a:solidFill>
                        </a:rPr>
                        <a:t>Q3.</a:t>
                      </a:r>
                      <a:r>
                        <a:rPr lang="en-CA" sz="2400" smtClean="0">
                          <a:solidFill>
                            <a:srgbClr val="FFFFFF"/>
                          </a:solidFill>
                        </a:rPr>
                        <a:t> Driver and calibration algorithms</a:t>
                      </a:r>
                      <a:endParaRPr lang="en-CA" sz="2400">
                        <a:solidFill>
                          <a:srgbClr val="FFFFFF"/>
                        </a:solidFill>
                      </a:endParaRPr>
                    </a:p>
                  </a:txBody>
                  <a:tcPr marL="248400" marR="144000" marT="72000" marB="108000">
                    <a:solidFill>
                      <a:srgbClr val="500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sz="2400" b="1" smtClean="0">
                          <a:solidFill>
                            <a:srgbClr val="FFFFFF"/>
                          </a:solidFill>
                        </a:rPr>
                        <a:t>Q2.</a:t>
                      </a:r>
                      <a:r>
                        <a:rPr lang="en-CA" sz="2400" smtClean="0">
                          <a:solidFill>
                            <a:srgbClr val="FFFFFF"/>
                          </a:solidFill>
                        </a:rPr>
                        <a:t> Analog electronics</a:t>
                      </a:r>
                      <a:r>
                        <a:rPr lang="en-CA" sz="2400" baseline="0" smtClean="0">
                          <a:solidFill>
                            <a:srgbClr val="FFFFFF"/>
                          </a:solidFill>
                        </a:rPr>
                        <a:t> interface</a:t>
                      </a:r>
                      <a:endParaRPr lang="en-CA" sz="2400">
                        <a:solidFill>
                          <a:srgbClr val="FFFFFF"/>
                        </a:solidFill>
                      </a:endParaRPr>
                    </a:p>
                  </a:txBody>
                  <a:tcPr marL="248400" marR="144000" marT="72000" marB="108000">
                    <a:solidFill>
                      <a:srgbClr val="500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sz="2400" b="1" smtClean="0">
                          <a:solidFill>
                            <a:srgbClr val="FFFFFF"/>
                          </a:solidFill>
                        </a:rPr>
                        <a:t>Q1.</a:t>
                      </a:r>
                      <a:r>
                        <a:rPr lang="en-CA" sz="2400" baseline="0" smtClean="0">
                          <a:solidFill>
                            <a:srgbClr val="FFFFFF"/>
                          </a:solidFill>
                        </a:rPr>
                        <a:t> Optics</a:t>
                      </a:r>
                      <a:endParaRPr lang="en-CA" sz="2400">
                        <a:solidFill>
                          <a:srgbClr val="FFFFFF"/>
                        </a:solidFill>
                      </a:endParaRPr>
                    </a:p>
                  </a:txBody>
                  <a:tcPr marL="248400" marR="144000" marT="72000" marB="108000">
                    <a:solidFill>
                      <a:srgbClr val="500050"/>
                    </a:solidFill>
                  </a:tcPr>
                </a:tc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Security analysis layers in quantum </a:t>
            </a:r>
            <a:r>
              <a:rPr lang="en-CA" smtClean="0">
                <a:solidFill>
                  <a:srgbClr val="FFFFFF"/>
                </a:solidFill>
              </a:rPr>
              <a:t>communication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682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Example of initial analysis report</a:t>
            </a:r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34" y="974536"/>
            <a:ext cx="9931556" cy="633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0" y="0"/>
            <a:ext cx="10287000" cy="7715251"/>
            <a:chOff x="0" y="0"/>
            <a:chExt cx="10287000" cy="7715251"/>
          </a:xfrm>
        </p:grpSpPr>
        <p:sp>
          <p:nvSpPr>
            <p:cNvPr id="57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0287000" cy="257175"/>
            </a:xfrm>
            <a:prstGeom prst="rect">
              <a:avLst/>
            </a:prstGeom>
            <a:solidFill>
              <a:srgbClr val="000000"/>
            </a:solidFill>
            <a:ln w="19050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zh-CN" altLang="zh-CN">
                <a:ea typeface="SimSun" pitchFamily="2" charset="-122"/>
              </a:endParaRPr>
            </a:p>
          </p:txBody>
        </p:sp>
        <p:pic>
          <p:nvPicPr>
            <p:cNvPr id="58" name="Picture 2" descr="jolly-phi.gif"/>
            <p:cNvPicPr>
              <a:picLocks noChangeAspect="1"/>
            </p:cNvPicPr>
            <p:nvPr/>
          </p:nvPicPr>
          <p:blipFill>
            <a:blip r:embed="rId2" cstate="print"/>
            <a:srcRect l="10001" r="10001"/>
            <a:stretch>
              <a:fillRect/>
            </a:stretch>
          </p:blipFill>
          <p:spPr bwMode="auto">
            <a:xfrm>
              <a:off x="0" y="113105"/>
              <a:ext cx="10287000" cy="720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" name="Rectangle 4"/>
            <p:cNvSpPr>
              <a:spLocks noChangeArrowheads="1"/>
            </p:cNvSpPr>
            <p:nvPr/>
          </p:nvSpPr>
          <p:spPr bwMode="auto">
            <a:xfrm>
              <a:off x="0" y="7458075"/>
              <a:ext cx="10286999" cy="257176"/>
            </a:xfrm>
            <a:prstGeom prst="rect">
              <a:avLst/>
            </a:prstGeom>
            <a:solidFill>
              <a:srgbClr val="000000"/>
            </a:solidFill>
            <a:ln w="19050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zh-CN" altLang="zh-CN">
                <a:ea typeface="SimSun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218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143831"/>
              </p:ext>
            </p:extLst>
          </p:nvPr>
        </p:nvGraphicFramePr>
        <p:xfrm>
          <a:off x="174946" y="-19983"/>
          <a:ext cx="10081266" cy="7694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0514"/>
                <a:gridCol w="2880401"/>
                <a:gridCol w="2520351"/>
              </a:tblGrid>
              <a:tr h="612000">
                <a:tc>
                  <a:txBody>
                    <a:bodyPr/>
                    <a:lstStyle/>
                    <a:p>
                      <a:pPr algn="l"/>
                      <a:r>
                        <a:rPr lang="nb-NO" sz="3000" b="1" smtClean="0">
                          <a:solidFill>
                            <a:srgbClr val="FFFFFF"/>
                          </a:solidFill>
                        </a:rPr>
                        <a:t>Attack</a:t>
                      </a:r>
                      <a:endParaRPr lang="en-US" sz="3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Target</a:t>
                      </a:r>
                      <a:r>
                        <a:rPr lang="nb-NO" sz="2100" b="1" baseline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component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Tested</a:t>
                      </a:r>
                      <a:r>
                        <a:rPr lang="nb-NO" sz="2100" b="1" baseline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system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Laser damage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any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ID Quantique,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/>
                      </a:r>
                      <a:br>
                        <a:rPr lang="nb-NO" sz="1800" baseline="0" smtClean="0">
                          <a:solidFill>
                            <a:srgbClr val="FFFFFF"/>
                          </a:solidFill>
                        </a:rPr>
                      </a:br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research system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V. Makarov 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CA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arXiv:1510.03148</a:t>
                      </a:r>
                      <a:endParaRPr kumimoji="0" lang="en-US" sz="1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96969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Spatial efficiency mismatch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receiver optics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research system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 Rau 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IEEE J. Quantum Electron. </a:t>
                      </a:r>
                      <a:r>
                        <a:rPr kumimoji="0" lang="en-US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6600905 (2015);  S. Sajeed 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CA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Phys. Rev. A </a:t>
                      </a:r>
                      <a:r>
                        <a:rPr kumimoji="0" lang="en-CA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91</a:t>
                      </a:r>
                      <a:r>
                        <a:rPr kumimoji="0" lang="en-CA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062301 (2015)</a:t>
                      </a:r>
                      <a:endParaRPr kumimoji="0" lang="en-US" sz="1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96969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Pulse energy calibration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classical watchdog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ID</a:t>
                      </a:r>
                      <a:r>
                        <a:rPr lang="en-US" sz="1800" baseline="0" smtClean="0">
                          <a:solidFill>
                            <a:srgbClr val="FFFFFF"/>
                          </a:solidFill>
                        </a:rPr>
                        <a:t> Quantique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S. Sajeed 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CA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Phys. Rev. A </a:t>
                      </a:r>
                      <a:r>
                        <a:rPr kumimoji="0" lang="en-CA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91</a:t>
                      </a:r>
                      <a:r>
                        <a:rPr kumimoji="0" lang="en-CA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032326 (2015)</a:t>
                      </a:r>
                      <a:endParaRPr kumimoji="0" lang="en-US" sz="1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96969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Trojan-horse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phase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 modulator in Alice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SeQureNet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I. Khan 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presentation at QCrypt (2014)</a:t>
                      </a: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Trojan-horse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phase modulator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 in Bob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ID Quantique</a:t>
                      </a:r>
                      <a:r>
                        <a:rPr lang="en-US" sz="1800" baseline="30000" smtClean="0">
                          <a:solidFill>
                            <a:srgbClr val="FFFFFF"/>
                          </a:solidFill>
                        </a:rPr>
                        <a:t>*</a:t>
                      </a:r>
                      <a:endParaRPr lang="en-US" sz="1800" baseline="30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N. Jain 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CA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J. Phys. </a:t>
                      </a:r>
                      <a:r>
                        <a:rPr kumimoji="0" lang="en-CA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en-CA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123030 (2014)</a:t>
                      </a:r>
                      <a:endParaRPr kumimoji="0" lang="en-US" sz="1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96969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Detector saturation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homodyne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SeQureNet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H. Qin, R. Kumar, R. Alleaume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Proc. SPIE 88990N (2013)</a:t>
                      </a: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Shot-noise calibration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classical sync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SeQureNet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P. Jouguet, S. Kunz-Jacques, E. Diamanti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Phys. Rev. A </a:t>
                      </a:r>
                      <a:r>
                        <a:rPr kumimoji="0" lang="en-US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87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062313 (2013)</a:t>
                      </a: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Wavelength-selected PNS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intensity modulator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(theory)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M.-S. Jiang, S.-H. Sun, C.-Y. Li, L.-M. Liang</a:t>
                      </a:r>
                      <a:r>
                        <a:rPr lang="en-US" sz="1400" i="1" smtClean="0">
                          <a:solidFill>
                            <a:srgbClr val="969696"/>
                          </a:solidFill>
                        </a:rPr>
                        <a:t>,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 Phys. Rev. A </a:t>
                      </a:r>
                      <a:r>
                        <a:rPr lang="en-US" sz="1400" b="1" smtClean="0">
                          <a:solidFill>
                            <a:srgbClr val="969696"/>
                          </a:solidFill>
                        </a:rPr>
                        <a:t>86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, 032310 (2012)</a:t>
                      </a: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Multi-wavelength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beamsplitter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research system</a:t>
                      </a:r>
                      <a:endParaRPr lang="en-US" sz="180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algn="l"/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H.-W.</a:t>
                      </a:r>
                      <a:r>
                        <a:rPr lang="en-US" sz="1400" baseline="0" smtClean="0">
                          <a:solidFill>
                            <a:srgbClr val="969696"/>
                          </a:solidFill>
                        </a:rPr>
                        <a:t> Li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 </a:t>
                      </a:r>
                      <a:r>
                        <a:rPr lang="en-US" sz="1400" i="1" smtClean="0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 Phys. Rev. A </a:t>
                      </a:r>
                      <a:r>
                        <a:rPr lang="en-US" sz="1400" b="1" smtClean="0">
                          <a:solidFill>
                            <a:srgbClr val="969696"/>
                          </a:solidFill>
                        </a:rPr>
                        <a:t>84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, 062308 (2011)</a:t>
                      </a:r>
                      <a:endParaRPr lang="en-US" sz="1400">
                        <a:solidFill>
                          <a:srgbClr val="969696"/>
                        </a:solidFill>
                      </a:endParaRP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Deadtime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single-photon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research system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H. Weier </a:t>
                      </a:r>
                      <a:r>
                        <a:rPr lang="en-US" sz="1400" i="1" smtClean="0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 New J. Phys. </a:t>
                      </a:r>
                      <a:r>
                        <a:rPr lang="en-US" sz="1400" b="1" smtClean="0">
                          <a:solidFill>
                            <a:srgbClr val="969696"/>
                          </a:solidFill>
                        </a:rPr>
                        <a:t>13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, 073024 (2011)</a:t>
                      </a:r>
                      <a:endParaRPr lang="en-US" sz="1400">
                        <a:solidFill>
                          <a:srgbClr val="969696"/>
                        </a:solidFill>
                      </a:endParaRP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Channel</a:t>
                      </a:r>
                      <a:r>
                        <a:rPr lang="nb-NO" sz="1800" b="1" baseline="0" smtClean="0">
                          <a:solidFill>
                            <a:srgbClr val="FFFFFF"/>
                          </a:solidFill>
                        </a:rPr>
                        <a:t> calibration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single-photon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ID Quantique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N. Jain 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Phys. Rev. Lett. </a:t>
                      </a:r>
                      <a:r>
                        <a:rPr kumimoji="0" lang="en-US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107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110501 (2011)</a:t>
                      </a:r>
                    </a:p>
                  </a:txBody>
                  <a:tcPr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Faraday-mirror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Faraday mirror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(theory)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S.-H. Sun, M.-S. Jiang, L.-M. Liang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Phys. Rev. A </a:t>
                      </a:r>
                      <a:r>
                        <a:rPr kumimoji="0" lang="en-US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83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062331 (2011)</a:t>
                      </a:r>
                    </a:p>
                  </a:txBody>
                  <a:tcPr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Detector control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single-photon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 ID Quantique,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MagiQ,</a:t>
                      </a:r>
                      <a:endParaRPr lang="en-US" sz="1800" smtClean="0">
                        <a:solidFill>
                          <a:srgbClr val="FFFFFF"/>
                        </a:solidFill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research system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</a:tr>
              <a:tr h="0">
                <a:tc gridSpan="2">
                  <a:txBody>
                    <a:bodyPr/>
                    <a:lstStyle/>
                    <a:p>
                      <a:r>
                        <a:rPr lang="da-DK" sz="1400" smtClean="0">
                          <a:solidFill>
                            <a:srgbClr val="969696"/>
                          </a:solidFill>
                        </a:rPr>
                        <a:t>I. Gerhardt </a:t>
                      </a:r>
                      <a:r>
                        <a:rPr lang="da-DK" sz="1400" i="1" smtClean="0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da-DK" sz="1400" smtClean="0">
                          <a:solidFill>
                            <a:srgbClr val="969696"/>
                          </a:solidFill>
                        </a:rPr>
                        <a:t> Nat. Commun. </a:t>
                      </a:r>
                      <a:r>
                        <a:rPr lang="da-DK" sz="1400" b="1" smtClean="0">
                          <a:solidFill>
                            <a:srgbClr val="969696"/>
                          </a:solidFill>
                        </a:rPr>
                        <a:t>2</a:t>
                      </a:r>
                      <a:r>
                        <a:rPr lang="da-DK" sz="1400" smtClean="0">
                          <a:solidFill>
                            <a:srgbClr val="969696"/>
                          </a:solidFill>
                        </a:rPr>
                        <a:t>, 349 (2011);</a:t>
                      </a:r>
                      <a:r>
                        <a:rPr lang="da-DK" sz="1400" baseline="0" smtClean="0">
                          <a:solidFill>
                            <a:srgbClr val="969696"/>
                          </a:solidFill>
                        </a:rPr>
                        <a:t>  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L. Lydersen </a:t>
                      </a:r>
                      <a:r>
                        <a:rPr lang="en-US" sz="1400" i="1" smtClean="0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 Nat. Photonics </a:t>
                      </a:r>
                      <a:r>
                        <a:rPr lang="en-US" sz="1400" b="1" smtClean="0">
                          <a:solidFill>
                            <a:srgbClr val="969696"/>
                          </a:solidFill>
                        </a:rPr>
                        <a:t>4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, 686 (2010)</a:t>
                      </a:r>
                    </a:p>
                  </a:txBody>
                  <a:tcPr marL="90000" marR="0" marT="0" marB="36000" anchor="b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rgbClr val="FFFFFF"/>
                          </a:solidFill>
                        </a:rPr>
                        <a:t>* Attack</a:t>
                      </a:r>
                      <a:r>
                        <a:rPr lang="en-US" sz="1400" baseline="0" smtClean="0">
                          <a:solidFill>
                            <a:srgbClr val="FFFFFF"/>
                          </a:solidFill>
                        </a:rPr>
                        <a:t> d</a:t>
                      </a:r>
                      <a:r>
                        <a:rPr lang="en-US" sz="1400" smtClean="0">
                          <a:solidFill>
                            <a:srgbClr val="FFFFFF"/>
                          </a:solidFill>
                        </a:rPr>
                        <a:t>id not break</a:t>
                      </a:r>
                      <a:r>
                        <a:rPr lang="en-US" sz="1400" baseline="0" smtClean="0">
                          <a:solidFill>
                            <a:srgbClr val="FFFFFF"/>
                          </a:solidFill>
                        </a:rPr>
                        <a:t> security of the tested system, but may be applicable to a different implementation</a:t>
                      </a:r>
                      <a:r>
                        <a:rPr lang="en-US" sz="1400" smtClean="0">
                          <a:solidFill>
                            <a:srgbClr val="FFFFFF"/>
                          </a:solidFill>
                        </a:rPr>
                        <a:t>.</a:t>
                      </a:r>
                    </a:p>
                  </a:txBody>
                  <a:tcPr marL="90000" marR="90000" marT="36000" marB="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 bwMode="auto">
          <a:xfrm flipH="1">
            <a:off x="0" y="495826"/>
            <a:ext cx="10287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Rectangle 1"/>
          <p:cNvSpPr/>
          <p:nvPr/>
        </p:nvSpPr>
        <p:spPr bwMode="auto">
          <a:xfrm>
            <a:off x="0" y="593879"/>
            <a:ext cx="174946" cy="504070"/>
          </a:xfrm>
          <a:prstGeom prst="rect">
            <a:avLst/>
          </a:prstGeom>
          <a:solidFill>
            <a:srgbClr val="CC00CC"/>
          </a:solidFill>
          <a:ln w="25400" cap="flat" cmpd="sng" algn="ctr">
            <a:noFill/>
            <a:prstDash val="solid"/>
            <a:miter lim="800000"/>
            <a:headEnd type="none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/>
          <p:cNvSpPr/>
          <p:nvPr/>
        </p:nvSpPr>
        <p:spPr bwMode="auto">
          <a:xfrm>
            <a:off x="0" y="1674029"/>
            <a:ext cx="174946" cy="504070"/>
          </a:xfrm>
          <a:prstGeom prst="rect">
            <a:avLst/>
          </a:prstGeom>
          <a:solidFill>
            <a:srgbClr val="CC00CC"/>
          </a:solidFill>
          <a:ln w="25400" cap="flat" cmpd="sng" algn="ctr">
            <a:noFill/>
            <a:prstDash val="solid"/>
            <a:miter lim="800000"/>
            <a:headEnd type="none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/>
          <p:cNvSpPr/>
          <p:nvPr/>
        </p:nvSpPr>
        <p:spPr bwMode="auto">
          <a:xfrm>
            <a:off x="0" y="2723293"/>
            <a:ext cx="174946" cy="504070"/>
          </a:xfrm>
          <a:prstGeom prst="rect">
            <a:avLst/>
          </a:prstGeom>
          <a:solidFill>
            <a:srgbClr val="CC00CC"/>
          </a:solidFill>
          <a:ln w="25400" cap="flat" cmpd="sng" algn="ctr">
            <a:noFill/>
            <a:prstDash val="solid"/>
            <a:miter lim="800000"/>
            <a:headEnd type="none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/>
          <p:cNvSpPr/>
          <p:nvPr/>
        </p:nvSpPr>
        <p:spPr bwMode="auto">
          <a:xfrm>
            <a:off x="0" y="5326945"/>
            <a:ext cx="174946" cy="504070"/>
          </a:xfrm>
          <a:prstGeom prst="rect">
            <a:avLst/>
          </a:prstGeom>
          <a:solidFill>
            <a:srgbClr val="CC00CC"/>
          </a:solidFill>
          <a:ln w="25400" cap="flat" cmpd="sng" algn="ctr">
            <a:noFill/>
            <a:prstDash val="solid"/>
            <a:miter lim="800000"/>
            <a:headEnd type="none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/>
          <p:cNvSpPr/>
          <p:nvPr/>
        </p:nvSpPr>
        <p:spPr bwMode="auto">
          <a:xfrm>
            <a:off x="0" y="6893693"/>
            <a:ext cx="174946" cy="504070"/>
          </a:xfrm>
          <a:prstGeom prst="rect">
            <a:avLst/>
          </a:prstGeom>
          <a:solidFill>
            <a:srgbClr val="CC00CC"/>
          </a:solidFill>
          <a:ln w="25400" cap="flat" cmpd="sng" algn="ctr">
            <a:noFill/>
            <a:prstDash val="solid"/>
            <a:miter lim="800000"/>
            <a:headEnd type="none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688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00" y="0"/>
            <a:ext cx="9000000" cy="2162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4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00" y="-10487202"/>
            <a:ext cx="9000000" cy="21623075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 bwMode="auto">
          <a:xfrm>
            <a:off x="1132650" y="4206027"/>
            <a:ext cx="7944395" cy="1014491"/>
          </a:xfrm>
          <a:custGeom>
            <a:avLst/>
            <a:gdLst>
              <a:gd name="connsiteX0" fmla="*/ 5012872 w 6617154"/>
              <a:gd name="connsiteY0" fmla="*/ 0 h 853168"/>
              <a:gd name="connsiteX1" fmla="*/ 6617154 w 6617154"/>
              <a:gd name="connsiteY1" fmla="*/ 0 h 853168"/>
              <a:gd name="connsiteX2" fmla="*/ 6617154 w 6617154"/>
              <a:gd name="connsiteY2" fmla="*/ 689883 h 853168"/>
              <a:gd name="connsiteX3" fmla="*/ 2930979 w 6617154"/>
              <a:gd name="connsiteY3" fmla="*/ 689883 h 853168"/>
              <a:gd name="connsiteX4" fmla="*/ 2930979 w 6617154"/>
              <a:gd name="connsiteY4" fmla="*/ 853168 h 853168"/>
              <a:gd name="connsiteX5" fmla="*/ 0 w 6617154"/>
              <a:gd name="connsiteY5" fmla="*/ 853168 h 853168"/>
              <a:gd name="connsiteX6" fmla="*/ 0 w 6617154"/>
              <a:gd name="connsiteY6" fmla="*/ 171450 h 853168"/>
              <a:gd name="connsiteX7" fmla="*/ 5037365 w 6617154"/>
              <a:gd name="connsiteY7" fmla="*/ 171450 h 853168"/>
              <a:gd name="connsiteX8" fmla="*/ 5012872 w 6617154"/>
              <a:gd name="connsiteY8" fmla="*/ 0 h 85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17154" h="853168">
                <a:moveTo>
                  <a:pt x="5012872" y="0"/>
                </a:moveTo>
                <a:lnTo>
                  <a:pt x="6617154" y="0"/>
                </a:lnTo>
                <a:lnTo>
                  <a:pt x="6617154" y="689883"/>
                </a:lnTo>
                <a:lnTo>
                  <a:pt x="2930979" y="689883"/>
                </a:lnTo>
                <a:lnTo>
                  <a:pt x="2930979" y="853168"/>
                </a:lnTo>
                <a:lnTo>
                  <a:pt x="0" y="853168"/>
                </a:lnTo>
                <a:lnTo>
                  <a:pt x="0" y="171450"/>
                </a:lnTo>
                <a:lnTo>
                  <a:pt x="5037365" y="171450"/>
                </a:lnTo>
                <a:lnTo>
                  <a:pt x="5012872" y="0"/>
                </a:lnTo>
                <a:close/>
              </a:path>
            </a:pathLst>
          </a:custGeom>
          <a:noFill/>
          <a:ln w="38100" cap="flat" cmpd="sng" algn="ctr">
            <a:solidFill>
              <a:srgbClr val="FF00FF"/>
            </a:solidFill>
            <a:prstDash val="solid"/>
            <a:round/>
            <a:headEnd type="stealth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Freeform 5"/>
          <p:cNvSpPr/>
          <p:nvPr/>
        </p:nvSpPr>
        <p:spPr bwMode="auto">
          <a:xfrm>
            <a:off x="1132650" y="504397"/>
            <a:ext cx="7944395" cy="631605"/>
          </a:xfrm>
          <a:custGeom>
            <a:avLst/>
            <a:gdLst>
              <a:gd name="connsiteX0" fmla="*/ 2979964 w 6572250"/>
              <a:gd name="connsiteY0" fmla="*/ 0 h 522515"/>
              <a:gd name="connsiteX1" fmla="*/ 6572250 w 6572250"/>
              <a:gd name="connsiteY1" fmla="*/ 0 h 522515"/>
              <a:gd name="connsiteX2" fmla="*/ 6572250 w 6572250"/>
              <a:gd name="connsiteY2" fmla="*/ 346983 h 522515"/>
              <a:gd name="connsiteX3" fmla="*/ 3220811 w 6572250"/>
              <a:gd name="connsiteY3" fmla="*/ 346983 h 522515"/>
              <a:gd name="connsiteX4" fmla="*/ 3220811 w 6572250"/>
              <a:gd name="connsiteY4" fmla="*/ 522515 h 522515"/>
              <a:gd name="connsiteX5" fmla="*/ 0 w 6572250"/>
              <a:gd name="connsiteY5" fmla="*/ 522515 h 522515"/>
              <a:gd name="connsiteX6" fmla="*/ 0 w 6572250"/>
              <a:gd name="connsiteY6" fmla="*/ 155122 h 522515"/>
              <a:gd name="connsiteX7" fmla="*/ 2996293 w 6572250"/>
              <a:gd name="connsiteY7" fmla="*/ 155122 h 522515"/>
              <a:gd name="connsiteX8" fmla="*/ 2979964 w 6572250"/>
              <a:gd name="connsiteY8" fmla="*/ 0 h 52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2250" h="522515">
                <a:moveTo>
                  <a:pt x="2979964" y="0"/>
                </a:moveTo>
                <a:lnTo>
                  <a:pt x="6572250" y="0"/>
                </a:lnTo>
                <a:lnTo>
                  <a:pt x="6572250" y="346983"/>
                </a:lnTo>
                <a:lnTo>
                  <a:pt x="3220811" y="346983"/>
                </a:lnTo>
                <a:lnTo>
                  <a:pt x="3220811" y="522515"/>
                </a:lnTo>
                <a:lnTo>
                  <a:pt x="0" y="522515"/>
                </a:lnTo>
                <a:lnTo>
                  <a:pt x="0" y="155122"/>
                </a:lnTo>
                <a:lnTo>
                  <a:pt x="2996293" y="155122"/>
                </a:lnTo>
                <a:lnTo>
                  <a:pt x="2979964" y="0"/>
                </a:lnTo>
                <a:close/>
              </a:path>
            </a:pathLst>
          </a:custGeom>
          <a:noFill/>
          <a:ln w="38100" cap="flat" cmpd="sng" algn="ctr">
            <a:solidFill>
              <a:srgbClr val="FF00FF"/>
            </a:solidFill>
            <a:prstDash val="solid"/>
            <a:round/>
            <a:headEnd type="stealth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116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36337 L 0 4.6913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81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Today’s digital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247650" y="908213"/>
            <a:ext cx="9354342" cy="1080150"/>
          </a:xfrm>
          <a:prstGeom prst="rect">
            <a:avLst/>
          </a:prstGeom>
          <a:noFill/>
          <a:ln w="19050" cap="flat" cmpd="sng" algn="ctr">
            <a:solidFill>
              <a:srgbClr val="777777"/>
            </a:solidFill>
            <a:prstDash val="solid"/>
            <a:miter lim="800000"/>
            <a:headEnd type="stealth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ectangle 18"/>
          <p:cNvSpPr/>
          <p:nvPr/>
        </p:nvSpPr>
        <p:spPr bwMode="auto">
          <a:xfrm>
            <a:off x="9542238" y="1227177"/>
            <a:ext cx="137892" cy="430887"/>
          </a:xfrm>
          <a:prstGeom prst="rect">
            <a:avLst/>
          </a:prstGeom>
          <a:solidFill>
            <a:srgbClr val="000000"/>
          </a:solidFill>
          <a:ln w="38100" cap="flat" cmpd="sng" algn="ctr">
            <a:noFill/>
            <a:prstDash val="solid"/>
            <a:round/>
            <a:headEnd type="stealth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9" name="Straight Connector 28"/>
          <p:cNvCxnSpPr/>
          <p:nvPr/>
        </p:nvCxnSpPr>
        <p:spPr bwMode="auto">
          <a:xfrm>
            <a:off x="1543000" y="1444212"/>
            <a:ext cx="8352322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sp>
        <p:nvSpPr>
          <p:cNvPr id="5" name="TextBox 4"/>
          <p:cNvSpPr txBox="1"/>
          <p:nvPr/>
        </p:nvSpPr>
        <p:spPr bwMode="auto">
          <a:xfrm>
            <a:off x="1609446" y="1221601"/>
            <a:ext cx="733672" cy="430887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100" smtClean="0">
                <a:ln w="12700">
                  <a:noFill/>
                </a:ln>
                <a:solidFill>
                  <a:srgbClr val="FFFFFF"/>
                </a:solidFill>
              </a:rPr>
              <a:t>Bus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2409564" y="1221601"/>
            <a:ext cx="1279778" cy="430887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100" smtClean="0">
                <a:ln w="12700">
                  <a:noFill/>
                </a:ln>
                <a:solidFill>
                  <a:srgbClr val="FFFFFF"/>
                </a:solidFill>
              </a:rPr>
              <a:t>Memory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3755788" y="1221601"/>
            <a:ext cx="1389143" cy="430887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100" smtClean="0">
                <a:ln w="12700">
                  <a:noFill/>
                </a:ln>
                <a:solidFill>
                  <a:srgbClr val="FFFFFF"/>
                </a:solidFill>
              </a:rPr>
              <a:t>Software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5211377" y="1221601"/>
            <a:ext cx="777124" cy="430887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100" smtClean="0">
                <a:ln w="12700">
                  <a:noFill/>
                </a:ln>
                <a:solidFill>
                  <a:srgbClr val="FFFFFF"/>
                </a:solidFill>
              </a:rPr>
              <a:t>Bus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6054947" y="1067712"/>
            <a:ext cx="1080020" cy="738664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100" smtClean="0">
                <a:ln w="12700">
                  <a:noFill/>
                </a:ln>
                <a:solidFill>
                  <a:srgbClr val="FFFFFF"/>
                </a:solidFill>
              </a:rPr>
              <a:t>Signal proc.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7201413" y="1221601"/>
            <a:ext cx="828051" cy="430887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100" smtClean="0">
                <a:ln w="12700">
                  <a:noFill/>
                </a:ln>
                <a:solidFill>
                  <a:srgbClr val="FFFFFF"/>
                </a:solidFill>
              </a:rPr>
              <a:t>DAC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8095910" y="1229296"/>
            <a:ext cx="1368190" cy="415498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100" smtClean="0">
                <a:ln w="12700">
                  <a:noFill/>
                </a:ln>
                <a:solidFill>
                  <a:srgbClr val="FFFFFF"/>
                </a:solidFill>
              </a:rPr>
              <a:t>Amplifier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333240" y="1067712"/>
            <a:ext cx="1209760" cy="738664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100" smtClean="0">
                <a:ln w="12700">
                  <a:noFill/>
                </a:ln>
                <a:solidFill>
                  <a:srgbClr val="FF0000"/>
                </a:solidFill>
              </a:rPr>
              <a:t>Crypto module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242462" y="3264073"/>
            <a:ext cx="1946722" cy="1080150"/>
          </a:xfrm>
          <a:prstGeom prst="rect">
            <a:avLst/>
          </a:prstGeom>
          <a:noFill/>
          <a:ln w="19050" cap="flat" cmpd="sng" algn="ctr">
            <a:solidFill>
              <a:srgbClr val="777777"/>
            </a:solidFill>
            <a:prstDash val="solid"/>
            <a:miter lim="800000"/>
            <a:headEnd type="stealth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Rectangle 33"/>
          <p:cNvSpPr/>
          <p:nvPr/>
        </p:nvSpPr>
        <p:spPr bwMode="auto">
          <a:xfrm>
            <a:off x="2136882" y="3603041"/>
            <a:ext cx="137892" cy="430887"/>
          </a:xfrm>
          <a:prstGeom prst="rect">
            <a:avLst/>
          </a:prstGeom>
          <a:solidFill>
            <a:srgbClr val="000000"/>
          </a:solidFill>
          <a:ln w="38100" cap="flat" cmpd="sng" algn="ctr">
            <a:noFill/>
            <a:prstDash val="solid"/>
            <a:round/>
            <a:headEnd type="stealth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TextBox 32"/>
          <p:cNvSpPr txBox="1"/>
          <p:nvPr/>
        </p:nvSpPr>
        <p:spPr bwMode="auto">
          <a:xfrm>
            <a:off x="328052" y="3423572"/>
            <a:ext cx="1209760" cy="738664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100" smtClean="0">
                <a:ln w="12700">
                  <a:noFill/>
                </a:ln>
                <a:solidFill>
                  <a:srgbClr val="FF0000"/>
                </a:solidFill>
              </a:rPr>
              <a:t>Crypto module</a:t>
            </a:r>
          </a:p>
        </p:txBody>
      </p:sp>
      <p:cxnSp>
        <p:nvCxnSpPr>
          <p:cNvPr id="36" name="Straight Connector 35"/>
          <p:cNvCxnSpPr/>
          <p:nvPr/>
        </p:nvCxnSpPr>
        <p:spPr bwMode="auto">
          <a:xfrm>
            <a:off x="822900" y="3821620"/>
            <a:ext cx="3744520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 type="none" w="med" len="med"/>
            <a:tailEnd type="none" w="med" len="med"/>
          </a:ln>
        </p:spPr>
      </p:cxnSp>
      <p:sp>
        <p:nvSpPr>
          <p:cNvPr id="38" name="TextBox 37"/>
          <p:cNvSpPr txBox="1"/>
          <p:nvPr/>
        </p:nvSpPr>
        <p:spPr bwMode="auto">
          <a:xfrm>
            <a:off x="2658254" y="3374986"/>
            <a:ext cx="1981176" cy="4154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100" smtClean="0">
                <a:ln w="12700">
                  <a:noFill/>
                </a:ln>
                <a:solidFill>
                  <a:srgbClr val="FF0000"/>
                </a:solidFill>
              </a:rPr>
              <a:t>Optical line</a:t>
            </a:r>
          </a:p>
        </p:txBody>
      </p:sp>
      <p:sp>
        <p:nvSpPr>
          <p:cNvPr id="42" name="Rectangle 41"/>
          <p:cNvSpPr/>
          <p:nvPr/>
        </p:nvSpPr>
        <p:spPr bwMode="auto">
          <a:xfrm>
            <a:off x="247650" y="5657875"/>
            <a:ext cx="6192030" cy="1080150"/>
          </a:xfrm>
          <a:prstGeom prst="rect">
            <a:avLst/>
          </a:prstGeom>
          <a:noFill/>
          <a:ln w="19050" cap="flat" cmpd="sng" algn="ctr">
            <a:solidFill>
              <a:srgbClr val="777777"/>
            </a:solidFill>
            <a:prstDash val="solid"/>
            <a:miter lim="800000"/>
            <a:headEnd type="stealth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6" name="Rectangle 55"/>
          <p:cNvSpPr/>
          <p:nvPr/>
        </p:nvSpPr>
        <p:spPr bwMode="auto">
          <a:xfrm>
            <a:off x="6373798" y="5993891"/>
            <a:ext cx="137892" cy="430887"/>
          </a:xfrm>
          <a:prstGeom prst="rect">
            <a:avLst/>
          </a:prstGeom>
          <a:solidFill>
            <a:srgbClr val="000000"/>
          </a:solidFill>
          <a:ln w="38100" cap="flat" cmpd="sng" algn="ctr">
            <a:noFill/>
            <a:prstDash val="solid"/>
            <a:round/>
            <a:headEnd type="stealth" w="lg" len="lg"/>
            <a:tailEnd type="none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5" name="Straight Connector 54"/>
          <p:cNvCxnSpPr/>
          <p:nvPr/>
        </p:nvCxnSpPr>
        <p:spPr bwMode="auto">
          <a:xfrm>
            <a:off x="1110940" y="6208748"/>
            <a:ext cx="5616780" cy="0"/>
          </a:xfrm>
          <a:prstGeom prst="line">
            <a:avLst/>
          </a:prstGeom>
          <a:noFill/>
          <a:ln w="2540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sp>
        <p:nvSpPr>
          <p:cNvPr id="49" name="TextBox 48"/>
          <p:cNvSpPr txBox="1"/>
          <p:nvPr/>
        </p:nvSpPr>
        <p:spPr bwMode="auto">
          <a:xfrm>
            <a:off x="1615010" y="5978960"/>
            <a:ext cx="4686778" cy="415498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100" smtClean="0">
                <a:ln w="12700">
                  <a:noFill/>
                </a:ln>
                <a:solidFill>
                  <a:srgbClr val="FFFFFF"/>
                </a:solidFill>
              </a:rPr>
              <a:t>Quantum bus, computer, memory...</a:t>
            </a:r>
          </a:p>
        </p:txBody>
      </p:sp>
      <p:sp>
        <p:nvSpPr>
          <p:cNvPr id="53" name="TextBox 52"/>
          <p:cNvSpPr txBox="1"/>
          <p:nvPr/>
        </p:nvSpPr>
        <p:spPr bwMode="auto">
          <a:xfrm>
            <a:off x="333240" y="5817374"/>
            <a:ext cx="1209760" cy="738664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100" smtClean="0">
                <a:ln w="12700">
                  <a:noFill/>
                </a:ln>
                <a:solidFill>
                  <a:srgbClr val="FF0000"/>
                </a:solidFill>
              </a:rPr>
              <a:t>Crypto module</a:t>
            </a:r>
          </a:p>
        </p:txBody>
      </p:sp>
      <p:sp>
        <p:nvSpPr>
          <p:cNvPr id="60" name="Title 1"/>
          <p:cNvSpPr txBox="1">
            <a:spLocks/>
          </p:cNvSpPr>
          <p:nvPr/>
        </p:nvSpPr>
        <p:spPr bwMode="auto">
          <a:xfrm>
            <a:off x="242462" y="2417425"/>
            <a:ext cx="100393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>
            <a:lvl1pPr algn="l" defTabSz="98742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2pPr>
            <a:lvl3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3pPr>
            <a:lvl4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4pPr>
            <a:lvl5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CA" kern="0" smtClean="0">
                <a:solidFill>
                  <a:srgbClr val="FFFFFF"/>
                </a:solidFill>
              </a:rPr>
              <a:t>vs. quantum</a:t>
            </a:r>
            <a:endParaRPr lang="en-US" kern="0">
              <a:solidFill>
                <a:srgbClr val="FFFFFF"/>
              </a:solidFill>
            </a:endParaRPr>
          </a:p>
        </p:txBody>
      </p:sp>
      <p:sp>
        <p:nvSpPr>
          <p:cNvPr id="61" name="Title 1"/>
          <p:cNvSpPr txBox="1">
            <a:spLocks/>
          </p:cNvSpPr>
          <p:nvPr/>
        </p:nvSpPr>
        <p:spPr bwMode="auto">
          <a:xfrm>
            <a:off x="242462" y="4793260"/>
            <a:ext cx="100393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>
            <a:lvl1pPr algn="l" defTabSz="98742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2pPr>
            <a:lvl3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3pPr>
            <a:lvl4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4pPr>
            <a:lvl5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CA" b="0" kern="0" smtClean="0">
                <a:solidFill>
                  <a:srgbClr val="FFFFFF"/>
                </a:solidFill>
              </a:rPr>
              <a:t>[</a:t>
            </a:r>
            <a:r>
              <a:rPr lang="en-CA" kern="0" smtClean="0">
                <a:solidFill>
                  <a:srgbClr val="FFFFFF"/>
                </a:solidFill>
              </a:rPr>
              <a:t>vs. future quantum</a:t>
            </a:r>
            <a:r>
              <a:rPr lang="en-CA" b="0" kern="0" smtClean="0">
                <a:solidFill>
                  <a:srgbClr val="FFFFFF"/>
                </a:solidFill>
              </a:rPr>
              <a:t>]</a:t>
            </a:r>
            <a:endParaRPr lang="en-US" b="0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8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4" grpId="0" animBg="1"/>
      <p:bldP spid="33" grpId="0" animBg="1"/>
      <p:bldP spid="38" grpId="0"/>
      <p:bldP spid="42" grpId="0" animBg="1"/>
      <p:bldP spid="56" grpId="0" animBg="1"/>
      <p:bldP spid="49" grpId="0" animBg="1"/>
      <p:bldP spid="53" grpId="0" animBg="1"/>
      <p:bldP spid="60" grpId="0"/>
      <p:bldP spid="6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103188" y="4095556"/>
            <a:ext cx="10183812" cy="3607969"/>
            <a:chOff x="103188" y="4095556"/>
            <a:chExt cx="10183812" cy="3607969"/>
          </a:xfrm>
        </p:grpSpPr>
        <p:sp>
          <p:nvSpPr>
            <p:cNvPr id="27" name="TextBox 26"/>
            <p:cNvSpPr txBox="1"/>
            <p:nvPr/>
          </p:nvSpPr>
          <p:spPr bwMode="auto">
            <a:xfrm>
              <a:off x="4374536" y="4910827"/>
              <a:ext cx="1840568" cy="877163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r>
                <a:rPr lang="en-US" sz="1700" smtClean="0">
                  <a:ln w="12700">
                    <a:noFill/>
                  </a:ln>
                  <a:solidFill>
                    <a:srgbClr val="000000"/>
                  </a:solidFill>
                  <a:latin typeface="Comic Sans MS" pitchFamily="66" charset="0"/>
                </a:rPr>
                <a:t>ONE ONE ONE</a:t>
              </a:r>
            </a:p>
            <a:p>
              <a:r>
                <a:rPr lang="en-US" sz="1700" smtClean="0">
                  <a:ln w="12700">
                    <a:noFill/>
                  </a:ln>
                  <a:solidFill>
                    <a:srgbClr val="000000"/>
                  </a:solidFill>
                  <a:latin typeface="Comic Sans MS" pitchFamily="66" charset="0"/>
                </a:rPr>
                <a:t>ONE ONE ONE</a:t>
              </a:r>
            </a:p>
            <a:p>
              <a:r>
                <a:rPr lang="en-US" sz="1700" smtClean="0">
                  <a:ln w="12700">
                    <a:noFill/>
                  </a:ln>
                  <a:solidFill>
                    <a:srgbClr val="000000"/>
                  </a:solidFill>
                  <a:latin typeface="Comic Sans MS" pitchFamily="66" charset="0"/>
                </a:rPr>
                <a:t>ONE ONE ONE</a:t>
              </a: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9932"/>
            <a:stretch>
              <a:fillRect/>
            </a:stretch>
          </p:blipFill>
          <p:spPr bwMode="auto">
            <a:xfrm>
              <a:off x="103188" y="4095556"/>
              <a:ext cx="10183812" cy="3607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6" name="Left Bracket 5"/>
          <p:cNvSpPr>
            <a:spLocks/>
          </p:cNvSpPr>
          <p:nvPr/>
        </p:nvSpPr>
        <p:spPr bwMode="auto">
          <a:xfrm>
            <a:off x="6929438" y="784225"/>
            <a:ext cx="571500" cy="1785938"/>
          </a:xfrm>
          <a:prstGeom prst="leftBracket">
            <a:avLst>
              <a:gd name="adj" fmla="val 61661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True randomness?</a:t>
            </a:r>
          </a:p>
        </p:txBody>
      </p:sp>
      <p:sp>
        <p:nvSpPr>
          <p:cNvPr id="3078" name="Rectangle 2"/>
          <p:cNvSpPr>
            <a:spLocks noChangeArrowheads="1"/>
          </p:cNvSpPr>
          <p:nvPr/>
        </p:nvSpPr>
        <p:spPr bwMode="auto">
          <a:xfrm>
            <a:off x="857250" y="1069975"/>
            <a:ext cx="1357313" cy="114300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r>
              <a:rPr lang="en-US" sz="2200"/>
              <a:t>Quantis</a:t>
            </a:r>
          </a:p>
          <a:p>
            <a:r>
              <a:rPr lang="en-US" sz="2200"/>
              <a:t>RNG</a:t>
            </a:r>
          </a:p>
        </p:txBody>
      </p:sp>
      <p:sp>
        <p:nvSpPr>
          <p:cNvPr id="3079" name="Rectangle 3"/>
          <p:cNvSpPr>
            <a:spLocks noChangeArrowheads="1"/>
          </p:cNvSpPr>
          <p:nvPr/>
        </p:nvSpPr>
        <p:spPr bwMode="auto">
          <a:xfrm>
            <a:off x="3643313" y="1069975"/>
            <a:ext cx="1785937" cy="114300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r>
              <a:rPr lang="en-US"/>
              <a:t>FPGA</a:t>
            </a:r>
          </a:p>
        </p:txBody>
      </p:sp>
      <p:sp>
        <p:nvSpPr>
          <p:cNvPr id="3080" name="Rectangle 4"/>
          <p:cNvSpPr>
            <a:spLocks noChangeArrowheads="1"/>
          </p:cNvSpPr>
          <p:nvPr/>
        </p:nvSpPr>
        <p:spPr bwMode="auto">
          <a:xfrm>
            <a:off x="6786563" y="1336675"/>
            <a:ext cx="214312" cy="714375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081" name="Straight Arrow Connector 7"/>
          <p:cNvCxnSpPr>
            <a:cxnSpLocks noChangeShapeType="1"/>
            <a:stCxn id="3078" idx="3"/>
            <a:endCxn id="3079" idx="1"/>
          </p:cNvCxnSpPr>
          <p:nvPr/>
        </p:nvCxnSpPr>
        <p:spPr bwMode="auto">
          <a:xfrm>
            <a:off x="2214563" y="1641475"/>
            <a:ext cx="1428750" cy="1588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lg" len="lg"/>
          </a:ln>
        </p:spPr>
      </p:cxnSp>
      <p:cxnSp>
        <p:nvCxnSpPr>
          <p:cNvPr id="3082" name="Straight Arrow Connector 8"/>
          <p:cNvCxnSpPr>
            <a:cxnSpLocks noChangeShapeType="1"/>
            <a:stCxn id="3079" idx="3"/>
          </p:cNvCxnSpPr>
          <p:nvPr/>
        </p:nvCxnSpPr>
        <p:spPr bwMode="auto">
          <a:xfrm>
            <a:off x="5429250" y="1641475"/>
            <a:ext cx="1357313" cy="1588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lg" len="lg"/>
          </a:ln>
        </p:spPr>
      </p:cxnSp>
      <p:sp>
        <p:nvSpPr>
          <p:cNvPr id="3083" name="TextBox 16"/>
          <p:cNvSpPr txBox="1">
            <a:spLocks noChangeArrowheads="1"/>
          </p:cNvSpPr>
          <p:nvPr/>
        </p:nvSpPr>
        <p:spPr bwMode="auto">
          <a:xfrm>
            <a:off x="7062788" y="1471613"/>
            <a:ext cx="3219450" cy="4000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/>
              <a:t>Phase modulator in Bob</a:t>
            </a:r>
          </a:p>
        </p:txBody>
      </p:sp>
      <p:cxnSp>
        <p:nvCxnSpPr>
          <p:cNvPr id="30" name="Straight Arrow Connector 29"/>
          <p:cNvCxnSpPr>
            <a:cxnSpLocks noChangeShapeType="1"/>
          </p:cNvCxnSpPr>
          <p:nvPr/>
        </p:nvCxnSpPr>
        <p:spPr bwMode="auto">
          <a:xfrm rot="5400000">
            <a:off x="5065543" y="2578269"/>
            <a:ext cx="1872000" cy="1588"/>
          </a:xfrm>
          <a:prstGeom prst="straightConnector1">
            <a:avLst/>
          </a:prstGeom>
          <a:noFill/>
          <a:ln w="19050" algn="ctr">
            <a:solidFill>
              <a:srgbClr val="969696"/>
            </a:solidFill>
            <a:round/>
            <a:headEnd/>
            <a:tailEnd type="arrow" w="lg" len="lg"/>
          </a:ln>
        </p:spPr>
      </p:cxnSp>
      <p:sp>
        <p:nvSpPr>
          <p:cNvPr id="3090" name="TextBox 4"/>
          <p:cNvSpPr txBox="1">
            <a:spLocks noChangeArrowheads="1"/>
          </p:cNvSpPr>
          <p:nvPr/>
        </p:nvSpPr>
        <p:spPr bwMode="auto">
          <a:xfrm>
            <a:off x="8429625" y="2211388"/>
            <a:ext cx="1714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800" b="0"/>
              <a:t>id Quantique </a:t>
            </a:r>
            <a:r>
              <a:rPr lang="en-US" sz="1800" b="0" smtClean="0"/>
              <a:t>Clavis2 </a:t>
            </a:r>
            <a:r>
              <a:rPr lang="en-US" sz="1800" b="0"/>
              <a:t>(2008)</a:t>
            </a:r>
            <a:endParaRPr lang="en-US" sz="1800" b="0" baseline="30000"/>
          </a:p>
        </p:txBody>
      </p:sp>
      <p:grpSp>
        <p:nvGrpSpPr>
          <p:cNvPr id="3175" name="Group 3174"/>
          <p:cNvGrpSpPr/>
          <p:nvPr/>
        </p:nvGrpSpPr>
        <p:grpSpPr>
          <a:xfrm>
            <a:off x="69850" y="3489325"/>
            <a:ext cx="10212388" cy="739775"/>
            <a:chOff x="69850" y="3489325"/>
            <a:chExt cx="10212388" cy="739775"/>
          </a:xfrm>
        </p:grpSpPr>
        <p:sp>
          <p:nvSpPr>
            <p:cNvPr id="3096" name="TextBox 153"/>
            <p:cNvSpPr txBox="1">
              <a:spLocks noChangeArrowheads="1"/>
            </p:cNvSpPr>
            <p:nvPr/>
          </p:nvSpPr>
          <p:spPr bwMode="auto">
            <a:xfrm>
              <a:off x="69850" y="3489325"/>
              <a:ext cx="567854" cy="7397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1600"/>
                <a:t>V</a:t>
              </a:r>
              <a:r>
                <a:rPr lang="en-US" sz="1600" baseline="-15000">
                  <a:sym typeface="Symbol" pitchFamily="18" charset="2"/>
                </a:rPr>
                <a:t></a:t>
              </a:r>
              <a:r>
                <a:rPr lang="en-US" sz="1600">
                  <a:sym typeface="Symbol" pitchFamily="18" charset="2"/>
                </a:rPr>
                <a:t>/2</a:t>
              </a:r>
            </a:p>
            <a:p>
              <a:pPr algn="r"/>
              <a:endParaRPr lang="en-US" sz="1000">
                <a:sym typeface="Symbol" pitchFamily="18" charset="2"/>
              </a:endParaRPr>
            </a:p>
            <a:p>
              <a:pPr algn="r"/>
              <a:r>
                <a:rPr lang="en-US" sz="1600">
                  <a:sym typeface="Symbol" pitchFamily="18" charset="2"/>
                </a:rPr>
                <a:t>0</a:t>
              </a:r>
              <a:endParaRPr lang="en-US" sz="1600"/>
            </a:p>
          </p:txBody>
        </p:sp>
        <p:sp>
          <p:nvSpPr>
            <p:cNvPr id="6" name="Line 5"/>
            <p:cNvSpPr>
              <a:spLocks noChangeShapeType="1"/>
            </p:cNvSpPr>
            <p:nvPr/>
          </p:nvSpPr>
          <p:spPr bwMode="auto">
            <a:xfrm>
              <a:off x="571500" y="4059238"/>
              <a:ext cx="9699625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682625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855663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030288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204913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379538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1552575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172720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90182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2074863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224948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2422525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2597150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2770188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2944813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3119438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3294063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3467100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3641725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3816350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25"/>
            <p:cNvSpPr>
              <a:spLocks noChangeArrowheads="1"/>
            </p:cNvSpPr>
            <p:nvPr/>
          </p:nvSpPr>
          <p:spPr bwMode="auto">
            <a:xfrm>
              <a:off x="3989388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26"/>
            <p:cNvSpPr>
              <a:spLocks noChangeArrowheads="1"/>
            </p:cNvSpPr>
            <p:nvPr/>
          </p:nvSpPr>
          <p:spPr bwMode="auto">
            <a:xfrm>
              <a:off x="4164013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2" name="Rectangle 27"/>
            <p:cNvSpPr>
              <a:spLocks noChangeArrowheads="1"/>
            </p:cNvSpPr>
            <p:nvPr/>
          </p:nvSpPr>
          <p:spPr bwMode="auto">
            <a:xfrm>
              <a:off x="4338638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" name="Rectangle 28"/>
            <p:cNvSpPr>
              <a:spLocks noChangeArrowheads="1"/>
            </p:cNvSpPr>
            <p:nvPr/>
          </p:nvSpPr>
          <p:spPr bwMode="auto">
            <a:xfrm>
              <a:off x="4511675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" name="Rectangle 29"/>
            <p:cNvSpPr>
              <a:spLocks noChangeArrowheads="1"/>
            </p:cNvSpPr>
            <p:nvPr/>
          </p:nvSpPr>
          <p:spPr bwMode="auto">
            <a:xfrm>
              <a:off x="468630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5" name="Rectangle 30"/>
            <p:cNvSpPr>
              <a:spLocks noChangeArrowheads="1"/>
            </p:cNvSpPr>
            <p:nvPr/>
          </p:nvSpPr>
          <p:spPr bwMode="auto">
            <a:xfrm>
              <a:off x="4860925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4" name="Rectangle 31"/>
            <p:cNvSpPr>
              <a:spLocks noChangeArrowheads="1"/>
            </p:cNvSpPr>
            <p:nvPr/>
          </p:nvSpPr>
          <p:spPr bwMode="auto">
            <a:xfrm>
              <a:off x="503555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5" name="Rectangle 32"/>
            <p:cNvSpPr>
              <a:spLocks noChangeArrowheads="1"/>
            </p:cNvSpPr>
            <p:nvPr/>
          </p:nvSpPr>
          <p:spPr bwMode="auto">
            <a:xfrm>
              <a:off x="5208588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6" name="Rectangle 33"/>
            <p:cNvSpPr>
              <a:spLocks noChangeArrowheads="1"/>
            </p:cNvSpPr>
            <p:nvPr/>
          </p:nvSpPr>
          <p:spPr bwMode="auto">
            <a:xfrm>
              <a:off x="538321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7" name="Rectangle 34"/>
            <p:cNvSpPr>
              <a:spLocks noChangeArrowheads="1"/>
            </p:cNvSpPr>
            <p:nvPr/>
          </p:nvSpPr>
          <p:spPr bwMode="auto">
            <a:xfrm>
              <a:off x="555783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8" name="Rectangle 35"/>
            <p:cNvSpPr>
              <a:spLocks noChangeArrowheads="1"/>
            </p:cNvSpPr>
            <p:nvPr/>
          </p:nvSpPr>
          <p:spPr bwMode="auto">
            <a:xfrm>
              <a:off x="573087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9" name="Rectangle 36"/>
            <p:cNvSpPr>
              <a:spLocks noChangeArrowheads="1"/>
            </p:cNvSpPr>
            <p:nvPr/>
          </p:nvSpPr>
          <p:spPr bwMode="auto">
            <a:xfrm>
              <a:off x="5903913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1" name="Rectangle 37"/>
            <p:cNvSpPr>
              <a:spLocks noChangeArrowheads="1"/>
            </p:cNvSpPr>
            <p:nvPr/>
          </p:nvSpPr>
          <p:spPr bwMode="auto">
            <a:xfrm>
              <a:off x="607853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2" name="Rectangle 38"/>
            <p:cNvSpPr>
              <a:spLocks noChangeArrowheads="1"/>
            </p:cNvSpPr>
            <p:nvPr/>
          </p:nvSpPr>
          <p:spPr bwMode="auto">
            <a:xfrm>
              <a:off x="625316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3" name="Rectangle 39"/>
            <p:cNvSpPr>
              <a:spLocks noChangeArrowheads="1"/>
            </p:cNvSpPr>
            <p:nvPr/>
          </p:nvSpPr>
          <p:spPr bwMode="auto">
            <a:xfrm>
              <a:off x="6426200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4" name="Rectangle 40"/>
            <p:cNvSpPr>
              <a:spLocks noChangeArrowheads="1"/>
            </p:cNvSpPr>
            <p:nvPr/>
          </p:nvSpPr>
          <p:spPr bwMode="auto">
            <a:xfrm>
              <a:off x="660082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7" name="Rectangle 41"/>
            <p:cNvSpPr>
              <a:spLocks noChangeArrowheads="1"/>
            </p:cNvSpPr>
            <p:nvPr/>
          </p:nvSpPr>
          <p:spPr bwMode="auto">
            <a:xfrm>
              <a:off x="6775450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8" name="Rectangle 42"/>
            <p:cNvSpPr>
              <a:spLocks noChangeArrowheads="1"/>
            </p:cNvSpPr>
            <p:nvPr/>
          </p:nvSpPr>
          <p:spPr bwMode="auto">
            <a:xfrm>
              <a:off x="695007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9" name="Rectangle 43"/>
            <p:cNvSpPr>
              <a:spLocks noChangeArrowheads="1"/>
            </p:cNvSpPr>
            <p:nvPr/>
          </p:nvSpPr>
          <p:spPr bwMode="auto">
            <a:xfrm>
              <a:off x="7123113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0" name="Rectangle 44"/>
            <p:cNvSpPr>
              <a:spLocks noChangeArrowheads="1"/>
            </p:cNvSpPr>
            <p:nvPr/>
          </p:nvSpPr>
          <p:spPr bwMode="auto">
            <a:xfrm>
              <a:off x="7297738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1" name="Rectangle 45"/>
            <p:cNvSpPr>
              <a:spLocks noChangeArrowheads="1"/>
            </p:cNvSpPr>
            <p:nvPr/>
          </p:nvSpPr>
          <p:spPr bwMode="auto">
            <a:xfrm>
              <a:off x="7472363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2" name="Rectangle 46"/>
            <p:cNvSpPr>
              <a:spLocks noChangeArrowheads="1"/>
            </p:cNvSpPr>
            <p:nvPr/>
          </p:nvSpPr>
          <p:spPr bwMode="auto">
            <a:xfrm>
              <a:off x="7645400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3" name="Rectangle 47"/>
            <p:cNvSpPr>
              <a:spLocks noChangeArrowheads="1"/>
            </p:cNvSpPr>
            <p:nvPr/>
          </p:nvSpPr>
          <p:spPr bwMode="auto">
            <a:xfrm>
              <a:off x="7820025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4" name="Rectangle 48"/>
            <p:cNvSpPr>
              <a:spLocks noChangeArrowheads="1"/>
            </p:cNvSpPr>
            <p:nvPr/>
          </p:nvSpPr>
          <p:spPr bwMode="auto">
            <a:xfrm>
              <a:off x="799465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5" name="Rectangle 49"/>
            <p:cNvSpPr>
              <a:spLocks noChangeArrowheads="1"/>
            </p:cNvSpPr>
            <p:nvPr/>
          </p:nvSpPr>
          <p:spPr bwMode="auto">
            <a:xfrm>
              <a:off x="816927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6" name="Rectangle 50"/>
            <p:cNvSpPr>
              <a:spLocks noChangeArrowheads="1"/>
            </p:cNvSpPr>
            <p:nvPr/>
          </p:nvSpPr>
          <p:spPr bwMode="auto">
            <a:xfrm>
              <a:off x="834231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7" name="Rectangle 51"/>
            <p:cNvSpPr>
              <a:spLocks noChangeArrowheads="1"/>
            </p:cNvSpPr>
            <p:nvPr/>
          </p:nvSpPr>
          <p:spPr bwMode="auto">
            <a:xfrm>
              <a:off x="851693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8" name="Rectangle 52"/>
            <p:cNvSpPr>
              <a:spLocks noChangeArrowheads="1"/>
            </p:cNvSpPr>
            <p:nvPr/>
          </p:nvSpPr>
          <p:spPr bwMode="auto">
            <a:xfrm>
              <a:off x="869156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9" name="Rectangle 53"/>
            <p:cNvSpPr>
              <a:spLocks noChangeArrowheads="1"/>
            </p:cNvSpPr>
            <p:nvPr/>
          </p:nvSpPr>
          <p:spPr bwMode="auto">
            <a:xfrm>
              <a:off x="8864600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0" name="Rectangle 54"/>
            <p:cNvSpPr>
              <a:spLocks noChangeArrowheads="1"/>
            </p:cNvSpPr>
            <p:nvPr/>
          </p:nvSpPr>
          <p:spPr bwMode="auto">
            <a:xfrm>
              <a:off x="903922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1" name="Rectangle 55"/>
            <p:cNvSpPr>
              <a:spLocks noChangeArrowheads="1"/>
            </p:cNvSpPr>
            <p:nvPr/>
          </p:nvSpPr>
          <p:spPr bwMode="auto">
            <a:xfrm>
              <a:off x="921385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2" name="Rectangle 56"/>
            <p:cNvSpPr>
              <a:spLocks noChangeArrowheads="1"/>
            </p:cNvSpPr>
            <p:nvPr/>
          </p:nvSpPr>
          <p:spPr bwMode="auto">
            <a:xfrm>
              <a:off x="9386888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3" name="Rectangle 57"/>
            <p:cNvSpPr>
              <a:spLocks noChangeArrowheads="1"/>
            </p:cNvSpPr>
            <p:nvPr/>
          </p:nvSpPr>
          <p:spPr bwMode="auto">
            <a:xfrm>
              <a:off x="956151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4" name="Rectangle 58"/>
            <p:cNvSpPr>
              <a:spLocks noChangeArrowheads="1"/>
            </p:cNvSpPr>
            <p:nvPr/>
          </p:nvSpPr>
          <p:spPr bwMode="auto">
            <a:xfrm>
              <a:off x="973613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5" name="Rectangle 59"/>
            <p:cNvSpPr>
              <a:spLocks noChangeArrowheads="1"/>
            </p:cNvSpPr>
            <p:nvPr/>
          </p:nvSpPr>
          <p:spPr bwMode="auto">
            <a:xfrm>
              <a:off x="991076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6" name="Rectangle 60"/>
            <p:cNvSpPr>
              <a:spLocks noChangeArrowheads="1"/>
            </p:cNvSpPr>
            <p:nvPr/>
          </p:nvSpPr>
          <p:spPr bwMode="auto">
            <a:xfrm>
              <a:off x="10083800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7" name="Rectangle 61"/>
            <p:cNvSpPr>
              <a:spLocks noChangeArrowheads="1"/>
            </p:cNvSpPr>
            <p:nvPr/>
          </p:nvSpPr>
          <p:spPr bwMode="auto">
            <a:xfrm>
              <a:off x="1025842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8" name="Rectangle 62"/>
            <p:cNvSpPr>
              <a:spLocks noChangeArrowheads="1"/>
            </p:cNvSpPr>
            <p:nvPr/>
          </p:nvSpPr>
          <p:spPr bwMode="auto">
            <a:xfrm>
              <a:off x="687388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9" name="Rectangle 63"/>
            <p:cNvSpPr>
              <a:spLocks noChangeArrowheads="1"/>
            </p:cNvSpPr>
            <p:nvPr/>
          </p:nvSpPr>
          <p:spPr bwMode="auto">
            <a:xfrm>
              <a:off x="862013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0" name="Rectangle 64"/>
            <p:cNvSpPr>
              <a:spLocks noChangeArrowheads="1"/>
            </p:cNvSpPr>
            <p:nvPr/>
          </p:nvSpPr>
          <p:spPr bwMode="auto">
            <a:xfrm>
              <a:off x="103663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1" name="Rectangle 65"/>
            <p:cNvSpPr>
              <a:spLocks noChangeArrowheads="1"/>
            </p:cNvSpPr>
            <p:nvPr/>
          </p:nvSpPr>
          <p:spPr bwMode="auto">
            <a:xfrm>
              <a:off x="120967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2" name="Rectangle 66"/>
            <p:cNvSpPr>
              <a:spLocks noChangeArrowheads="1"/>
            </p:cNvSpPr>
            <p:nvPr/>
          </p:nvSpPr>
          <p:spPr bwMode="auto">
            <a:xfrm>
              <a:off x="138430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3" name="Rectangle 67"/>
            <p:cNvSpPr>
              <a:spLocks noChangeArrowheads="1"/>
            </p:cNvSpPr>
            <p:nvPr/>
          </p:nvSpPr>
          <p:spPr bwMode="auto">
            <a:xfrm>
              <a:off x="1558925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4" name="Rectangle 68"/>
            <p:cNvSpPr>
              <a:spLocks noChangeArrowheads="1"/>
            </p:cNvSpPr>
            <p:nvPr/>
          </p:nvSpPr>
          <p:spPr bwMode="auto">
            <a:xfrm>
              <a:off x="173355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5" name="Rectangle 69"/>
            <p:cNvSpPr>
              <a:spLocks noChangeArrowheads="1"/>
            </p:cNvSpPr>
            <p:nvPr/>
          </p:nvSpPr>
          <p:spPr bwMode="auto">
            <a:xfrm>
              <a:off x="190658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6" name="Rectangle 70"/>
            <p:cNvSpPr>
              <a:spLocks noChangeArrowheads="1"/>
            </p:cNvSpPr>
            <p:nvPr/>
          </p:nvSpPr>
          <p:spPr bwMode="auto">
            <a:xfrm>
              <a:off x="2081213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7" name="Rectangle 71"/>
            <p:cNvSpPr>
              <a:spLocks noChangeArrowheads="1"/>
            </p:cNvSpPr>
            <p:nvPr/>
          </p:nvSpPr>
          <p:spPr bwMode="auto">
            <a:xfrm>
              <a:off x="2255838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8" name="Rectangle 72"/>
            <p:cNvSpPr>
              <a:spLocks noChangeArrowheads="1"/>
            </p:cNvSpPr>
            <p:nvPr/>
          </p:nvSpPr>
          <p:spPr bwMode="auto">
            <a:xfrm>
              <a:off x="242887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0" name="Rectangle 74"/>
            <p:cNvSpPr>
              <a:spLocks noChangeArrowheads="1"/>
            </p:cNvSpPr>
            <p:nvPr/>
          </p:nvSpPr>
          <p:spPr bwMode="auto">
            <a:xfrm>
              <a:off x="2778125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1" name="Rectangle 75"/>
            <p:cNvSpPr>
              <a:spLocks noChangeArrowheads="1"/>
            </p:cNvSpPr>
            <p:nvPr/>
          </p:nvSpPr>
          <p:spPr bwMode="auto">
            <a:xfrm>
              <a:off x="295275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2" name="Rectangle 76"/>
            <p:cNvSpPr>
              <a:spLocks noChangeArrowheads="1"/>
            </p:cNvSpPr>
            <p:nvPr/>
          </p:nvSpPr>
          <p:spPr bwMode="auto">
            <a:xfrm>
              <a:off x="312578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3" name="Rectangle 77"/>
            <p:cNvSpPr>
              <a:spLocks noChangeArrowheads="1"/>
            </p:cNvSpPr>
            <p:nvPr/>
          </p:nvSpPr>
          <p:spPr bwMode="auto">
            <a:xfrm>
              <a:off x="3300413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4" name="Rectangle 78"/>
            <p:cNvSpPr>
              <a:spLocks noChangeArrowheads="1"/>
            </p:cNvSpPr>
            <p:nvPr/>
          </p:nvSpPr>
          <p:spPr bwMode="auto">
            <a:xfrm>
              <a:off x="347503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5" name="Rectangle 79"/>
            <p:cNvSpPr>
              <a:spLocks noChangeArrowheads="1"/>
            </p:cNvSpPr>
            <p:nvPr/>
          </p:nvSpPr>
          <p:spPr bwMode="auto">
            <a:xfrm>
              <a:off x="364807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6" name="Rectangle 80"/>
            <p:cNvSpPr>
              <a:spLocks noChangeArrowheads="1"/>
            </p:cNvSpPr>
            <p:nvPr/>
          </p:nvSpPr>
          <p:spPr bwMode="auto">
            <a:xfrm>
              <a:off x="382270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7" name="Rectangle 81"/>
            <p:cNvSpPr>
              <a:spLocks noChangeArrowheads="1"/>
            </p:cNvSpPr>
            <p:nvPr/>
          </p:nvSpPr>
          <p:spPr bwMode="auto">
            <a:xfrm>
              <a:off x="3997325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8" name="Rectangle 82"/>
            <p:cNvSpPr>
              <a:spLocks noChangeArrowheads="1"/>
            </p:cNvSpPr>
            <p:nvPr/>
          </p:nvSpPr>
          <p:spPr bwMode="auto">
            <a:xfrm>
              <a:off x="4170363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9" name="Rectangle 83"/>
            <p:cNvSpPr>
              <a:spLocks noChangeArrowheads="1"/>
            </p:cNvSpPr>
            <p:nvPr/>
          </p:nvSpPr>
          <p:spPr bwMode="auto">
            <a:xfrm>
              <a:off x="434498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0" name="Rectangle 84"/>
            <p:cNvSpPr>
              <a:spLocks noChangeArrowheads="1"/>
            </p:cNvSpPr>
            <p:nvPr/>
          </p:nvSpPr>
          <p:spPr bwMode="auto">
            <a:xfrm>
              <a:off x="4519613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1" name="Rectangle 85"/>
            <p:cNvSpPr>
              <a:spLocks noChangeArrowheads="1"/>
            </p:cNvSpPr>
            <p:nvPr/>
          </p:nvSpPr>
          <p:spPr bwMode="auto">
            <a:xfrm>
              <a:off x="469423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2" name="Rectangle 86"/>
            <p:cNvSpPr>
              <a:spLocks noChangeArrowheads="1"/>
            </p:cNvSpPr>
            <p:nvPr/>
          </p:nvSpPr>
          <p:spPr bwMode="auto">
            <a:xfrm>
              <a:off x="486727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3" name="Rectangle 87"/>
            <p:cNvSpPr>
              <a:spLocks noChangeArrowheads="1"/>
            </p:cNvSpPr>
            <p:nvPr/>
          </p:nvSpPr>
          <p:spPr bwMode="auto">
            <a:xfrm>
              <a:off x="504190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4" name="Rectangle 88"/>
            <p:cNvSpPr>
              <a:spLocks noChangeArrowheads="1"/>
            </p:cNvSpPr>
            <p:nvPr/>
          </p:nvSpPr>
          <p:spPr bwMode="auto">
            <a:xfrm>
              <a:off x="5216525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5" name="Rectangle 89"/>
            <p:cNvSpPr>
              <a:spLocks noChangeArrowheads="1"/>
            </p:cNvSpPr>
            <p:nvPr/>
          </p:nvSpPr>
          <p:spPr bwMode="auto">
            <a:xfrm>
              <a:off x="5389563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6" name="Rectangle 90"/>
            <p:cNvSpPr>
              <a:spLocks noChangeArrowheads="1"/>
            </p:cNvSpPr>
            <p:nvPr/>
          </p:nvSpPr>
          <p:spPr bwMode="auto">
            <a:xfrm>
              <a:off x="5564188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7" name="Rectangle 91"/>
            <p:cNvSpPr>
              <a:spLocks noChangeArrowheads="1"/>
            </p:cNvSpPr>
            <p:nvPr/>
          </p:nvSpPr>
          <p:spPr bwMode="auto">
            <a:xfrm>
              <a:off x="5737225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8" name="Rectangle 92"/>
            <p:cNvSpPr>
              <a:spLocks noChangeArrowheads="1"/>
            </p:cNvSpPr>
            <p:nvPr/>
          </p:nvSpPr>
          <p:spPr bwMode="auto">
            <a:xfrm>
              <a:off x="5911850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9" name="Rectangle 93"/>
            <p:cNvSpPr>
              <a:spLocks noChangeArrowheads="1"/>
            </p:cNvSpPr>
            <p:nvPr/>
          </p:nvSpPr>
          <p:spPr bwMode="auto">
            <a:xfrm>
              <a:off x="608488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0" name="Rectangle 94"/>
            <p:cNvSpPr>
              <a:spLocks noChangeArrowheads="1"/>
            </p:cNvSpPr>
            <p:nvPr/>
          </p:nvSpPr>
          <p:spPr bwMode="auto">
            <a:xfrm>
              <a:off x="6259513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1" name="Rectangle 95"/>
            <p:cNvSpPr>
              <a:spLocks noChangeArrowheads="1"/>
            </p:cNvSpPr>
            <p:nvPr/>
          </p:nvSpPr>
          <p:spPr bwMode="auto">
            <a:xfrm>
              <a:off x="643255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2" name="Rectangle 96"/>
            <p:cNvSpPr>
              <a:spLocks noChangeArrowheads="1"/>
            </p:cNvSpPr>
            <p:nvPr/>
          </p:nvSpPr>
          <p:spPr bwMode="auto">
            <a:xfrm>
              <a:off x="660717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3" name="Rectangle 97"/>
            <p:cNvSpPr>
              <a:spLocks noChangeArrowheads="1"/>
            </p:cNvSpPr>
            <p:nvPr/>
          </p:nvSpPr>
          <p:spPr bwMode="auto">
            <a:xfrm>
              <a:off x="678180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4" name="Rectangle 98"/>
            <p:cNvSpPr>
              <a:spLocks noChangeArrowheads="1"/>
            </p:cNvSpPr>
            <p:nvPr/>
          </p:nvSpPr>
          <p:spPr bwMode="auto">
            <a:xfrm>
              <a:off x="695483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5" name="Rectangle 99"/>
            <p:cNvSpPr>
              <a:spLocks noChangeArrowheads="1"/>
            </p:cNvSpPr>
            <p:nvPr/>
          </p:nvSpPr>
          <p:spPr bwMode="auto">
            <a:xfrm>
              <a:off x="7129463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6" name="Rectangle 100"/>
            <p:cNvSpPr>
              <a:spLocks noChangeArrowheads="1"/>
            </p:cNvSpPr>
            <p:nvPr/>
          </p:nvSpPr>
          <p:spPr bwMode="auto">
            <a:xfrm>
              <a:off x="7304088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7" name="Rectangle 101"/>
            <p:cNvSpPr>
              <a:spLocks noChangeArrowheads="1"/>
            </p:cNvSpPr>
            <p:nvPr/>
          </p:nvSpPr>
          <p:spPr bwMode="auto">
            <a:xfrm>
              <a:off x="747712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8" name="Rectangle 102"/>
            <p:cNvSpPr>
              <a:spLocks noChangeArrowheads="1"/>
            </p:cNvSpPr>
            <p:nvPr/>
          </p:nvSpPr>
          <p:spPr bwMode="auto">
            <a:xfrm>
              <a:off x="7651750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9" name="Rectangle 103"/>
            <p:cNvSpPr>
              <a:spLocks noChangeArrowheads="1"/>
            </p:cNvSpPr>
            <p:nvPr/>
          </p:nvSpPr>
          <p:spPr bwMode="auto">
            <a:xfrm>
              <a:off x="782637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0" name="Rectangle 104"/>
            <p:cNvSpPr>
              <a:spLocks noChangeArrowheads="1"/>
            </p:cNvSpPr>
            <p:nvPr/>
          </p:nvSpPr>
          <p:spPr bwMode="auto">
            <a:xfrm>
              <a:off x="7999413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1" name="Rectangle 105"/>
            <p:cNvSpPr>
              <a:spLocks noChangeArrowheads="1"/>
            </p:cNvSpPr>
            <p:nvPr/>
          </p:nvSpPr>
          <p:spPr bwMode="auto">
            <a:xfrm>
              <a:off x="817403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2" name="Rectangle 106"/>
            <p:cNvSpPr>
              <a:spLocks noChangeArrowheads="1"/>
            </p:cNvSpPr>
            <p:nvPr/>
          </p:nvSpPr>
          <p:spPr bwMode="auto">
            <a:xfrm>
              <a:off x="8348663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3" name="Rectangle 107"/>
            <p:cNvSpPr>
              <a:spLocks noChangeArrowheads="1"/>
            </p:cNvSpPr>
            <p:nvPr/>
          </p:nvSpPr>
          <p:spPr bwMode="auto">
            <a:xfrm>
              <a:off x="852328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4" name="Rectangle 108"/>
            <p:cNvSpPr>
              <a:spLocks noChangeArrowheads="1"/>
            </p:cNvSpPr>
            <p:nvPr/>
          </p:nvSpPr>
          <p:spPr bwMode="auto">
            <a:xfrm>
              <a:off x="869632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5" name="Rectangle 109"/>
            <p:cNvSpPr>
              <a:spLocks noChangeArrowheads="1"/>
            </p:cNvSpPr>
            <p:nvPr/>
          </p:nvSpPr>
          <p:spPr bwMode="auto">
            <a:xfrm>
              <a:off x="887095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6" name="Rectangle 110"/>
            <p:cNvSpPr>
              <a:spLocks noChangeArrowheads="1"/>
            </p:cNvSpPr>
            <p:nvPr/>
          </p:nvSpPr>
          <p:spPr bwMode="auto">
            <a:xfrm>
              <a:off x="904557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7" name="Rectangle 111"/>
            <p:cNvSpPr>
              <a:spLocks noChangeArrowheads="1"/>
            </p:cNvSpPr>
            <p:nvPr/>
          </p:nvSpPr>
          <p:spPr bwMode="auto">
            <a:xfrm>
              <a:off x="9218613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8" name="Rectangle 112"/>
            <p:cNvSpPr>
              <a:spLocks noChangeArrowheads="1"/>
            </p:cNvSpPr>
            <p:nvPr/>
          </p:nvSpPr>
          <p:spPr bwMode="auto">
            <a:xfrm>
              <a:off x="9393238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9" name="Rectangle 113"/>
            <p:cNvSpPr>
              <a:spLocks noChangeArrowheads="1"/>
            </p:cNvSpPr>
            <p:nvPr/>
          </p:nvSpPr>
          <p:spPr bwMode="auto">
            <a:xfrm>
              <a:off x="9567863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0" name="Rectangle 114"/>
            <p:cNvSpPr>
              <a:spLocks noChangeArrowheads="1"/>
            </p:cNvSpPr>
            <p:nvPr/>
          </p:nvSpPr>
          <p:spPr bwMode="auto">
            <a:xfrm>
              <a:off x="974090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1" name="Rectangle 115"/>
            <p:cNvSpPr>
              <a:spLocks noChangeArrowheads="1"/>
            </p:cNvSpPr>
            <p:nvPr/>
          </p:nvSpPr>
          <p:spPr bwMode="auto">
            <a:xfrm>
              <a:off x="991552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2" name="Rectangle 116"/>
            <p:cNvSpPr>
              <a:spLocks noChangeArrowheads="1"/>
            </p:cNvSpPr>
            <p:nvPr/>
          </p:nvSpPr>
          <p:spPr bwMode="auto">
            <a:xfrm>
              <a:off x="1009015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3" name="Rectangle 117"/>
            <p:cNvSpPr>
              <a:spLocks noChangeArrowheads="1"/>
            </p:cNvSpPr>
            <p:nvPr/>
          </p:nvSpPr>
          <p:spPr bwMode="auto">
            <a:xfrm>
              <a:off x="1026477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Rectangle 75"/>
            <p:cNvSpPr>
              <a:spLocks noChangeArrowheads="1"/>
            </p:cNvSpPr>
            <p:nvPr/>
          </p:nvSpPr>
          <p:spPr bwMode="auto">
            <a:xfrm>
              <a:off x="2606075" y="4030216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7" name="Group 161"/>
          <p:cNvGrpSpPr>
            <a:grpSpLocks/>
          </p:cNvGrpSpPr>
          <p:nvPr/>
        </p:nvGrpSpPr>
        <p:grpSpPr bwMode="auto">
          <a:xfrm>
            <a:off x="2392363" y="1643063"/>
            <a:ext cx="785812" cy="1500187"/>
            <a:chOff x="2392254" y="1643047"/>
            <a:chExt cx="785818" cy="1500198"/>
          </a:xfrm>
        </p:grpSpPr>
        <p:cxnSp>
          <p:nvCxnSpPr>
            <p:cNvPr id="138" name="Straight Arrow Connector 22"/>
            <p:cNvCxnSpPr>
              <a:cxnSpLocks noChangeShapeType="1"/>
            </p:cNvCxnSpPr>
            <p:nvPr/>
          </p:nvCxnSpPr>
          <p:spPr bwMode="auto">
            <a:xfrm rot="5400000">
              <a:off x="2392741" y="2035559"/>
              <a:ext cx="786611" cy="1588"/>
            </a:xfrm>
            <a:prstGeom prst="straightConnector1">
              <a:avLst/>
            </a:prstGeom>
            <a:noFill/>
            <a:ln w="19050" algn="ctr">
              <a:solidFill>
                <a:srgbClr val="969696"/>
              </a:solidFill>
              <a:round/>
              <a:headEnd/>
              <a:tailEnd type="arrow" w="lg" len="lg"/>
            </a:ln>
          </p:spPr>
        </p:cxnSp>
        <p:sp>
          <p:nvSpPr>
            <p:cNvPr id="139" name="Oval 24"/>
            <p:cNvSpPr>
              <a:spLocks noChangeArrowheads="1"/>
            </p:cNvSpPr>
            <p:nvPr/>
          </p:nvSpPr>
          <p:spPr bwMode="auto">
            <a:xfrm>
              <a:off x="2392254" y="2428865"/>
              <a:ext cx="785818" cy="714380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r>
                <a:rPr lang="en-US">
                  <a:solidFill>
                    <a:srgbClr val="33CC33"/>
                  </a:solidFill>
                </a:rPr>
                <a:t>OK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tnuliggende">
  <a:themeElements>
    <a:clrScheme name="">
      <a:dk1>
        <a:srgbClr val="000000"/>
      </a:dk1>
      <a:lt1>
        <a:srgbClr val="FFFFFF"/>
      </a:lt1>
      <a:dk2>
        <a:srgbClr val="FF0000"/>
      </a:dk2>
      <a:lt2>
        <a:srgbClr val="DADADA"/>
      </a:lt2>
      <a:accent1>
        <a:srgbClr val="00DFCA"/>
      </a:accent1>
      <a:accent2>
        <a:srgbClr val="0000FF"/>
      </a:accent2>
      <a:accent3>
        <a:srgbClr val="FFFFFF"/>
      </a:accent3>
      <a:accent4>
        <a:srgbClr val="000000"/>
      </a:accent4>
      <a:accent5>
        <a:srgbClr val="AAECE1"/>
      </a:accent5>
      <a:accent6>
        <a:srgbClr val="0000E7"/>
      </a:accent6>
      <a:hlink>
        <a:srgbClr val="00FF00"/>
      </a:hlink>
      <a:folHlink>
        <a:srgbClr val="CECECE"/>
      </a:folHlink>
    </a:clrScheme>
    <a:fontScheme name="ntnuliggende.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 cap="flat" cmpd="sng" algn="ctr">
          <a:solidFill>
            <a:srgbClr val="FFFFFF"/>
          </a:solidFill>
          <a:prstDash val="solid"/>
          <a:miter lim="800000"/>
          <a:headEnd type="none" w="lg" len="lg"/>
          <a:tailEnd type="none" w="lg" len="lg"/>
        </a:ln>
      </a:spPr>
      <a:bodyPr rtlCol="0" anchor="ctr"/>
      <a:lstStyle>
        <a:defPPr algn="ctr">
          <a:defRPr/>
        </a:defPPr>
      </a:lstStyle>
    </a:spDef>
    <a:lnDef>
      <a:spPr bwMode="auto">
        <a:noFill/>
        <a:ln w="25400" algn="ctr">
          <a:solidFill>
            <a:srgbClr val="FFFFFF"/>
          </a:solidFill>
          <a:round/>
          <a:headEnd type="none" w="med" len="med"/>
          <a:tailEnd type="none" w="med" len="med"/>
        </a:ln>
      </a:spPr>
      <a:bodyPr/>
      <a:lstStyle/>
    </a:lnDef>
    <a:txDef>
      <a:spPr bwMode="auto">
        <a:noFill/>
        <a:ln w="12700">
          <a:solidFill>
            <a:srgbClr val="FFFFFF"/>
          </a:solidFill>
          <a:miter lim="800000"/>
          <a:headEnd/>
          <a:tailEnd/>
        </a:ln>
      </a:spPr>
      <a:bodyPr wrap="none" lIns="0" tIns="0" rIns="0" bIns="0" rtlCol="0" anchor="ctr">
        <a:noAutofit/>
      </a:bodyPr>
      <a:lstStyle>
        <a:defPPr>
          <a:defRPr sz="2200" smtClean="0">
            <a:ln w="12700">
              <a:noFill/>
            </a:ln>
            <a:solidFill>
              <a:srgbClr val="FFFFFF"/>
            </a:solidFill>
          </a:defRPr>
        </a:defPPr>
      </a:lstStyle>
    </a:txDef>
  </a:objectDefaults>
  <a:extraClrSchemeLst>
    <a:extraClrScheme>
      <a:clrScheme name="ntnuliggende.pp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tnuliggende.pp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P:\NTNU\Ntnuc\MALER\ntnuliggende.ppt</Template>
  <TotalTime>46409</TotalTime>
  <Words>2691</Words>
  <Application>Microsoft Office PowerPoint</Application>
  <PresentationFormat>Custom</PresentationFormat>
  <Paragraphs>744</Paragraphs>
  <Slides>48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2" baseType="lpstr">
      <vt:lpstr>Cambria Math</vt:lpstr>
      <vt:lpstr>Wingdings</vt:lpstr>
      <vt:lpstr>Calibri</vt:lpstr>
      <vt:lpstr>Wingdings 3</vt:lpstr>
      <vt:lpstr>Verdana</vt:lpstr>
      <vt:lpstr>Symbol</vt:lpstr>
      <vt:lpstr>Webdings</vt:lpstr>
      <vt:lpstr>SimSun</vt:lpstr>
      <vt:lpstr>Arial</vt:lpstr>
      <vt:lpstr>Times New Roman</vt:lpstr>
      <vt:lpstr>Monotype Sorts</vt:lpstr>
      <vt:lpstr>Comic Sans MS</vt:lpstr>
      <vt:lpstr>Wingdings 2</vt:lpstr>
      <vt:lpstr>ntnuliggende</vt:lpstr>
      <vt:lpstr>PowerPoint Presentation</vt:lpstr>
      <vt:lpstr>A (very) brief history of cryptography</vt:lpstr>
      <vt:lpstr>Security model of QKD</vt:lpstr>
      <vt:lpstr>Security model of QKD</vt:lpstr>
      <vt:lpstr>PowerPoint Presentation</vt:lpstr>
      <vt:lpstr>PowerPoint Presentation</vt:lpstr>
      <vt:lpstr>PowerPoint Presentation</vt:lpstr>
      <vt:lpstr>Today’s digital</vt:lpstr>
      <vt:lpstr>True randomness?</vt:lpstr>
      <vt:lpstr>True randomness?</vt:lpstr>
      <vt:lpstr>Do we trust the manufacturer?</vt:lpstr>
      <vt:lpstr>ID Quantique Clavis2 QKD system</vt:lpstr>
      <vt:lpstr>Double clicks</vt:lpstr>
      <vt:lpstr>Trojan-horse attack</vt:lpstr>
      <vt:lpstr>Trojan-horse attack experiment</vt:lpstr>
      <vt:lpstr>Artem Vakhitov tunes up Eve’s setup</vt:lpstr>
      <vt:lpstr>Trojan-horse attack for plug-and-play system</vt:lpstr>
      <vt:lpstr>Countermeasures?</vt:lpstr>
      <vt:lpstr>Countermeasures for plug-and-play system</vt:lpstr>
      <vt:lpstr>Trojan-horse attack on Bob</vt:lpstr>
      <vt:lpstr>Trojan-horse attack on Bob</vt:lpstr>
      <vt:lpstr>Countermeasures for plug-and-play system</vt:lpstr>
      <vt:lpstr>Pulse-energy-monitoring detector</vt:lpstr>
      <vt:lpstr>Pulse-energy-monitoring detector</vt:lpstr>
      <vt:lpstr>Pulse-energy-monitoring detector</vt:lpstr>
      <vt:lpstr>Pulse-energy-monitoring detector</vt:lpstr>
      <vt:lpstr>Lesson 1. Industry needs implementation standards, certification and testing standards.</vt:lpstr>
      <vt:lpstr>Example of vulnerability and countermeasures</vt:lpstr>
      <vt:lpstr>Attack example: avalanche photodetectors (APDs)</vt:lpstr>
      <vt:lpstr>Detector deadtime attack</vt:lpstr>
      <vt:lpstr>Attack example: avalanche photodetectors (APDs)</vt:lpstr>
      <vt:lpstr>Faked-state attack in APD linear mode</vt:lpstr>
      <vt:lpstr>Blinding APD with bright light</vt:lpstr>
      <vt:lpstr>Proposed full eavesdropper</vt:lpstr>
      <vt:lpstr>Eavesdropping 100% key on installed QKD line  on campus of the National University of Singapore, July 4–5, 2009</vt:lpstr>
      <vt:lpstr>Perfect countermeasure to detector attacks</vt:lpstr>
      <vt:lpstr>Industrial countermeasure (ID Quantique)</vt:lpstr>
      <vt:lpstr>Once equipment is tested and certified, end of story?</vt:lpstr>
      <vt:lpstr>Can we eavesdrop on commercial systems?</vt:lpstr>
      <vt:lpstr>Kerckhoffs’ principle</vt:lpstr>
      <vt:lpstr>Eavesdropping in real life?</vt:lpstr>
      <vt:lpstr>What about device-independent protocols?</vt:lpstr>
      <vt:lpstr>Conclusion</vt:lpstr>
      <vt:lpstr>Suggested reading</vt:lpstr>
      <vt:lpstr>Informal security evaluation</vt:lpstr>
      <vt:lpstr>Security analysis layers in quantum communication</vt:lpstr>
      <vt:lpstr>Example of initial analysis report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Vadim Makarov</dc:creator>
  <cp:lastModifiedBy>Vadim Makarov</cp:lastModifiedBy>
  <cp:revision>1670</cp:revision>
  <cp:lastPrinted>2016-02-05T23:53:04Z</cp:lastPrinted>
  <dcterms:created xsi:type="dcterms:W3CDTF">1999-04-12T08:58:22Z</dcterms:created>
  <dcterms:modified xsi:type="dcterms:W3CDTF">2016-09-15T01:12:58Z</dcterms:modified>
</cp:coreProperties>
</file>