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9" r:id="rId1"/>
  </p:sldMasterIdLst>
  <p:notesMasterIdLst>
    <p:notesMasterId r:id="rId35"/>
  </p:notesMasterIdLst>
  <p:handoutMasterIdLst>
    <p:handoutMasterId r:id="rId36"/>
  </p:handoutMasterIdLst>
  <p:sldIdLst>
    <p:sldId id="1318" r:id="rId2"/>
    <p:sldId id="1025" r:id="rId3"/>
    <p:sldId id="1024" r:id="rId4"/>
    <p:sldId id="1001" r:id="rId5"/>
    <p:sldId id="959" r:id="rId6"/>
    <p:sldId id="965" r:id="rId7"/>
    <p:sldId id="1195" r:id="rId8"/>
    <p:sldId id="1081" r:id="rId9"/>
    <p:sldId id="1144" r:id="rId10"/>
    <p:sldId id="1178" r:id="rId11"/>
    <p:sldId id="766" r:id="rId12"/>
    <p:sldId id="986" r:id="rId13"/>
    <p:sldId id="1121" r:id="rId14"/>
    <p:sldId id="1116" r:id="rId15"/>
    <p:sldId id="1103" r:id="rId16"/>
    <p:sldId id="1306" r:id="rId17"/>
    <p:sldId id="1307" r:id="rId18"/>
    <p:sldId id="1239" r:id="rId19"/>
    <p:sldId id="1094" r:id="rId20"/>
    <p:sldId id="1229" r:id="rId21"/>
    <p:sldId id="1186" r:id="rId22"/>
    <p:sldId id="1235" r:id="rId23"/>
    <p:sldId id="1219" r:id="rId24"/>
    <p:sldId id="1036" r:id="rId25"/>
    <p:sldId id="1037" r:id="rId26"/>
    <p:sldId id="847" r:id="rId27"/>
    <p:sldId id="833" r:id="rId28"/>
    <p:sldId id="1179" r:id="rId29"/>
    <p:sldId id="822" r:id="rId30"/>
    <p:sldId id="939" r:id="rId31"/>
    <p:sldId id="1261" r:id="rId32"/>
    <p:sldId id="1263" r:id="rId33"/>
    <p:sldId id="1303" r:id="rId34"/>
  </p:sldIdLst>
  <p:sldSz cx="10287000" cy="7715250"/>
  <p:notesSz cx="7315200" cy="9601200"/>
  <p:embeddedFontLst>
    <p:embeddedFont>
      <p:font typeface="Monotype Sorts" panose="020B0604020202020204" charset="0"/>
      <p:regular r:id="rId37"/>
    </p:embeddedFont>
    <p:embeddedFont>
      <p:font typeface="Verdana" panose="020B0604030504040204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3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00FF00">
        <a:alpha val="0"/>
      </a:srgbClr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009900"/>
    <a:srgbClr val="CC0000"/>
    <a:srgbClr val="00CC00"/>
    <a:srgbClr val="006600"/>
    <a:srgbClr val="003300"/>
    <a:srgbClr val="FF99CC"/>
    <a:srgbClr val="777777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7968" autoAdjust="0"/>
    <p:restoredTop sz="93577" autoAdjust="0"/>
  </p:normalViewPr>
  <p:slideViewPr>
    <p:cSldViewPr>
      <p:cViewPr varScale="1">
        <p:scale>
          <a:sx n="87" d="100"/>
          <a:sy n="87" d="100"/>
        </p:scale>
        <p:origin x="1122" y="60"/>
      </p:cViewPr>
      <p:guideLst>
        <p:guide orient="horz" pos="243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2171" y="60"/>
      </p:cViewPr>
      <p:guideLst>
        <p:guide orient="horz" pos="3024"/>
        <p:guide pos="2304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40694" cy="51677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1976" y="1"/>
            <a:ext cx="3220848" cy="51677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9957"/>
            <a:ext cx="3140694" cy="4437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1976" y="9149957"/>
            <a:ext cx="3220848" cy="4437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fld id="{57A483BE-1443-4BCB-969A-5F3171C22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20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062" y="1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924" y="4560086"/>
            <a:ext cx="5365352" cy="4321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72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062" y="9120172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fld id="{007B873D-FDDD-4BBB-B459-3488AC9D98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937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44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E90F4F-3062-45AC-9826-7613B7C1772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773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68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9D29AD-9A97-42A8-AC81-0FC3893EDB99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71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F72AD8-D2F9-4827-85A4-D88EAB1A4A0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29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F72AD8-D2F9-4827-85A4-D88EAB1A4A0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861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397125"/>
            <a:ext cx="8743950" cy="1654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4371975"/>
            <a:ext cx="7200900" cy="19716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7163" y="112713"/>
            <a:ext cx="2509837" cy="71802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7650" y="112713"/>
            <a:ext cx="7377113" cy="71802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68400"/>
            <a:ext cx="10039350" cy="9366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47650" y="1554163"/>
            <a:ext cx="9864725" cy="2792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7650" y="4498975"/>
            <a:ext cx="9864725" cy="279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957763"/>
            <a:ext cx="8743950" cy="1531937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3270250"/>
            <a:ext cx="8743950" cy="16875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7650" y="1554163"/>
            <a:ext cx="4856163" cy="5738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6213" y="1554163"/>
            <a:ext cx="4856162" cy="5738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09563"/>
            <a:ext cx="9258300" cy="12858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727200"/>
            <a:ext cx="4545013" cy="7191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446338"/>
            <a:ext cx="4545013" cy="4445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727200"/>
            <a:ext cx="4546600" cy="7191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446338"/>
            <a:ext cx="4546600" cy="4445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07975"/>
            <a:ext cx="3384550" cy="13065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307975"/>
            <a:ext cx="5749925" cy="6583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614488"/>
            <a:ext cx="3384550" cy="5276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5400675"/>
            <a:ext cx="6172200" cy="6381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88975"/>
            <a:ext cx="6172200" cy="46291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6038850"/>
            <a:ext cx="6172200" cy="9048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1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247650" y="68400"/>
            <a:ext cx="100393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9693" rIns="0" bIns="49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Klikk for å redigere tittelstilen i delmalen</a:t>
            </a:r>
          </a:p>
        </p:txBody>
      </p:sp>
      <p:sp>
        <p:nvSpPr>
          <p:cNvPr id="7171" name="Rectangle 12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247650" y="1554163"/>
            <a:ext cx="9864725" cy="573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384" tIns="49693" rIns="99384" bIns="49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Klikk for å redigere tekststilene i delmalen</a:t>
            </a:r>
          </a:p>
          <a:p>
            <a:pPr lvl="1"/>
            <a:r>
              <a:rPr lang="en-GB"/>
              <a:t>Andre nivå</a:t>
            </a:r>
          </a:p>
          <a:p>
            <a:pPr lvl="2"/>
            <a:r>
              <a:rPr lang="en-GB"/>
              <a:t>Tredje nivå</a:t>
            </a:r>
          </a:p>
          <a:p>
            <a:pPr lvl="3"/>
            <a:r>
              <a:rPr lang="en-GB"/>
              <a:t>Fjerde nivå</a:t>
            </a:r>
          </a:p>
          <a:p>
            <a:pPr lvl="4"/>
            <a:r>
              <a:rPr lang="en-GB"/>
              <a:t>Femte nivå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defTabSz="987425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2pPr>
      <a:lvl3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3pPr>
      <a:lvl4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4pPr>
      <a:lvl5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5pPr>
      <a:lvl6pPr marL="4572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6pPr>
      <a:lvl7pPr marL="9144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7pPr>
      <a:lvl8pPr marL="13716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8pPr>
      <a:lvl9pPr marL="18288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9pPr>
    </p:titleStyle>
    <p:bodyStyle>
      <a:lvl1pPr marL="369888" indent="-369888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35000"/>
        <a:buFont typeface="Symbol" pitchFamily="18" charset="2"/>
        <a:buChar char="·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801688" indent="-307975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Symbol" pitchFamily="18" charset="2"/>
        <a:buChar char="¨"/>
        <a:defRPr sz="2200" b="1">
          <a:solidFill>
            <a:schemeClr val="tx1"/>
          </a:solidFill>
          <a:latin typeface="+mn-lt"/>
        </a:defRPr>
      </a:lvl2pPr>
      <a:lvl3pPr marL="1235075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pitchFamily="2" charset="2"/>
        <a:buChar char="è"/>
        <a:defRPr sz="2200" b="1">
          <a:solidFill>
            <a:schemeClr val="tx1"/>
          </a:solidFill>
          <a:latin typeface="+mn-lt"/>
        </a:defRPr>
      </a:lvl3pPr>
      <a:lvl4pPr marL="1727200" indent="-246063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ä"/>
        <a:defRPr sz="2200">
          <a:solidFill>
            <a:schemeClr val="tx1"/>
          </a:solidFill>
          <a:latin typeface="+mn-lt"/>
        </a:defRPr>
      </a:lvl4pPr>
      <a:lvl5pPr marL="22209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5pPr>
      <a:lvl6pPr marL="26781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6pPr>
      <a:lvl7pPr marL="31353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7pPr>
      <a:lvl8pPr marL="35925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8pPr>
      <a:lvl9pPr marL="40497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emf"/><Relationship Id="rId4" Type="http://schemas.openxmlformats.org/officeDocument/2006/relationships/image" Target="../media/image28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3.wav"/><Relationship Id="rId7" Type="http://schemas.openxmlformats.org/officeDocument/2006/relationships/image" Target="../media/image32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3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6.jpg"/><Relationship Id="rId7" Type="http://schemas.openxmlformats.org/officeDocument/2006/relationships/image" Target="../media/image39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5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3.emf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jpg"/><Relationship Id="rId7" Type="http://schemas.openxmlformats.org/officeDocument/2006/relationships/image" Target="../media/image16.emf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8530">
            <a:off x="-847232" y="-2586038"/>
            <a:ext cx="14790943" cy="13257276"/>
          </a:xfrm>
          <a:prstGeom prst="rect">
            <a:avLst/>
          </a:prstGeom>
        </p:spPr>
      </p:pic>
      <p:sp>
        <p:nvSpPr>
          <p:cNvPr id="13316" name="Text Box 9"/>
          <p:cNvSpPr txBox="1">
            <a:spLocks noChangeArrowheads="1"/>
          </p:cNvSpPr>
          <p:nvPr/>
        </p:nvSpPr>
        <p:spPr bwMode="auto">
          <a:xfrm>
            <a:off x="0" y="7429111"/>
            <a:ext cx="5223510" cy="28793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algn="r">
              <a:lnSpc>
                <a:spcPct val="110000"/>
              </a:lnSpc>
            </a:pPr>
            <a:r>
              <a:rPr lang="en-US" sz="1200" b="0">
                <a:solidFill>
                  <a:srgbClr val="FF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Talk at IT nights, Innopolis</a:t>
            </a:r>
            <a:r>
              <a:rPr lang="en-CA" sz="1200" b="0">
                <a:solidFill>
                  <a:srgbClr val="FF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1–2 August 2019</a:t>
            </a:r>
            <a:endParaRPr lang="en-US" sz="1200" b="0">
              <a:solidFill>
                <a:srgbClr val="FF00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 rot="20875217">
            <a:off x="126770" y="5865124"/>
            <a:ext cx="4848263" cy="108525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 anchor="ctr"/>
          <a:lstStyle/>
          <a:p>
            <a:pPr algn="r">
              <a:lnSpc>
                <a:spcPct val="96000"/>
              </a:lnSpc>
            </a:pPr>
            <a:r>
              <a:rPr lang="en-CA" sz="4600">
                <a:solidFill>
                  <a:srgbClr val="FF0000"/>
                </a:solidFill>
              </a:rPr>
              <a:t>Quantum cryptography</a:t>
            </a:r>
            <a:endParaRPr lang="en-US" sz="3100">
              <a:solidFill>
                <a:srgbClr val="FF0000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519830" y="36897"/>
            <a:ext cx="2644249" cy="41928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0" tIns="0" rIns="0" bIns="0" anchor="ctr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500" b="0" i="1">
                <a:solidFill>
                  <a:srgbClr val="66FFFF"/>
                </a:solidFill>
              </a:rPr>
              <a:t>  </a:t>
            </a:r>
            <a:r>
              <a:rPr lang="en-US" sz="2500" b="0" i="1" spc="150">
                <a:solidFill>
                  <a:srgbClr val="66FFFF"/>
                </a:solidFill>
              </a:rPr>
              <a:t>Vadim Makarov</a:t>
            </a:r>
            <a:endParaRPr lang="en-US" sz="2500" b="0" i="1">
              <a:solidFill>
                <a:srgbClr val="66FFFF"/>
              </a:solidFill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-36513" y="-36513"/>
            <a:ext cx="10361613" cy="7786688"/>
          </a:xfrm>
          <a:prstGeom prst="rect">
            <a:avLst/>
          </a:prstGeom>
          <a:noFill/>
          <a:ln w="0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13" name="TextBox 46"/>
          <p:cNvSpPr txBox="1">
            <a:spLocks noChangeArrowheads="1"/>
          </p:cNvSpPr>
          <p:nvPr/>
        </p:nvSpPr>
        <p:spPr bwMode="auto">
          <a:xfrm rot="16200000">
            <a:off x="8480251" y="3262102"/>
            <a:ext cx="3289683" cy="34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>
            <a:spAutoFit/>
          </a:bodyPr>
          <a:lstStyle/>
          <a:p>
            <a:pPr algn="l"/>
            <a:r>
              <a:rPr lang="en-US" sz="900" b="0">
                <a:solidFill>
                  <a:srgbClr val="660033"/>
                </a:solidFill>
              </a:rPr>
              <a:t>Image: street mural in Bucharest (fragment)</a:t>
            </a:r>
          </a:p>
          <a:p>
            <a:pPr algn="l"/>
            <a:r>
              <a:rPr lang="en-US" sz="900" b="0">
                <a:solidFill>
                  <a:srgbClr val="660033"/>
                </a:solidFill>
              </a:rPr>
              <a:t>©</a:t>
            </a:r>
            <a:r>
              <a:rPr lang="en-US" sz="200" b="0">
                <a:solidFill>
                  <a:srgbClr val="660033"/>
                </a:solidFill>
              </a:rPr>
              <a:t> </a:t>
            </a:r>
            <a:r>
              <a:rPr lang="en-US" sz="900" b="0">
                <a:solidFill>
                  <a:srgbClr val="660033"/>
                </a:solidFill>
              </a:rPr>
              <a:t>2013 Obie Platon, Irlo, Pisica Pătrată, Last, Spesh, Lumin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C1A1C00-8C89-490D-A0EC-4DA4B4C574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953" y="1467472"/>
            <a:ext cx="1368189" cy="6619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DDB457-5446-475F-A269-DF45E7F48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3084" y="650121"/>
            <a:ext cx="1471058" cy="77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597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6493743" y="752489"/>
            <a:ext cx="3813750" cy="6327934"/>
            <a:chOff x="6493743" y="752489"/>
            <a:chExt cx="3813750" cy="632793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3691867">
              <a:off x="5537492" y="1960223"/>
              <a:ext cx="5726251" cy="3813750"/>
            </a:xfrm>
            <a:prstGeom prst="rect">
              <a:avLst/>
            </a:prstGeom>
          </p:spPr>
        </p:pic>
        <p:sp>
          <p:nvSpPr>
            <p:cNvPr id="24" name="TextBox 24"/>
            <p:cNvSpPr txBox="1">
              <a:spLocks noChangeArrowheads="1"/>
            </p:cNvSpPr>
            <p:nvPr/>
          </p:nvSpPr>
          <p:spPr bwMode="auto">
            <a:xfrm rot="4970741">
              <a:off x="7981455" y="3505766"/>
              <a:ext cx="241925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2000">
                  <a:solidFill>
                    <a:srgbClr val="000000"/>
                  </a:solidFill>
                </a:rPr>
                <a:t>17 km </a:t>
              </a:r>
              <a:r>
                <a:rPr lang="en-US" sz="2000" b="0">
                  <a:solidFill>
                    <a:srgbClr val="000000"/>
                  </a:solidFill>
                </a:rPr>
                <a:t>(fiber length)</a:t>
              </a:r>
            </a:p>
          </p:txBody>
        </p:sp>
        <p:sp>
          <p:nvSpPr>
            <p:cNvPr id="26" name="TextBox 24"/>
            <p:cNvSpPr txBox="1">
              <a:spLocks noChangeArrowheads="1"/>
            </p:cNvSpPr>
            <p:nvPr/>
          </p:nvSpPr>
          <p:spPr bwMode="auto">
            <a:xfrm rot="16049343">
              <a:off x="7793199" y="4326271"/>
              <a:ext cx="91082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2000">
                  <a:solidFill>
                    <a:srgbClr val="000000"/>
                  </a:solidFill>
                </a:rPr>
                <a:t>14 km</a:t>
              </a:r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27" name="TextBox 24"/>
            <p:cNvSpPr txBox="1">
              <a:spLocks noChangeArrowheads="1"/>
            </p:cNvSpPr>
            <p:nvPr/>
          </p:nvSpPr>
          <p:spPr bwMode="auto">
            <a:xfrm rot="18669016">
              <a:off x="8487316" y="6015008"/>
              <a:ext cx="76815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2000">
                  <a:solidFill>
                    <a:srgbClr val="000000"/>
                  </a:solidFill>
                </a:rPr>
                <a:t>4 km</a:t>
              </a:r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8400617" y="6576423"/>
              <a:ext cx="503990" cy="504000"/>
            </a:xfrm>
            <a:prstGeom prst="ellipse">
              <a:avLst/>
            </a:prstGeom>
            <a:noFill/>
            <a:ln w="28575" cap="sq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8538605" y="6718413"/>
              <a:ext cx="216000" cy="216000"/>
            </a:xfrm>
            <a:prstGeom prst="ellipse">
              <a:avLst/>
            </a:prstGeom>
            <a:solidFill>
              <a:srgbClr val="FF0000"/>
            </a:solidFill>
            <a:ln w="28575" cap="sq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9083081" y="6079391"/>
              <a:ext cx="216000" cy="216000"/>
            </a:xfrm>
            <a:prstGeom prst="ellipse">
              <a:avLst/>
            </a:prstGeom>
            <a:solidFill>
              <a:srgbClr val="FF0000"/>
            </a:solidFill>
            <a:ln w="28575" cap="sq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8429466" y="752489"/>
              <a:ext cx="216000" cy="216000"/>
            </a:xfrm>
            <a:prstGeom prst="ellipse">
              <a:avLst/>
            </a:prstGeom>
            <a:solidFill>
              <a:srgbClr val="FF0000"/>
            </a:solidFill>
            <a:ln w="28575" cap="sq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</p:grpSp>
      <p:pic>
        <p:nvPicPr>
          <p:cNvPr id="10244" name="Picture 2" descr="a299-3-4-forpres.jpg"/>
          <p:cNvPicPr>
            <a:picLocks noChangeAspect="1"/>
          </p:cNvPicPr>
          <p:nvPr/>
        </p:nvPicPr>
        <p:blipFill rotWithShape="1">
          <a:blip r:embed="rId4" cstate="print"/>
          <a:srcRect l="16054" t="140" r="13682" b="1677"/>
          <a:stretch/>
        </p:blipFill>
        <p:spPr bwMode="auto">
          <a:xfrm>
            <a:off x="3487270" y="0"/>
            <a:ext cx="3744520" cy="771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www.swissquantum.com</a:t>
            </a:r>
          </a:p>
          <a:p>
            <a:pPr algn="l"/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ID Quantique </a:t>
            </a:r>
            <a:r>
              <a:rPr lang="en-CA" sz="1600" b="0" i="1">
                <a:solidFill>
                  <a:srgbClr val="C0C0C0"/>
                </a:solidFill>
                <a:cs typeface="Arial" pitchFamily="34" charset="0"/>
              </a:rPr>
              <a:t>Cerberis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 system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(2010)</a:t>
            </a:r>
          </a:p>
        </p:txBody>
      </p:sp>
      <p:cxnSp>
        <p:nvCxnSpPr>
          <p:cNvPr id="10246" name="Straight Connector 7"/>
          <p:cNvCxnSpPr>
            <a:cxnSpLocks noChangeShapeType="1"/>
          </p:cNvCxnSpPr>
          <p:nvPr/>
        </p:nvCxnSpPr>
        <p:spPr bwMode="auto">
          <a:xfrm flipH="1" flipV="1">
            <a:off x="2839181" y="6215063"/>
            <a:ext cx="1790595" cy="516101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247" name="TextBox 8"/>
          <p:cNvSpPr txBox="1">
            <a:spLocks noChangeArrowheads="1"/>
          </p:cNvSpPr>
          <p:nvPr/>
        </p:nvSpPr>
        <p:spPr bwMode="auto">
          <a:xfrm>
            <a:off x="389470" y="5929313"/>
            <a:ext cx="24497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QKD</a:t>
            </a:r>
            <a:r>
              <a:rPr lang="en-US" sz="2200">
                <a:solidFill>
                  <a:srgbClr val="C0C0C0"/>
                </a:solidFill>
              </a:rPr>
              <a:t> </a:t>
            </a:r>
            <a:r>
              <a:rPr lang="en-US" sz="1800" b="0">
                <a:solidFill>
                  <a:srgbClr val="C0C0C0"/>
                </a:solidFill>
              </a:rPr>
              <a:t>to another node</a:t>
            </a:r>
          </a:p>
          <a:p>
            <a:pPr algn="r"/>
            <a:r>
              <a:rPr lang="en-US" sz="1800" b="0">
                <a:solidFill>
                  <a:srgbClr val="C0C0C0"/>
                </a:solidFill>
              </a:rPr>
              <a:t>(14 km)</a:t>
            </a:r>
          </a:p>
        </p:txBody>
      </p:sp>
      <p:sp>
        <p:nvSpPr>
          <p:cNvPr id="10248" name="TextBox 9"/>
          <p:cNvSpPr txBox="1">
            <a:spLocks noChangeArrowheads="1"/>
          </p:cNvSpPr>
          <p:nvPr/>
        </p:nvSpPr>
        <p:spPr bwMode="auto">
          <a:xfrm>
            <a:off x="389470" y="5121275"/>
            <a:ext cx="24497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QKD</a:t>
            </a:r>
            <a:r>
              <a:rPr lang="en-US" sz="2200">
                <a:solidFill>
                  <a:srgbClr val="C0C0C0"/>
                </a:solidFill>
              </a:rPr>
              <a:t> </a:t>
            </a:r>
            <a:r>
              <a:rPr lang="en-US" sz="1800" b="0">
                <a:solidFill>
                  <a:srgbClr val="C0C0C0"/>
                </a:solidFill>
              </a:rPr>
              <a:t>to another node</a:t>
            </a:r>
          </a:p>
          <a:p>
            <a:pPr algn="r"/>
            <a:r>
              <a:rPr lang="en-US" sz="1800" b="0">
                <a:solidFill>
                  <a:srgbClr val="C0C0C0"/>
                </a:solidFill>
              </a:rPr>
              <a:t>(4 km)</a:t>
            </a:r>
          </a:p>
        </p:txBody>
      </p:sp>
      <p:cxnSp>
        <p:nvCxnSpPr>
          <p:cNvPr id="10249" name="Straight Connector 10"/>
          <p:cNvCxnSpPr>
            <a:cxnSpLocks noChangeShapeType="1"/>
          </p:cNvCxnSpPr>
          <p:nvPr/>
        </p:nvCxnSpPr>
        <p:spPr bwMode="auto">
          <a:xfrm flipH="1" flipV="1">
            <a:off x="2839181" y="5370514"/>
            <a:ext cx="1790594" cy="222074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0" name="Straight Connector 21"/>
          <p:cNvCxnSpPr>
            <a:cxnSpLocks noChangeShapeType="1"/>
          </p:cNvCxnSpPr>
          <p:nvPr/>
        </p:nvCxnSpPr>
        <p:spPr bwMode="auto">
          <a:xfrm flipH="1" flipV="1">
            <a:off x="2839182" y="4554129"/>
            <a:ext cx="1886201" cy="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251" name="TextBox 23"/>
          <p:cNvSpPr txBox="1">
            <a:spLocks noChangeArrowheads="1"/>
          </p:cNvSpPr>
          <p:nvPr/>
        </p:nvSpPr>
        <p:spPr bwMode="auto">
          <a:xfrm>
            <a:off x="1043718" y="4326301"/>
            <a:ext cx="17954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Key manager</a:t>
            </a:r>
            <a:endParaRPr lang="en-US" sz="2000" b="0">
              <a:solidFill>
                <a:srgbClr val="C0C0C0"/>
              </a:solidFill>
            </a:endParaRPr>
          </a:p>
        </p:txBody>
      </p:sp>
      <p:sp>
        <p:nvSpPr>
          <p:cNvPr id="10252" name="TextBox 24"/>
          <p:cNvSpPr txBox="1">
            <a:spLocks noChangeArrowheads="1"/>
          </p:cNvSpPr>
          <p:nvPr/>
        </p:nvSpPr>
        <p:spPr bwMode="auto">
          <a:xfrm>
            <a:off x="1870805" y="3609975"/>
            <a:ext cx="968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WDMs</a:t>
            </a:r>
            <a:endParaRPr lang="en-US" sz="2000" b="0">
              <a:solidFill>
                <a:srgbClr val="C0C0C0"/>
              </a:solidFill>
            </a:endParaRPr>
          </a:p>
        </p:txBody>
      </p:sp>
      <p:sp>
        <p:nvSpPr>
          <p:cNvPr id="10253" name="TextBox 25"/>
          <p:cNvSpPr txBox="1">
            <a:spLocks noChangeArrowheads="1"/>
          </p:cNvSpPr>
          <p:nvPr/>
        </p:nvSpPr>
        <p:spPr bwMode="auto">
          <a:xfrm>
            <a:off x="70865" y="1422400"/>
            <a:ext cx="2768315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Classical encryptors:</a:t>
            </a:r>
          </a:p>
          <a:p>
            <a:pPr algn="l"/>
            <a:endParaRPr lang="en-US" sz="800" b="0">
              <a:solidFill>
                <a:srgbClr val="C0C0C0"/>
              </a:solidFill>
            </a:endParaRPr>
          </a:p>
          <a:p>
            <a:pPr algn="r"/>
            <a:r>
              <a:rPr lang="en-US" sz="1800" b="0">
                <a:solidFill>
                  <a:srgbClr val="C0C0C0"/>
                </a:solidFill>
              </a:rPr>
              <a:t>L2, 2 Gbit/s </a:t>
            </a:r>
          </a:p>
          <a:p>
            <a:pPr algn="r"/>
            <a:r>
              <a:rPr lang="en-US" sz="1800" b="0">
                <a:solidFill>
                  <a:srgbClr val="C0C0C0"/>
                </a:solidFill>
              </a:rPr>
              <a:t>L2, 10 Gbit/s </a:t>
            </a:r>
          </a:p>
          <a:p>
            <a:pPr algn="r"/>
            <a:r>
              <a:rPr lang="en-US" sz="1800" b="0">
                <a:solidFill>
                  <a:srgbClr val="C0C0C0"/>
                </a:solidFill>
              </a:rPr>
              <a:t>L3 VPN, 100 Mbit/s </a:t>
            </a:r>
          </a:p>
        </p:txBody>
      </p:sp>
      <p:cxnSp>
        <p:nvCxnSpPr>
          <p:cNvPr id="10254" name="Straight Connector 26"/>
          <p:cNvCxnSpPr>
            <a:cxnSpLocks noChangeShapeType="1"/>
          </p:cNvCxnSpPr>
          <p:nvPr/>
        </p:nvCxnSpPr>
        <p:spPr bwMode="auto">
          <a:xfrm flipH="1">
            <a:off x="2839181" y="802312"/>
            <a:ext cx="1961676" cy="1197938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5" name="Straight Connector 29"/>
          <p:cNvCxnSpPr>
            <a:cxnSpLocks noChangeShapeType="1"/>
          </p:cNvCxnSpPr>
          <p:nvPr/>
        </p:nvCxnSpPr>
        <p:spPr bwMode="auto">
          <a:xfrm flipH="1">
            <a:off x="2839181" y="1309657"/>
            <a:ext cx="2026569" cy="976343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6" name="Straight Connector 31"/>
          <p:cNvCxnSpPr>
            <a:cxnSpLocks noChangeShapeType="1"/>
          </p:cNvCxnSpPr>
          <p:nvPr/>
        </p:nvCxnSpPr>
        <p:spPr bwMode="auto">
          <a:xfrm flipH="1">
            <a:off x="2839181" y="1787505"/>
            <a:ext cx="2428687" cy="83908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7" name="Straight Connector 35"/>
          <p:cNvCxnSpPr>
            <a:cxnSpLocks noChangeShapeType="1"/>
          </p:cNvCxnSpPr>
          <p:nvPr/>
        </p:nvCxnSpPr>
        <p:spPr bwMode="auto">
          <a:xfrm flipH="1">
            <a:off x="2839181" y="3834581"/>
            <a:ext cx="1867286" cy="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258" name="TextBox 46"/>
          <p:cNvSpPr txBox="1">
            <a:spLocks noChangeArrowheads="1"/>
          </p:cNvSpPr>
          <p:nvPr/>
        </p:nvSpPr>
        <p:spPr bwMode="auto">
          <a:xfrm rot="-5400000">
            <a:off x="6458602" y="6759896"/>
            <a:ext cx="1699504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l"/>
            <a:r>
              <a:rPr lang="en-US" sz="900" b="0">
                <a:solidFill>
                  <a:srgbClr val="4D4D4D"/>
                </a:solidFill>
              </a:rPr>
              <a:t>Photo ©</a:t>
            </a:r>
            <a:r>
              <a:rPr lang="en-US" sz="200" b="0">
                <a:solidFill>
                  <a:srgbClr val="4D4D4D"/>
                </a:solidFill>
              </a:rPr>
              <a:t> </a:t>
            </a:r>
            <a:r>
              <a:rPr lang="en-US" sz="900" b="0">
                <a:solidFill>
                  <a:srgbClr val="4D4D4D"/>
                </a:solidFill>
              </a:rPr>
              <a:t>2010 Vadim Makarov</a:t>
            </a:r>
          </a:p>
        </p:txBody>
      </p:sp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Commercial QKD</a:t>
            </a:r>
            <a:endParaRPr lang="en-US" sz="2000" b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756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Trusted-node network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980" y="738619"/>
            <a:ext cx="7705070" cy="6552910"/>
          </a:xfrm>
          <a:prstGeom prst="rect">
            <a:avLst/>
          </a:prstGeom>
        </p:spPr>
      </p:pic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M. Sasaki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Opt. Express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19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10387 (2011)</a:t>
            </a:r>
          </a:p>
        </p:txBody>
      </p:sp>
    </p:spTree>
    <p:extLst>
      <p:ext uri="{BB962C8B-B14F-4D97-AF65-F5344CB8AC3E}">
        <p14:creationId xmlns:p14="http://schemas.microsoft.com/office/powerpoint/2010/main" val="3021358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737530"/>
            <a:ext cx="10287000" cy="936625"/>
          </a:xfrm>
        </p:spPr>
        <p:txBody>
          <a:bodyPr anchor="b" anchorCtr="0"/>
          <a:lstStyle/>
          <a:p>
            <a:pPr lvl="0" algn="ctr"/>
            <a:r>
              <a:rPr lang="en-US" sz="2400">
                <a:solidFill>
                  <a:srgbClr val="C0C0C0"/>
                </a:solidFill>
              </a:rPr>
              <a:t>Shanghai control center of the Chinese</a:t>
            </a:r>
            <a:br>
              <a:rPr lang="en-US" sz="2400">
                <a:solidFill>
                  <a:srgbClr val="C0C0C0"/>
                </a:solidFill>
              </a:rPr>
            </a:br>
            <a:r>
              <a:rPr lang="en-US" sz="2400">
                <a:solidFill>
                  <a:srgbClr val="C0C0C0"/>
                </a:solidFill>
              </a:rPr>
              <a:t>quantum key distribution network and satellite</a:t>
            </a:r>
            <a:endParaRPr lang="en-CA" sz="24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8" name="TextBox 46"/>
          <p:cNvSpPr txBox="1">
            <a:spLocks noChangeArrowheads="1"/>
          </p:cNvSpPr>
          <p:nvPr/>
        </p:nvSpPr>
        <p:spPr bwMode="auto">
          <a:xfrm rot="16200000">
            <a:off x="-744152" y="5936516"/>
            <a:ext cx="1699504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r"/>
            <a:r>
              <a:rPr lang="en-US" sz="900" b="0">
                <a:solidFill>
                  <a:srgbClr val="5F5F5F"/>
                </a:solidFill>
              </a:rPr>
              <a:t>Photo ©</a:t>
            </a:r>
            <a:r>
              <a:rPr lang="en-US" sz="200" b="0">
                <a:solidFill>
                  <a:srgbClr val="5F5F5F"/>
                </a:solidFill>
              </a:rPr>
              <a:t> </a:t>
            </a:r>
            <a:r>
              <a:rPr lang="en-US" sz="900" b="0">
                <a:solidFill>
                  <a:srgbClr val="5F5F5F"/>
                </a:solidFill>
              </a:rPr>
              <a:t>2016 Vadim Makarov</a:t>
            </a:r>
          </a:p>
        </p:txBody>
      </p:sp>
    </p:spTree>
    <p:extLst>
      <p:ext uri="{BB962C8B-B14F-4D97-AF65-F5344CB8AC3E}">
        <p14:creationId xmlns:p14="http://schemas.microsoft.com/office/powerpoint/2010/main" val="795412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tellite QKD 201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583"/>
                </p14:media>
              </p:ext>
            </p:extLst>
          </p:nvPr>
        </p:nvPicPr>
        <p:blipFill rotWithShape="1">
          <a:blip r:embed="rId4"/>
          <a:srcRect l="6878" r="6878"/>
          <a:stretch/>
        </p:blipFill>
        <p:spPr>
          <a:xfrm>
            <a:off x="0" y="503428"/>
            <a:ext cx="10287000" cy="6708395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79709" y="2057375"/>
            <a:ext cx="9727583" cy="108525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 anchor="ctr"/>
          <a:lstStyle/>
          <a:p>
            <a:r>
              <a:rPr lang="en-CA" sz="6600" b="0">
                <a:solidFill>
                  <a:srgbClr val="FFFFFF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rPr>
              <a:t>Global</a:t>
            </a:r>
            <a:br>
              <a:rPr lang="en-CA" sz="6600" b="0">
                <a:solidFill>
                  <a:srgbClr val="FFFFFF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CA" sz="6600" b="0">
                <a:solidFill>
                  <a:srgbClr val="FFFFFF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rPr>
              <a:t>quantum key distribution</a:t>
            </a:r>
            <a:endParaRPr lang="en-US" sz="6600" b="0">
              <a:solidFill>
                <a:srgbClr val="FFFFFF"/>
              </a:solidFill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46"/>
          <p:cNvSpPr txBox="1">
            <a:spLocks noChangeArrowheads="1"/>
          </p:cNvSpPr>
          <p:nvPr/>
        </p:nvSpPr>
        <p:spPr bwMode="auto">
          <a:xfrm>
            <a:off x="7959119" y="7504047"/>
            <a:ext cx="2327881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>
            <a:spAutoFit/>
          </a:bodyPr>
          <a:lstStyle/>
          <a:p>
            <a:pPr algn="r"/>
            <a:r>
              <a:rPr lang="en-CA" sz="900" b="0">
                <a:solidFill>
                  <a:srgbClr val="4D4D4D"/>
                </a:solidFill>
              </a:rPr>
              <a:t>Video ©2012 IQC / group of T. Jennewein</a:t>
            </a:r>
            <a:endParaRPr lang="en-US" sz="900" b="0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05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4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7715250"/>
          </a:xfrm>
          <a:prstGeom prst="rect">
            <a:avLst/>
          </a:prstGeom>
        </p:spPr>
      </p:pic>
      <p:sp>
        <p:nvSpPr>
          <p:cNvPr id="6" name="TextBox 46"/>
          <p:cNvSpPr txBox="1">
            <a:spLocks noChangeArrowheads="1"/>
          </p:cNvSpPr>
          <p:nvPr/>
        </p:nvSpPr>
        <p:spPr bwMode="auto">
          <a:xfrm>
            <a:off x="7959119" y="7504047"/>
            <a:ext cx="2327881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>
            <a:spAutoFit/>
          </a:bodyPr>
          <a:lstStyle/>
          <a:p>
            <a:pPr algn="r"/>
            <a:r>
              <a:rPr lang="en-CA" sz="900" b="0">
                <a:solidFill>
                  <a:srgbClr val="4D4D4D"/>
                </a:solidFill>
              </a:rPr>
              <a:t>Video ©2012 IQC / group of T. Jennewein</a:t>
            </a:r>
            <a:endParaRPr lang="en-US" sz="900" b="0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89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9" b="27762"/>
          <a:stretch/>
        </p:blipFill>
        <p:spPr>
          <a:xfrm>
            <a:off x="-473281" y="816296"/>
            <a:ext cx="11255901" cy="66418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solidFill>
                  <a:srgbClr val="FFFFFF"/>
                </a:solidFill>
              </a:rPr>
              <a:t>Chinese quantum satellite Micius </a:t>
            </a:r>
            <a:r>
              <a:rPr lang="nb-NO" b="0">
                <a:solidFill>
                  <a:srgbClr val="FFFFFF"/>
                </a:solidFill>
              </a:rPr>
              <a:t>(launched 2016)</a:t>
            </a: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74" name="Text Box 29"/>
          <p:cNvSpPr txBox="1">
            <a:spLocks noChangeArrowheads="1"/>
          </p:cNvSpPr>
          <p:nvPr/>
        </p:nvSpPr>
        <p:spPr bwMode="auto">
          <a:xfrm>
            <a:off x="152400" y="558586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>
              <a:lnSpc>
                <a:spcPct val="120000"/>
              </a:lnSpc>
            </a:pPr>
            <a:r>
              <a:rPr lang="en-US">
                <a:solidFill>
                  <a:srgbClr val="FFFFFF"/>
                </a:solidFill>
                <a:cs typeface="Arial" pitchFamily="34" charset="0"/>
              </a:rPr>
              <a:t>Bell test over 1200 km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algn="l">
              <a:lnSpc>
                <a:spcPct val="120000"/>
              </a:lnSpc>
            </a:pPr>
            <a:r>
              <a:rPr lang="en-US">
                <a:solidFill>
                  <a:srgbClr val="FFFFFF"/>
                </a:solidFill>
                <a:cs typeface="Arial" pitchFamily="34" charset="0"/>
              </a:rPr>
              <a:t>Satellite-to-ground QKD at 1 kbit/s</a:t>
            </a:r>
          </a:p>
          <a:p>
            <a:pPr algn="l">
              <a:lnSpc>
                <a:spcPct val="120000"/>
              </a:lnSpc>
            </a:pPr>
            <a:r>
              <a:rPr lang="en-US">
                <a:solidFill>
                  <a:srgbClr val="FFFFFF"/>
                </a:solidFill>
                <a:cs typeface="Arial" pitchFamily="34" charset="0"/>
              </a:rPr>
              <a:t>Quantum teleportation over 1400 km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sp>
        <p:nvSpPr>
          <p:cNvPr id="75" name="Text Box 29"/>
          <p:cNvSpPr txBox="1">
            <a:spLocks noChangeArrowheads="1"/>
          </p:cNvSpPr>
          <p:nvPr/>
        </p:nvSpPr>
        <p:spPr bwMode="auto">
          <a:xfrm>
            <a:off x="152400" y="556491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>
              <a:lnSpc>
                <a:spcPts val="3440"/>
              </a:lnSpc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J. Yin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Science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356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1140 (2017)</a:t>
            </a:r>
          </a:p>
          <a:p>
            <a:pPr algn="r">
              <a:lnSpc>
                <a:spcPts val="3440"/>
              </a:lnSpc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S.-K. Liao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Nature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549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43 (2017)</a:t>
            </a:r>
          </a:p>
          <a:p>
            <a:pPr algn="r">
              <a:lnSpc>
                <a:spcPts val="3440"/>
              </a:lnSpc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J.-G. Ren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Nature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549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70 (2017)</a:t>
            </a:r>
          </a:p>
        </p:txBody>
      </p:sp>
      <p:sp>
        <p:nvSpPr>
          <p:cNvPr id="76" name="TextBox 46"/>
          <p:cNvSpPr txBox="1">
            <a:spLocks noChangeArrowheads="1"/>
          </p:cNvSpPr>
          <p:nvPr/>
        </p:nvSpPr>
        <p:spPr bwMode="auto">
          <a:xfrm>
            <a:off x="8234835" y="7504047"/>
            <a:ext cx="2052165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>
            <a:spAutoFit/>
          </a:bodyPr>
          <a:lstStyle/>
          <a:p>
            <a:pPr algn="r"/>
            <a:r>
              <a:rPr lang="en-US" sz="900" b="0">
                <a:solidFill>
                  <a:srgbClr val="4D4D4D"/>
                </a:solidFill>
              </a:rPr>
              <a:t>Graphics ©</a:t>
            </a:r>
            <a:r>
              <a:rPr lang="en-US" sz="200" b="0">
                <a:solidFill>
                  <a:srgbClr val="4D4D4D"/>
                </a:solidFill>
              </a:rPr>
              <a:t> </a:t>
            </a:r>
            <a:r>
              <a:rPr lang="en-US" sz="900" b="0">
                <a:solidFill>
                  <a:srgbClr val="4D4D4D"/>
                </a:solidFill>
              </a:rPr>
              <a:t>2017 C. Bickel / Science </a:t>
            </a:r>
          </a:p>
        </p:txBody>
      </p:sp>
    </p:spTree>
    <p:extLst>
      <p:ext uri="{BB962C8B-B14F-4D97-AF65-F5344CB8AC3E}">
        <p14:creationId xmlns:p14="http://schemas.microsoft.com/office/powerpoint/2010/main" val="3697318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D592E6D-F12F-4CB3-AD7F-C0FC486A4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44" y="73657"/>
            <a:ext cx="2555925" cy="19876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solidFill>
                  <a:srgbClr val="FFFFFF"/>
                </a:solidFill>
              </a:rPr>
              <a:t>Certification of cryptographic tools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8F16097E-B0EE-4DED-AE4E-95249EECD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50" y="1719301"/>
            <a:ext cx="2734525" cy="42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Government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6B126EF1-43C6-4F4A-A350-79815688C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968" y="2428413"/>
            <a:ext cx="1934035" cy="775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Legal requirements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998D908C-D65B-4999-BAD3-4CDE1E837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6828" y="2575190"/>
            <a:ext cx="1790015" cy="405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Approval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E596AB-6F6C-4DA0-B001-E4D9765AF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9865" y="4970128"/>
            <a:ext cx="1790015" cy="405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Certificate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051072A3-C48F-4C4E-A9A2-74F2DEBA4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8864" y="4632628"/>
            <a:ext cx="1790015" cy="405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System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993025-E368-4557-8445-09865446F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6904" y="5302968"/>
            <a:ext cx="2160301" cy="775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Engineering documentation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27ECCD-39E0-4E35-A5B9-464FC797D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5710" y="6738025"/>
            <a:ext cx="1152160" cy="405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Sale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555DB944-8417-458A-BE98-831A23113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0918" y="3436553"/>
            <a:ext cx="2734525" cy="42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Accredited lab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E3D4A93C-9398-4DEE-B6DD-7870A28FC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0918" y="6965043"/>
            <a:ext cx="2734525" cy="42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Manufacturer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09A8ED19-AABC-4286-A617-1764C9F76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5805" y="6965043"/>
            <a:ext cx="1798395" cy="42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Customer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" name="Folded Corner 111">
            <a:extLst>
              <a:ext uri="{FF2B5EF4-FFF2-40B4-BE49-F238E27FC236}">
                <a16:creationId xmlns:a16="http://schemas.microsoft.com/office/drawing/2014/main" id="{66197C9D-FB25-4768-B0EB-4B39A99F8020}"/>
              </a:ext>
            </a:extLst>
          </p:cNvPr>
          <p:cNvSpPr/>
          <p:nvPr/>
        </p:nvSpPr>
        <p:spPr bwMode="auto">
          <a:xfrm>
            <a:off x="3049234" y="2545920"/>
            <a:ext cx="432000" cy="540000"/>
          </a:xfrm>
          <a:prstGeom prst="foldedCorner">
            <a:avLst>
              <a:gd name="adj" fmla="val 40072"/>
            </a:avLst>
          </a:prstGeom>
          <a:solidFill>
            <a:srgbClr val="990000"/>
          </a:solidFill>
          <a:ln w="25400" cap="rnd">
            <a:solidFill>
              <a:srgbClr val="FFFFFF"/>
            </a:solidFill>
            <a:round/>
            <a:headEnd/>
            <a:tailEnd/>
          </a:ln>
        </p:spPr>
        <p:txBody>
          <a:bodyPr wrap="none" lIns="0" tIns="0" rIns="0" bIns="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9" name="Folded Corner 111">
            <a:extLst>
              <a:ext uri="{FF2B5EF4-FFF2-40B4-BE49-F238E27FC236}">
                <a16:creationId xmlns:a16="http://schemas.microsoft.com/office/drawing/2014/main" id="{EECCAFA1-FFC7-4E4B-AE38-26248A7F7931}"/>
              </a:ext>
            </a:extLst>
          </p:cNvPr>
          <p:cNvSpPr/>
          <p:nvPr/>
        </p:nvSpPr>
        <p:spPr bwMode="auto">
          <a:xfrm>
            <a:off x="3913354" y="5420475"/>
            <a:ext cx="432000" cy="540000"/>
          </a:xfrm>
          <a:prstGeom prst="foldedCorner">
            <a:avLst>
              <a:gd name="adj" fmla="val 40072"/>
            </a:avLst>
          </a:prstGeom>
          <a:solidFill>
            <a:srgbClr val="CC9900"/>
          </a:solidFill>
          <a:ln w="25400" cap="rnd">
            <a:solidFill>
              <a:srgbClr val="FFFFFF"/>
            </a:solidFill>
            <a:round/>
            <a:headEnd/>
            <a:tailEnd/>
          </a:ln>
        </p:spPr>
        <p:txBody>
          <a:bodyPr wrap="none" lIns="0" tIns="0" rIns="0" bIns="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B6B5A8A-5182-47BC-B68A-40F8A3579B3F}"/>
              </a:ext>
            </a:extLst>
          </p:cNvPr>
          <p:cNvGrpSpPr/>
          <p:nvPr/>
        </p:nvGrpSpPr>
        <p:grpSpPr>
          <a:xfrm>
            <a:off x="5497574" y="4785681"/>
            <a:ext cx="513527" cy="653199"/>
            <a:chOff x="5287530" y="3960468"/>
            <a:chExt cx="513527" cy="653199"/>
          </a:xfrm>
          <a:solidFill>
            <a:srgbClr val="008000"/>
          </a:solidFill>
        </p:grpSpPr>
        <p:sp>
          <p:nvSpPr>
            <p:cNvPr id="20" name="Folded Corner 111">
              <a:extLst>
                <a:ext uri="{FF2B5EF4-FFF2-40B4-BE49-F238E27FC236}">
                  <a16:creationId xmlns:a16="http://schemas.microsoft.com/office/drawing/2014/main" id="{8D782321-86CA-485A-B0FF-A932E2CF062C}"/>
                </a:ext>
              </a:extLst>
            </p:cNvPr>
            <p:cNvSpPr/>
            <p:nvPr/>
          </p:nvSpPr>
          <p:spPr bwMode="auto">
            <a:xfrm>
              <a:off x="5287530" y="4073667"/>
              <a:ext cx="432000" cy="540000"/>
            </a:xfrm>
            <a:prstGeom prst="foldedCorner">
              <a:avLst>
                <a:gd name="adj" fmla="val 40072"/>
              </a:avLst>
            </a:prstGeom>
            <a:solidFill>
              <a:srgbClr val="006600"/>
            </a:solidFill>
            <a:ln w="25400" cap="rnd">
              <a:solidFill>
                <a:srgbClr val="FFFFFF"/>
              </a:solidFill>
              <a:round/>
              <a:headEnd/>
              <a:tailEnd/>
            </a:ln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21" name="Star: 7 Points 20">
              <a:extLst>
                <a:ext uri="{FF2B5EF4-FFF2-40B4-BE49-F238E27FC236}">
                  <a16:creationId xmlns:a16="http://schemas.microsoft.com/office/drawing/2014/main" id="{C978844A-2E7D-434B-BD3D-458335E34771}"/>
                </a:ext>
              </a:extLst>
            </p:cNvPr>
            <p:cNvSpPr/>
            <p:nvPr/>
          </p:nvSpPr>
          <p:spPr bwMode="auto">
            <a:xfrm rot="727134">
              <a:off x="5436829" y="3960468"/>
              <a:ext cx="364228" cy="364228"/>
            </a:xfrm>
            <a:prstGeom prst="star7">
              <a:avLst>
                <a:gd name="adj" fmla="val 29369"/>
                <a:gd name="hf" fmla="val 102572"/>
                <a:gd name="vf" fmla="val 105210"/>
              </a:avLst>
            </a:prstGeom>
            <a:solidFill>
              <a:srgbClr val="00CC00"/>
            </a:solidFill>
            <a:ln w="12700">
              <a:solidFill>
                <a:srgbClr val="FFFFFF"/>
              </a:solidFill>
              <a:miter lim="800000"/>
              <a:headEnd/>
              <a:tailEnd type="none" w="lg" len="lg"/>
            </a:ln>
          </p:spPr>
          <p:txBody>
            <a:bodyPr lIns="102860" tIns="51429" rIns="102860" bIns="51429"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F22BF8A-31AB-4380-BB7C-D0A2D7D7E708}"/>
              </a:ext>
            </a:extLst>
          </p:cNvPr>
          <p:cNvCxnSpPr>
            <a:cxnSpLocks/>
          </p:cNvCxnSpPr>
          <p:nvPr/>
        </p:nvCxnSpPr>
        <p:spPr bwMode="auto">
          <a:xfrm>
            <a:off x="3269385" y="1852333"/>
            <a:ext cx="0" cy="57608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0642F12-94AA-4E7F-AF32-551FB81A5806}"/>
              </a:ext>
            </a:extLst>
          </p:cNvPr>
          <p:cNvCxnSpPr>
            <a:cxnSpLocks/>
          </p:cNvCxnSpPr>
          <p:nvPr/>
        </p:nvCxnSpPr>
        <p:spPr bwMode="auto">
          <a:xfrm>
            <a:off x="3269385" y="3652583"/>
            <a:ext cx="396000" cy="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BD996BB-78F7-4B18-B8A7-225B0C3CD8FD}"/>
              </a:ext>
            </a:extLst>
          </p:cNvPr>
          <p:cNvCxnSpPr>
            <a:cxnSpLocks/>
          </p:cNvCxnSpPr>
          <p:nvPr/>
        </p:nvCxnSpPr>
        <p:spPr bwMode="auto">
          <a:xfrm>
            <a:off x="3271240" y="3220523"/>
            <a:ext cx="0" cy="43206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lg" len="lg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3FDAB14-63F1-401D-B759-387492A11A4F}"/>
              </a:ext>
            </a:extLst>
          </p:cNvPr>
          <p:cNvCxnSpPr>
            <a:cxnSpLocks/>
          </p:cNvCxnSpPr>
          <p:nvPr/>
        </p:nvCxnSpPr>
        <p:spPr bwMode="auto">
          <a:xfrm>
            <a:off x="2928980" y="1852333"/>
            <a:ext cx="700455" cy="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lg" len="lg"/>
          </a:ln>
          <a:effectLst/>
        </p:spPr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4C035A5-A975-46D5-8B17-E74067B157AF}"/>
              </a:ext>
            </a:extLst>
          </p:cNvPr>
          <p:cNvCxnSpPr>
            <a:cxnSpLocks/>
          </p:cNvCxnSpPr>
          <p:nvPr/>
        </p:nvCxnSpPr>
        <p:spPr bwMode="auto">
          <a:xfrm>
            <a:off x="6151990" y="7170085"/>
            <a:ext cx="2232000" cy="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0B01E158-27A1-4D4E-BB1B-2F9E96A30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548" y="6377975"/>
            <a:ext cx="918774" cy="535608"/>
          </a:xfrm>
          <a:prstGeom prst="rect">
            <a:avLst/>
          </a:prstGeom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6D441B6-47E9-4708-A093-D7D469CFDB8C}"/>
              </a:ext>
            </a:extLst>
          </p:cNvPr>
          <p:cNvCxnSpPr>
            <a:cxnSpLocks/>
          </p:cNvCxnSpPr>
          <p:nvPr/>
        </p:nvCxnSpPr>
        <p:spPr bwMode="auto">
          <a:xfrm flipV="1">
            <a:off x="4775088" y="2212383"/>
            <a:ext cx="0" cy="1106527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9FC1CC2-BF51-44F3-9229-174214CA5720}"/>
              </a:ext>
            </a:extLst>
          </p:cNvPr>
          <p:cNvCxnSpPr>
            <a:cxnSpLocks/>
          </p:cNvCxnSpPr>
          <p:nvPr/>
        </p:nvCxnSpPr>
        <p:spPr bwMode="auto">
          <a:xfrm>
            <a:off x="5063128" y="2212383"/>
            <a:ext cx="0" cy="1106527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6F0AC36-36B2-447F-86E1-BA24D9CD3594}"/>
              </a:ext>
            </a:extLst>
          </p:cNvPr>
          <p:cNvCxnSpPr>
            <a:cxnSpLocks/>
          </p:cNvCxnSpPr>
          <p:nvPr/>
        </p:nvCxnSpPr>
        <p:spPr bwMode="auto">
          <a:xfrm flipV="1">
            <a:off x="4126988" y="3929635"/>
            <a:ext cx="10" cy="36000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535C4C3-F462-4E2B-985E-2826FA7CE689}"/>
              </a:ext>
            </a:extLst>
          </p:cNvPr>
          <p:cNvCxnSpPr>
            <a:cxnSpLocks/>
          </p:cNvCxnSpPr>
          <p:nvPr/>
        </p:nvCxnSpPr>
        <p:spPr bwMode="auto">
          <a:xfrm flipV="1">
            <a:off x="4126998" y="6112498"/>
            <a:ext cx="10" cy="36000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7C0C7CA-F286-44C5-BC23-48973F6DE89F}"/>
              </a:ext>
            </a:extLst>
          </p:cNvPr>
          <p:cNvGrpSpPr/>
          <p:nvPr/>
        </p:nvGrpSpPr>
        <p:grpSpPr>
          <a:xfrm>
            <a:off x="3244927" y="4425479"/>
            <a:ext cx="1754523" cy="828528"/>
            <a:chOff x="3271240" y="4588025"/>
            <a:chExt cx="1074595" cy="50744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27A9728-FA0E-4CD5-B434-C6836D9EB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1240" y="4588025"/>
              <a:ext cx="853895" cy="355053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4891292-4010-4492-9B5F-4892F95A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940" y="4740420"/>
              <a:ext cx="853895" cy="355053"/>
            </a:xfrm>
            <a:prstGeom prst="rect">
              <a:avLst/>
            </a:prstGeom>
          </p:spPr>
        </p:pic>
      </p:grp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54CFFAD-16EE-4650-8F3B-AF6A89CDDE7C}"/>
              </a:ext>
            </a:extLst>
          </p:cNvPr>
          <p:cNvCxnSpPr>
            <a:cxnSpLocks/>
          </p:cNvCxnSpPr>
          <p:nvPr/>
        </p:nvCxnSpPr>
        <p:spPr bwMode="auto">
          <a:xfrm>
            <a:off x="5711218" y="3929635"/>
            <a:ext cx="0" cy="75600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1D7AAD7-806C-4DC6-9663-47F5EA0616B1}"/>
              </a:ext>
            </a:extLst>
          </p:cNvPr>
          <p:cNvCxnSpPr>
            <a:cxnSpLocks/>
          </p:cNvCxnSpPr>
          <p:nvPr/>
        </p:nvCxnSpPr>
        <p:spPr bwMode="auto">
          <a:xfrm>
            <a:off x="5711218" y="5608498"/>
            <a:ext cx="0" cy="86400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9044D67-B300-4601-A779-D0D2F93011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778" y="1010785"/>
            <a:ext cx="2573881" cy="104659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EC12F5DA-8833-43A5-A8A4-903E2516C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9680" y="1334580"/>
            <a:ext cx="2448340" cy="80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National security agency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24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1" grpId="0"/>
      <p:bldP spid="12" grpId="0"/>
      <p:bldP spid="14" grpId="0"/>
      <p:bldP spid="18" grpId="0" animBg="1"/>
      <p:bldP spid="19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D592E6D-F12F-4CB3-AD7F-C0FC486A4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44" y="73657"/>
            <a:ext cx="2555925" cy="19876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solidFill>
                  <a:srgbClr val="FFFFFF"/>
                </a:solidFill>
              </a:rPr>
              <a:t>Certification of cryptographic tools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8F16097E-B0EE-4DED-AE4E-95249EECD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50" y="1719301"/>
            <a:ext cx="2734525" cy="42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Government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6B126EF1-43C6-4F4A-A350-79815688C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968" y="2428413"/>
            <a:ext cx="1934035" cy="775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Legal requirements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998D908C-D65B-4999-BAD3-4CDE1E837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6828" y="2575190"/>
            <a:ext cx="1790015" cy="405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Approval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E596AB-6F6C-4DA0-B001-E4D9765AF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9865" y="4970128"/>
            <a:ext cx="1790015" cy="405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Certificate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051072A3-C48F-4C4E-A9A2-74F2DEBA4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8864" y="4632628"/>
            <a:ext cx="1790015" cy="405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System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993025-E368-4557-8445-09865446F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6904" y="5302968"/>
            <a:ext cx="2160301" cy="775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Engineering documentation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27ECCD-39E0-4E35-A5B9-464FC797D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5710" y="6738025"/>
            <a:ext cx="1152160" cy="405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Sale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555DB944-8417-458A-BE98-831A23113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0918" y="3436553"/>
            <a:ext cx="2734525" cy="42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Accredited lab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E3D4A93C-9398-4DEE-B6DD-7870A28FC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0918" y="6965043"/>
            <a:ext cx="2734525" cy="42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Manufacturer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09A8ED19-AABC-4286-A617-1764C9F76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5805" y="6965043"/>
            <a:ext cx="1798395" cy="42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Customer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" name="Folded Corner 111">
            <a:extLst>
              <a:ext uri="{FF2B5EF4-FFF2-40B4-BE49-F238E27FC236}">
                <a16:creationId xmlns:a16="http://schemas.microsoft.com/office/drawing/2014/main" id="{66197C9D-FB25-4768-B0EB-4B39A99F8020}"/>
              </a:ext>
            </a:extLst>
          </p:cNvPr>
          <p:cNvSpPr/>
          <p:nvPr/>
        </p:nvSpPr>
        <p:spPr bwMode="auto">
          <a:xfrm>
            <a:off x="3049234" y="2545920"/>
            <a:ext cx="432000" cy="540000"/>
          </a:xfrm>
          <a:prstGeom prst="foldedCorner">
            <a:avLst>
              <a:gd name="adj" fmla="val 40072"/>
            </a:avLst>
          </a:prstGeom>
          <a:solidFill>
            <a:srgbClr val="990000"/>
          </a:solidFill>
          <a:ln w="25400" cap="rnd">
            <a:solidFill>
              <a:srgbClr val="FFFFFF"/>
            </a:solidFill>
            <a:round/>
            <a:headEnd/>
            <a:tailEnd/>
          </a:ln>
        </p:spPr>
        <p:txBody>
          <a:bodyPr wrap="none" lIns="0" tIns="0" rIns="0" bIns="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9" name="Folded Corner 111">
            <a:extLst>
              <a:ext uri="{FF2B5EF4-FFF2-40B4-BE49-F238E27FC236}">
                <a16:creationId xmlns:a16="http://schemas.microsoft.com/office/drawing/2014/main" id="{EECCAFA1-FFC7-4E4B-AE38-26248A7F7931}"/>
              </a:ext>
            </a:extLst>
          </p:cNvPr>
          <p:cNvSpPr/>
          <p:nvPr/>
        </p:nvSpPr>
        <p:spPr bwMode="auto">
          <a:xfrm>
            <a:off x="3913354" y="5420475"/>
            <a:ext cx="432000" cy="540000"/>
          </a:xfrm>
          <a:prstGeom prst="foldedCorner">
            <a:avLst>
              <a:gd name="adj" fmla="val 40072"/>
            </a:avLst>
          </a:prstGeom>
          <a:solidFill>
            <a:srgbClr val="CC9900"/>
          </a:solidFill>
          <a:ln w="25400" cap="rnd">
            <a:solidFill>
              <a:srgbClr val="FFFFFF"/>
            </a:solidFill>
            <a:round/>
            <a:headEnd/>
            <a:tailEnd/>
          </a:ln>
        </p:spPr>
        <p:txBody>
          <a:bodyPr wrap="none" lIns="0" tIns="0" rIns="0" bIns="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B6B5A8A-5182-47BC-B68A-40F8A3579B3F}"/>
              </a:ext>
            </a:extLst>
          </p:cNvPr>
          <p:cNvGrpSpPr/>
          <p:nvPr/>
        </p:nvGrpSpPr>
        <p:grpSpPr>
          <a:xfrm>
            <a:off x="5497574" y="4785681"/>
            <a:ext cx="513527" cy="653199"/>
            <a:chOff x="5287530" y="3960468"/>
            <a:chExt cx="513527" cy="653199"/>
          </a:xfrm>
          <a:solidFill>
            <a:srgbClr val="008000"/>
          </a:solidFill>
        </p:grpSpPr>
        <p:sp>
          <p:nvSpPr>
            <p:cNvPr id="20" name="Folded Corner 111">
              <a:extLst>
                <a:ext uri="{FF2B5EF4-FFF2-40B4-BE49-F238E27FC236}">
                  <a16:creationId xmlns:a16="http://schemas.microsoft.com/office/drawing/2014/main" id="{8D782321-86CA-485A-B0FF-A932E2CF062C}"/>
                </a:ext>
              </a:extLst>
            </p:cNvPr>
            <p:cNvSpPr/>
            <p:nvPr/>
          </p:nvSpPr>
          <p:spPr bwMode="auto">
            <a:xfrm>
              <a:off x="5287530" y="4073667"/>
              <a:ext cx="432000" cy="540000"/>
            </a:xfrm>
            <a:prstGeom prst="foldedCorner">
              <a:avLst>
                <a:gd name="adj" fmla="val 40072"/>
              </a:avLst>
            </a:prstGeom>
            <a:solidFill>
              <a:srgbClr val="006600"/>
            </a:solidFill>
            <a:ln w="25400" cap="rnd">
              <a:solidFill>
                <a:srgbClr val="FFFFFF"/>
              </a:solidFill>
              <a:round/>
              <a:headEnd/>
              <a:tailEnd/>
            </a:ln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21" name="Star: 7 Points 20">
              <a:extLst>
                <a:ext uri="{FF2B5EF4-FFF2-40B4-BE49-F238E27FC236}">
                  <a16:creationId xmlns:a16="http://schemas.microsoft.com/office/drawing/2014/main" id="{C978844A-2E7D-434B-BD3D-458335E34771}"/>
                </a:ext>
              </a:extLst>
            </p:cNvPr>
            <p:cNvSpPr/>
            <p:nvPr/>
          </p:nvSpPr>
          <p:spPr bwMode="auto">
            <a:xfrm rot="727134">
              <a:off x="5436829" y="3960468"/>
              <a:ext cx="364228" cy="364228"/>
            </a:xfrm>
            <a:prstGeom prst="star7">
              <a:avLst>
                <a:gd name="adj" fmla="val 29369"/>
                <a:gd name="hf" fmla="val 102572"/>
                <a:gd name="vf" fmla="val 105210"/>
              </a:avLst>
            </a:prstGeom>
            <a:solidFill>
              <a:srgbClr val="00CC00"/>
            </a:solidFill>
            <a:ln w="12700">
              <a:solidFill>
                <a:srgbClr val="FFFFFF"/>
              </a:solidFill>
              <a:miter lim="800000"/>
              <a:headEnd/>
              <a:tailEnd type="none" w="lg" len="lg"/>
            </a:ln>
          </p:spPr>
          <p:txBody>
            <a:bodyPr lIns="102860" tIns="51429" rIns="102860" bIns="51429"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F22BF8A-31AB-4380-BB7C-D0A2D7D7E708}"/>
              </a:ext>
            </a:extLst>
          </p:cNvPr>
          <p:cNvCxnSpPr>
            <a:cxnSpLocks/>
          </p:cNvCxnSpPr>
          <p:nvPr/>
        </p:nvCxnSpPr>
        <p:spPr bwMode="auto">
          <a:xfrm>
            <a:off x="3269385" y="1852333"/>
            <a:ext cx="0" cy="57608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0642F12-94AA-4E7F-AF32-551FB81A5806}"/>
              </a:ext>
            </a:extLst>
          </p:cNvPr>
          <p:cNvCxnSpPr>
            <a:cxnSpLocks/>
          </p:cNvCxnSpPr>
          <p:nvPr/>
        </p:nvCxnSpPr>
        <p:spPr bwMode="auto">
          <a:xfrm>
            <a:off x="3269385" y="3652583"/>
            <a:ext cx="396000" cy="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BD996BB-78F7-4B18-B8A7-225B0C3CD8FD}"/>
              </a:ext>
            </a:extLst>
          </p:cNvPr>
          <p:cNvCxnSpPr>
            <a:cxnSpLocks/>
          </p:cNvCxnSpPr>
          <p:nvPr/>
        </p:nvCxnSpPr>
        <p:spPr bwMode="auto">
          <a:xfrm>
            <a:off x="3271240" y="3220523"/>
            <a:ext cx="0" cy="43206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lg" len="lg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3FDAB14-63F1-401D-B759-387492A11A4F}"/>
              </a:ext>
            </a:extLst>
          </p:cNvPr>
          <p:cNvCxnSpPr>
            <a:cxnSpLocks/>
          </p:cNvCxnSpPr>
          <p:nvPr/>
        </p:nvCxnSpPr>
        <p:spPr bwMode="auto">
          <a:xfrm>
            <a:off x="2928980" y="1852333"/>
            <a:ext cx="700455" cy="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lg" len="lg"/>
          </a:ln>
          <a:effectLst/>
        </p:spPr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4C035A5-A975-46D5-8B17-E74067B157AF}"/>
              </a:ext>
            </a:extLst>
          </p:cNvPr>
          <p:cNvCxnSpPr>
            <a:cxnSpLocks/>
          </p:cNvCxnSpPr>
          <p:nvPr/>
        </p:nvCxnSpPr>
        <p:spPr bwMode="auto">
          <a:xfrm>
            <a:off x="6151990" y="7170085"/>
            <a:ext cx="2232000" cy="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0B01E158-27A1-4D4E-BB1B-2F9E96A30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548" y="6377975"/>
            <a:ext cx="918774" cy="535608"/>
          </a:xfrm>
          <a:prstGeom prst="rect">
            <a:avLst/>
          </a:prstGeom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6D441B6-47E9-4708-A093-D7D469CFDB8C}"/>
              </a:ext>
            </a:extLst>
          </p:cNvPr>
          <p:cNvCxnSpPr>
            <a:cxnSpLocks/>
          </p:cNvCxnSpPr>
          <p:nvPr/>
        </p:nvCxnSpPr>
        <p:spPr bwMode="auto">
          <a:xfrm flipV="1">
            <a:off x="4775088" y="2212383"/>
            <a:ext cx="0" cy="1106527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9FC1CC2-BF51-44F3-9229-174214CA5720}"/>
              </a:ext>
            </a:extLst>
          </p:cNvPr>
          <p:cNvCxnSpPr>
            <a:cxnSpLocks/>
          </p:cNvCxnSpPr>
          <p:nvPr/>
        </p:nvCxnSpPr>
        <p:spPr bwMode="auto">
          <a:xfrm>
            <a:off x="5063128" y="2212383"/>
            <a:ext cx="0" cy="1106527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6F0AC36-36B2-447F-86E1-BA24D9CD3594}"/>
              </a:ext>
            </a:extLst>
          </p:cNvPr>
          <p:cNvCxnSpPr>
            <a:cxnSpLocks/>
          </p:cNvCxnSpPr>
          <p:nvPr/>
        </p:nvCxnSpPr>
        <p:spPr bwMode="auto">
          <a:xfrm flipV="1">
            <a:off x="4126988" y="3929635"/>
            <a:ext cx="10" cy="36000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535C4C3-F462-4E2B-985E-2826FA7CE689}"/>
              </a:ext>
            </a:extLst>
          </p:cNvPr>
          <p:cNvCxnSpPr>
            <a:cxnSpLocks/>
          </p:cNvCxnSpPr>
          <p:nvPr/>
        </p:nvCxnSpPr>
        <p:spPr bwMode="auto">
          <a:xfrm flipV="1">
            <a:off x="4126998" y="6112498"/>
            <a:ext cx="10" cy="36000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7C0C7CA-F286-44C5-BC23-48973F6DE89F}"/>
              </a:ext>
            </a:extLst>
          </p:cNvPr>
          <p:cNvGrpSpPr/>
          <p:nvPr/>
        </p:nvGrpSpPr>
        <p:grpSpPr>
          <a:xfrm>
            <a:off x="3244927" y="4425479"/>
            <a:ext cx="1754533" cy="828533"/>
            <a:chOff x="3271240" y="4588025"/>
            <a:chExt cx="1074595" cy="50744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27A9728-FA0E-4CD5-B434-C6836D9EB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1240" y="4588025"/>
              <a:ext cx="853895" cy="355053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4891292-4010-4492-9B5F-4892F95A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940" y="4740420"/>
              <a:ext cx="853895" cy="355053"/>
            </a:xfrm>
            <a:prstGeom prst="rect">
              <a:avLst/>
            </a:prstGeom>
          </p:spPr>
        </p:pic>
      </p:grp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54CFFAD-16EE-4650-8F3B-AF6A89CDDE7C}"/>
              </a:ext>
            </a:extLst>
          </p:cNvPr>
          <p:cNvCxnSpPr>
            <a:cxnSpLocks/>
          </p:cNvCxnSpPr>
          <p:nvPr/>
        </p:nvCxnSpPr>
        <p:spPr bwMode="auto">
          <a:xfrm>
            <a:off x="5711218" y="3929635"/>
            <a:ext cx="0" cy="75600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1D7AAD7-806C-4DC6-9663-47F5EA0616B1}"/>
              </a:ext>
            </a:extLst>
          </p:cNvPr>
          <p:cNvCxnSpPr>
            <a:cxnSpLocks/>
          </p:cNvCxnSpPr>
          <p:nvPr/>
        </p:nvCxnSpPr>
        <p:spPr bwMode="auto">
          <a:xfrm>
            <a:off x="5711218" y="5608498"/>
            <a:ext cx="0" cy="86400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sp>
        <p:nvSpPr>
          <p:cNvPr id="63" name="Rounded Rectangle 4">
            <a:extLst>
              <a:ext uri="{FF2B5EF4-FFF2-40B4-BE49-F238E27FC236}">
                <a16:creationId xmlns:a16="http://schemas.microsoft.com/office/drawing/2014/main" id="{FBE527F1-BBA8-4A38-A6E4-86B0D3E03AE1}"/>
              </a:ext>
            </a:extLst>
          </p:cNvPr>
          <p:cNvSpPr/>
          <p:nvPr/>
        </p:nvSpPr>
        <p:spPr bwMode="auto">
          <a:xfrm>
            <a:off x="1543012" y="3374910"/>
            <a:ext cx="8497118" cy="2918313"/>
          </a:xfrm>
          <a:prstGeom prst="roundRect">
            <a:avLst/>
          </a:prstGeom>
          <a:noFill/>
          <a:ln w="25400">
            <a:solidFill>
              <a:srgbClr val="00FF00"/>
            </a:solidFill>
            <a:miter lim="800000"/>
            <a:headEnd/>
            <a:tailEnd type="none" w="lg" len="lg"/>
          </a:ln>
        </p:spPr>
        <p:txBody>
          <a:bodyPr lIns="102860" tIns="51429" rIns="102860" bIns="51429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4" name="TextBox 9">
            <a:extLst>
              <a:ext uri="{FF2B5EF4-FFF2-40B4-BE49-F238E27FC236}">
                <a16:creationId xmlns:a16="http://schemas.microsoft.com/office/drawing/2014/main" id="{FF7E2279-103C-4C41-9662-F19EA673B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5755" y="3437517"/>
            <a:ext cx="1798395" cy="1575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Russia: optional for commercial uses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0BA5233D-4210-48EF-87D8-442017505EA6}"/>
              </a:ext>
            </a:extLst>
          </p:cNvPr>
          <p:cNvGrpSpPr/>
          <p:nvPr/>
        </p:nvGrpSpPr>
        <p:grpSpPr>
          <a:xfrm>
            <a:off x="4525279" y="2429514"/>
            <a:ext cx="2130431" cy="678131"/>
            <a:chOff x="4453269" y="2405898"/>
            <a:chExt cx="2130431" cy="678131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A92B960-C307-465B-B77A-850EB936E9F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53269" y="2405898"/>
              <a:ext cx="2130431" cy="678131"/>
            </a:xfrm>
            <a:prstGeom prst="line">
              <a:avLst/>
            </a:prstGeom>
            <a:noFill/>
            <a:ln w="25400" algn="ctr">
              <a:solidFill>
                <a:srgbClr val="00FF00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404E1BF-97CB-4445-955F-DCBA7926AC4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453269" y="2405898"/>
              <a:ext cx="2130431" cy="678131"/>
            </a:xfrm>
            <a:prstGeom prst="line">
              <a:avLst/>
            </a:prstGeom>
            <a:noFill/>
            <a:ln w="25400" algn="ctr">
              <a:solidFill>
                <a:srgbClr val="00FF00"/>
              </a:solidFill>
              <a:round/>
              <a:headEnd type="none" w="med" len="med"/>
              <a:tailEnd type="none" w="med" len="med"/>
            </a:ln>
          </p:spPr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9044D67-B300-4601-A779-D0D2F93011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778" y="1010785"/>
            <a:ext cx="2573881" cy="104659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EC12F5DA-8833-43A5-A8A4-903E2516C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9680" y="1334580"/>
            <a:ext cx="2448340" cy="80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National security agency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11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7" t="6003" r="12917" b="9360"/>
          <a:stretch/>
        </p:blipFill>
        <p:spPr>
          <a:xfrm>
            <a:off x="0" y="320332"/>
            <a:ext cx="10287000" cy="739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1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solidFill>
                  <a:srgbClr val="FFFFFF"/>
                </a:solidFill>
              </a:rPr>
              <a:t>Implementation security of quantum communications</a:t>
            </a: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1470990" y="1054485"/>
            <a:ext cx="7344816" cy="3317655"/>
            <a:chOff x="1471092" y="4027469"/>
            <a:chExt cx="7344816" cy="3555468"/>
          </a:xfrm>
        </p:grpSpPr>
        <p:sp>
          <p:nvSpPr>
            <p:cNvPr id="94" name="TextBox 9"/>
            <p:cNvSpPr txBox="1">
              <a:spLocks noChangeArrowheads="1"/>
            </p:cNvSpPr>
            <p:nvPr/>
          </p:nvSpPr>
          <p:spPr bwMode="auto">
            <a:xfrm>
              <a:off x="1471092" y="7088179"/>
              <a:ext cx="7344816" cy="494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>
                  <a:solidFill>
                    <a:srgbClr val="000000"/>
                  </a:solidFill>
                </a:rPr>
                <a:t>.</a:t>
              </a:r>
              <a:r>
                <a:rPr lang="nb-NO">
                  <a:solidFill>
                    <a:srgbClr val="00FF00"/>
                  </a:solidFill>
                </a:rPr>
                <a:t>Laws of physics</a:t>
              </a:r>
              <a:r>
                <a:rPr lang="nb-NO">
                  <a:solidFill>
                    <a:srgbClr val="FFFFFF"/>
                  </a:solidFill>
                </a:rPr>
                <a:t>   </a:t>
              </a:r>
              <a:r>
                <a:rPr lang="nb-NO">
                  <a:solidFill>
                    <a:srgbClr val="C0C0C0"/>
                  </a:solidFill>
                </a:rPr>
                <a:t>&amp;</a:t>
              </a:r>
              <a:r>
                <a:rPr lang="nb-NO">
                  <a:solidFill>
                    <a:srgbClr val="FFFFFF"/>
                  </a:solidFill>
                </a:rPr>
                <a:t>   </a:t>
              </a:r>
              <a:r>
                <a:rPr lang="nb-NO">
                  <a:solidFill>
                    <a:srgbClr val="FF00FF"/>
                  </a:solidFill>
                </a:rPr>
                <a:t>Model of equipment</a:t>
              </a:r>
            </a:p>
          </p:txBody>
        </p:sp>
        <p:sp>
          <p:nvSpPr>
            <p:cNvPr id="95" name="TextBox 9"/>
            <p:cNvSpPr txBox="1">
              <a:spLocks noChangeArrowheads="1"/>
            </p:cNvSpPr>
            <p:nvPr/>
          </p:nvSpPr>
          <p:spPr bwMode="auto">
            <a:xfrm>
              <a:off x="3559324" y="6181693"/>
              <a:ext cx="3168352" cy="494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>
                  <a:solidFill>
                    <a:srgbClr val="00FF00"/>
                  </a:solidFill>
                </a:rPr>
                <a:t>Security proof</a:t>
              </a:r>
            </a:p>
          </p:txBody>
        </p:sp>
        <p:cxnSp>
          <p:nvCxnSpPr>
            <p:cNvPr id="99" name="Straight Connector 98"/>
            <p:cNvCxnSpPr/>
            <p:nvPr/>
          </p:nvCxnSpPr>
          <p:spPr bwMode="auto">
            <a:xfrm>
              <a:off x="1471092" y="7560855"/>
              <a:ext cx="7344816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04" name="Group 103"/>
            <p:cNvGrpSpPr/>
            <p:nvPr/>
          </p:nvGrpSpPr>
          <p:grpSpPr>
            <a:xfrm>
              <a:off x="3829005" y="4536517"/>
              <a:ext cx="2628992" cy="1080122"/>
              <a:chOff x="1471092" y="4511487"/>
              <a:chExt cx="7344818" cy="3018546"/>
            </a:xfrm>
          </p:grpSpPr>
          <p:grpSp>
            <p:nvGrpSpPr>
              <p:cNvPr id="178" name="Group 177"/>
              <p:cNvGrpSpPr/>
              <p:nvPr/>
            </p:nvGrpSpPr>
            <p:grpSpPr>
              <a:xfrm>
                <a:off x="1471092" y="4511487"/>
                <a:ext cx="7344818" cy="3018545"/>
                <a:chOff x="1471092" y="257225"/>
                <a:chExt cx="7344818" cy="7272808"/>
              </a:xfrm>
            </p:grpSpPr>
            <p:cxnSp>
              <p:nvCxnSpPr>
                <p:cNvPr id="180" name="Straight Connector 179"/>
                <p:cNvCxnSpPr/>
                <p:nvPr/>
              </p:nvCxnSpPr>
              <p:spPr bwMode="auto">
                <a:xfrm flipH="1">
                  <a:off x="1471092" y="257225"/>
                  <a:ext cx="3672408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1" name="Straight Connector 180"/>
                <p:cNvCxnSpPr/>
                <p:nvPr/>
              </p:nvCxnSpPr>
              <p:spPr bwMode="auto">
                <a:xfrm>
                  <a:off x="5143501" y="257225"/>
                  <a:ext cx="3672409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179" name="Straight Connector 178"/>
              <p:cNvCxnSpPr/>
              <p:nvPr/>
            </p:nvCxnSpPr>
            <p:spPr bwMode="auto">
              <a:xfrm>
                <a:off x="1471092" y="7530033"/>
                <a:ext cx="7344816" cy="0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05" name="Straight Connector 104"/>
            <p:cNvCxnSpPr/>
            <p:nvPr/>
          </p:nvCxnSpPr>
          <p:spPr bwMode="auto">
            <a:xfrm flipV="1">
              <a:off x="1471092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Straight Connector 105"/>
            <p:cNvCxnSpPr/>
            <p:nvPr/>
          </p:nvCxnSpPr>
          <p:spPr bwMode="auto">
            <a:xfrm flipH="1" flipV="1">
              <a:off x="6727676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7" name="Straight Connector 106"/>
            <p:cNvCxnSpPr/>
            <p:nvPr/>
          </p:nvCxnSpPr>
          <p:spPr bwMode="auto">
            <a:xfrm>
              <a:off x="3559324" y="5832663"/>
              <a:ext cx="3168352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" name="Straight Connector 107"/>
            <p:cNvCxnSpPr/>
            <p:nvPr/>
          </p:nvCxnSpPr>
          <p:spPr bwMode="auto">
            <a:xfrm>
              <a:off x="2047156" y="7088916"/>
              <a:ext cx="619268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108"/>
            <p:cNvCxnSpPr/>
            <p:nvPr/>
          </p:nvCxnSpPr>
          <p:spPr bwMode="auto">
            <a:xfrm>
              <a:off x="2589064" y="6644079"/>
              <a:ext cx="511355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" name="Straight Connector 109"/>
            <p:cNvCxnSpPr/>
            <p:nvPr/>
          </p:nvCxnSpPr>
          <p:spPr bwMode="auto">
            <a:xfrm flipV="1">
              <a:off x="3127276" y="6202729"/>
              <a:ext cx="4029662" cy="140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" name="Straight Connector 110"/>
            <p:cNvCxnSpPr/>
            <p:nvPr/>
          </p:nvCxnSpPr>
          <p:spPr bwMode="auto">
            <a:xfrm flipV="1">
              <a:off x="517950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" name="Straight Connector 111"/>
            <p:cNvCxnSpPr/>
            <p:nvPr/>
          </p:nvCxnSpPr>
          <p:spPr bwMode="auto">
            <a:xfrm flipV="1">
              <a:off x="5994358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" name="Straight Connector 112"/>
            <p:cNvCxnSpPr/>
            <p:nvPr/>
          </p:nvCxnSpPr>
          <p:spPr bwMode="auto">
            <a:xfrm flipV="1">
              <a:off x="6727676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" name="Straight Connector 114"/>
            <p:cNvCxnSpPr/>
            <p:nvPr/>
          </p:nvCxnSpPr>
          <p:spPr bwMode="auto">
            <a:xfrm flipV="1">
              <a:off x="4378568" y="5832663"/>
              <a:ext cx="0" cy="36004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7" name="Straight Connector 116"/>
            <p:cNvCxnSpPr/>
            <p:nvPr/>
          </p:nvCxnSpPr>
          <p:spPr bwMode="auto">
            <a:xfrm flipV="1">
              <a:off x="355932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Straight Connector 118"/>
            <p:cNvCxnSpPr/>
            <p:nvPr/>
          </p:nvCxnSpPr>
          <p:spPr bwMode="auto">
            <a:xfrm flipV="1">
              <a:off x="3919364" y="6207511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Straight Connector 120"/>
            <p:cNvCxnSpPr/>
            <p:nvPr/>
          </p:nvCxnSpPr>
          <p:spPr bwMode="auto">
            <a:xfrm flipV="1">
              <a:off x="3144859" y="619129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3" name="Straight Connector 122"/>
            <p:cNvCxnSpPr/>
            <p:nvPr/>
          </p:nvCxnSpPr>
          <p:spPr bwMode="auto">
            <a:xfrm flipV="1">
              <a:off x="6334183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5" name="Straight Connector 124"/>
            <p:cNvCxnSpPr/>
            <p:nvPr/>
          </p:nvCxnSpPr>
          <p:spPr bwMode="auto">
            <a:xfrm flipV="1">
              <a:off x="7087716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" name="Straight Connector 126"/>
            <p:cNvCxnSpPr/>
            <p:nvPr/>
          </p:nvCxnSpPr>
          <p:spPr bwMode="auto">
            <a:xfrm flipV="1">
              <a:off x="3496053" y="6660755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9" name="Straight Connector 128"/>
            <p:cNvCxnSpPr/>
            <p:nvPr/>
          </p:nvCxnSpPr>
          <p:spPr bwMode="auto">
            <a:xfrm flipV="1">
              <a:off x="276723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1" name="Straight Connector 130"/>
            <p:cNvCxnSpPr/>
            <p:nvPr/>
          </p:nvCxnSpPr>
          <p:spPr bwMode="auto">
            <a:xfrm flipV="1">
              <a:off x="4216133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3" name="Straight Connector 132"/>
            <p:cNvCxnSpPr/>
            <p:nvPr/>
          </p:nvCxnSpPr>
          <p:spPr bwMode="auto">
            <a:xfrm flipV="1">
              <a:off x="492747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4" name="Straight Connector 133"/>
            <p:cNvCxnSpPr/>
            <p:nvPr/>
          </p:nvCxnSpPr>
          <p:spPr bwMode="auto">
            <a:xfrm flipV="1">
              <a:off x="5719564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6" name="Straight Connector 135"/>
            <p:cNvCxnSpPr/>
            <p:nvPr/>
          </p:nvCxnSpPr>
          <p:spPr bwMode="auto">
            <a:xfrm flipV="1">
              <a:off x="6516091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8" name="Straight Connector 137"/>
            <p:cNvCxnSpPr/>
            <p:nvPr/>
          </p:nvCxnSpPr>
          <p:spPr bwMode="auto">
            <a:xfrm flipV="1">
              <a:off x="7303740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0" name="Straight Connector 139"/>
            <p:cNvCxnSpPr/>
            <p:nvPr/>
          </p:nvCxnSpPr>
          <p:spPr bwMode="auto">
            <a:xfrm flipV="1">
              <a:off x="8023820" y="6906407"/>
              <a:ext cx="626" cy="18000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2" name="Freeform 141"/>
            <p:cNvSpPr/>
            <p:nvPr/>
          </p:nvSpPr>
          <p:spPr>
            <a:xfrm>
              <a:off x="4354830" y="4968567"/>
              <a:ext cx="1581150" cy="232634"/>
            </a:xfrm>
            <a:custGeom>
              <a:avLst/>
              <a:gdLst>
                <a:gd name="connsiteX0" fmla="*/ 0 w 1581150"/>
                <a:gd name="connsiteY0" fmla="*/ 215265 h 215474"/>
                <a:gd name="connsiteX1" fmla="*/ 9525 w 1581150"/>
                <a:gd name="connsiteY1" fmla="*/ 209550 h 215474"/>
                <a:gd name="connsiteX2" fmla="*/ 19050 w 1581150"/>
                <a:gd name="connsiteY2" fmla="*/ 198120 h 215474"/>
                <a:gd name="connsiteX3" fmla="*/ 24765 w 1581150"/>
                <a:gd name="connsiteY3" fmla="*/ 196215 h 215474"/>
                <a:gd name="connsiteX4" fmla="*/ 36195 w 1581150"/>
                <a:gd name="connsiteY4" fmla="*/ 188595 h 215474"/>
                <a:gd name="connsiteX5" fmla="*/ 40005 w 1581150"/>
                <a:gd name="connsiteY5" fmla="*/ 182880 h 215474"/>
                <a:gd name="connsiteX6" fmla="*/ 47625 w 1581150"/>
                <a:gd name="connsiteY6" fmla="*/ 177165 h 215474"/>
                <a:gd name="connsiteX7" fmla="*/ 59055 w 1581150"/>
                <a:gd name="connsiteY7" fmla="*/ 169545 h 215474"/>
                <a:gd name="connsiteX8" fmla="*/ 70485 w 1581150"/>
                <a:gd name="connsiteY8" fmla="*/ 160020 h 215474"/>
                <a:gd name="connsiteX9" fmla="*/ 76200 w 1581150"/>
                <a:gd name="connsiteY9" fmla="*/ 154305 h 215474"/>
                <a:gd name="connsiteX10" fmla="*/ 81915 w 1581150"/>
                <a:gd name="connsiteY10" fmla="*/ 152400 h 215474"/>
                <a:gd name="connsiteX11" fmla="*/ 87630 w 1581150"/>
                <a:gd name="connsiteY11" fmla="*/ 148590 h 215474"/>
                <a:gd name="connsiteX12" fmla="*/ 91440 w 1581150"/>
                <a:gd name="connsiteY12" fmla="*/ 142875 h 215474"/>
                <a:gd name="connsiteX13" fmla="*/ 108585 w 1581150"/>
                <a:gd name="connsiteY13" fmla="*/ 139065 h 215474"/>
                <a:gd name="connsiteX14" fmla="*/ 127635 w 1581150"/>
                <a:gd name="connsiteY14" fmla="*/ 131445 h 215474"/>
                <a:gd name="connsiteX15" fmla="*/ 133350 w 1581150"/>
                <a:gd name="connsiteY15" fmla="*/ 125730 h 215474"/>
                <a:gd name="connsiteX16" fmla="*/ 139065 w 1581150"/>
                <a:gd name="connsiteY16" fmla="*/ 123825 h 215474"/>
                <a:gd name="connsiteX17" fmla="*/ 146685 w 1581150"/>
                <a:gd name="connsiteY17" fmla="*/ 112395 h 215474"/>
                <a:gd name="connsiteX18" fmla="*/ 156210 w 1581150"/>
                <a:gd name="connsiteY18" fmla="*/ 108585 h 215474"/>
                <a:gd name="connsiteX19" fmla="*/ 169545 w 1581150"/>
                <a:gd name="connsiteY19" fmla="*/ 100965 h 215474"/>
                <a:gd name="connsiteX20" fmla="*/ 188595 w 1581150"/>
                <a:gd name="connsiteY20" fmla="*/ 97155 h 215474"/>
                <a:gd name="connsiteX21" fmla="*/ 194310 w 1581150"/>
                <a:gd name="connsiteY21" fmla="*/ 95250 h 215474"/>
                <a:gd name="connsiteX22" fmla="*/ 207645 w 1581150"/>
                <a:gd name="connsiteY22" fmla="*/ 85725 h 215474"/>
                <a:gd name="connsiteX23" fmla="*/ 219075 w 1581150"/>
                <a:gd name="connsiteY23" fmla="*/ 81915 h 215474"/>
                <a:gd name="connsiteX24" fmla="*/ 230505 w 1581150"/>
                <a:gd name="connsiteY24" fmla="*/ 74295 h 215474"/>
                <a:gd name="connsiteX25" fmla="*/ 236220 w 1581150"/>
                <a:gd name="connsiteY25" fmla="*/ 72390 h 215474"/>
                <a:gd name="connsiteX26" fmla="*/ 253365 w 1581150"/>
                <a:gd name="connsiteY26" fmla="*/ 68580 h 215474"/>
                <a:gd name="connsiteX27" fmla="*/ 264795 w 1581150"/>
                <a:gd name="connsiteY27" fmla="*/ 66675 h 215474"/>
                <a:gd name="connsiteX28" fmla="*/ 272415 w 1581150"/>
                <a:gd name="connsiteY28" fmla="*/ 64770 h 215474"/>
                <a:gd name="connsiteX29" fmla="*/ 297180 w 1581150"/>
                <a:gd name="connsiteY29" fmla="*/ 62865 h 215474"/>
                <a:gd name="connsiteX30" fmla="*/ 314325 w 1581150"/>
                <a:gd name="connsiteY30" fmla="*/ 57150 h 215474"/>
                <a:gd name="connsiteX31" fmla="*/ 320040 w 1581150"/>
                <a:gd name="connsiteY31" fmla="*/ 55245 h 215474"/>
                <a:gd name="connsiteX32" fmla="*/ 325755 w 1581150"/>
                <a:gd name="connsiteY32" fmla="*/ 53340 h 215474"/>
                <a:gd name="connsiteX33" fmla="*/ 333375 w 1581150"/>
                <a:gd name="connsiteY33" fmla="*/ 51435 h 215474"/>
                <a:gd name="connsiteX34" fmla="*/ 346710 w 1581150"/>
                <a:gd name="connsiteY34" fmla="*/ 47625 h 215474"/>
                <a:gd name="connsiteX35" fmla="*/ 371475 w 1581150"/>
                <a:gd name="connsiteY35" fmla="*/ 43815 h 215474"/>
                <a:gd name="connsiteX36" fmla="*/ 392430 w 1581150"/>
                <a:gd name="connsiteY36" fmla="*/ 38100 h 215474"/>
                <a:gd name="connsiteX37" fmla="*/ 411480 w 1581150"/>
                <a:gd name="connsiteY37" fmla="*/ 36195 h 215474"/>
                <a:gd name="connsiteX38" fmla="*/ 432435 w 1581150"/>
                <a:gd name="connsiteY38" fmla="*/ 32385 h 215474"/>
                <a:gd name="connsiteX39" fmla="*/ 438150 w 1581150"/>
                <a:gd name="connsiteY39" fmla="*/ 30480 h 215474"/>
                <a:gd name="connsiteX40" fmla="*/ 445770 w 1581150"/>
                <a:gd name="connsiteY40" fmla="*/ 28575 h 215474"/>
                <a:gd name="connsiteX41" fmla="*/ 466725 w 1581150"/>
                <a:gd name="connsiteY41" fmla="*/ 24765 h 215474"/>
                <a:gd name="connsiteX42" fmla="*/ 472440 w 1581150"/>
                <a:gd name="connsiteY42" fmla="*/ 22860 h 215474"/>
                <a:gd name="connsiteX43" fmla="*/ 487680 w 1581150"/>
                <a:gd name="connsiteY43" fmla="*/ 20955 h 215474"/>
                <a:gd name="connsiteX44" fmla="*/ 510540 w 1581150"/>
                <a:gd name="connsiteY44" fmla="*/ 17145 h 215474"/>
                <a:gd name="connsiteX45" fmla="*/ 594360 w 1581150"/>
                <a:gd name="connsiteY45" fmla="*/ 11430 h 215474"/>
                <a:gd name="connsiteX46" fmla="*/ 621030 w 1581150"/>
                <a:gd name="connsiteY46" fmla="*/ 9525 h 215474"/>
                <a:gd name="connsiteX47" fmla="*/ 649605 w 1581150"/>
                <a:gd name="connsiteY47" fmla="*/ 3810 h 215474"/>
                <a:gd name="connsiteX48" fmla="*/ 760095 w 1581150"/>
                <a:gd name="connsiteY48" fmla="*/ 0 h 215474"/>
                <a:gd name="connsiteX49" fmla="*/ 866775 w 1581150"/>
                <a:gd name="connsiteY49" fmla="*/ 1905 h 215474"/>
                <a:gd name="connsiteX50" fmla="*/ 946785 w 1581150"/>
                <a:gd name="connsiteY50" fmla="*/ 5715 h 215474"/>
                <a:gd name="connsiteX51" fmla="*/ 1089660 w 1581150"/>
                <a:gd name="connsiteY51" fmla="*/ 7620 h 215474"/>
                <a:gd name="connsiteX52" fmla="*/ 1099185 w 1581150"/>
                <a:gd name="connsiteY52" fmla="*/ 9525 h 215474"/>
                <a:gd name="connsiteX53" fmla="*/ 1143000 w 1581150"/>
                <a:gd name="connsiteY53" fmla="*/ 13335 h 215474"/>
                <a:gd name="connsiteX54" fmla="*/ 1154430 w 1581150"/>
                <a:gd name="connsiteY54" fmla="*/ 19050 h 215474"/>
                <a:gd name="connsiteX55" fmla="*/ 1173480 w 1581150"/>
                <a:gd name="connsiteY55" fmla="*/ 22860 h 215474"/>
                <a:gd name="connsiteX56" fmla="*/ 1198245 w 1581150"/>
                <a:gd name="connsiteY56" fmla="*/ 26670 h 215474"/>
                <a:gd name="connsiteX57" fmla="*/ 1217295 w 1581150"/>
                <a:gd name="connsiteY57" fmla="*/ 32385 h 215474"/>
                <a:gd name="connsiteX58" fmla="*/ 1224915 w 1581150"/>
                <a:gd name="connsiteY58" fmla="*/ 36195 h 215474"/>
                <a:gd name="connsiteX59" fmla="*/ 1230630 w 1581150"/>
                <a:gd name="connsiteY59" fmla="*/ 38100 h 215474"/>
                <a:gd name="connsiteX60" fmla="*/ 1236345 w 1581150"/>
                <a:gd name="connsiteY60" fmla="*/ 41910 h 215474"/>
                <a:gd name="connsiteX61" fmla="*/ 1243965 w 1581150"/>
                <a:gd name="connsiteY61" fmla="*/ 47625 h 215474"/>
                <a:gd name="connsiteX62" fmla="*/ 1253490 w 1581150"/>
                <a:gd name="connsiteY62" fmla="*/ 49530 h 215474"/>
                <a:gd name="connsiteX63" fmla="*/ 1263015 w 1581150"/>
                <a:gd name="connsiteY63" fmla="*/ 53340 h 215474"/>
                <a:gd name="connsiteX64" fmla="*/ 1268730 w 1581150"/>
                <a:gd name="connsiteY64" fmla="*/ 57150 h 215474"/>
                <a:gd name="connsiteX65" fmla="*/ 1278255 w 1581150"/>
                <a:gd name="connsiteY65" fmla="*/ 59055 h 215474"/>
                <a:gd name="connsiteX66" fmla="*/ 1285875 w 1581150"/>
                <a:gd name="connsiteY66" fmla="*/ 62865 h 215474"/>
                <a:gd name="connsiteX67" fmla="*/ 1291590 w 1581150"/>
                <a:gd name="connsiteY67" fmla="*/ 66675 h 215474"/>
                <a:gd name="connsiteX68" fmla="*/ 1303020 w 1581150"/>
                <a:gd name="connsiteY68" fmla="*/ 70485 h 215474"/>
                <a:gd name="connsiteX69" fmla="*/ 1314450 w 1581150"/>
                <a:gd name="connsiteY69" fmla="*/ 76200 h 215474"/>
                <a:gd name="connsiteX70" fmla="*/ 1322070 w 1581150"/>
                <a:gd name="connsiteY70" fmla="*/ 80010 h 215474"/>
                <a:gd name="connsiteX71" fmla="*/ 1327785 w 1581150"/>
                <a:gd name="connsiteY71" fmla="*/ 83820 h 215474"/>
                <a:gd name="connsiteX72" fmla="*/ 1346835 w 1581150"/>
                <a:gd name="connsiteY72" fmla="*/ 89535 h 215474"/>
                <a:gd name="connsiteX73" fmla="*/ 1358265 w 1581150"/>
                <a:gd name="connsiteY73" fmla="*/ 93345 h 215474"/>
                <a:gd name="connsiteX74" fmla="*/ 1365885 w 1581150"/>
                <a:gd name="connsiteY74" fmla="*/ 95250 h 215474"/>
                <a:gd name="connsiteX75" fmla="*/ 1373505 w 1581150"/>
                <a:gd name="connsiteY75" fmla="*/ 99060 h 215474"/>
                <a:gd name="connsiteX76" fmla="*/ 1392555 w 1581150"/>
                <a:gd name="connsiteY76" fmla="*/ 104775 h 215474"/>
                <a:gd name="connsiteX77" fmla="*/ 1405890 w 1581150"/>
                <a:gd name="connsiteY77" fmla="*/ 108585 h 215474"/>
                <a:gd name="connsiteX78" fmla="*/ 1411605 w 1581150"/>
                <a:gd name="connsiteY78" fmla="*/ 112395 h 215474"/>
                <a:gd name="connsiteX79" fmla="*/ 1424940 w 1581150"/>
                <a:gd name="connsiteY79" fmla="*/ 118110 h 215474"/>
                <a:gd name="connsiteX80" fmla="*/ 1430655 w 1581150"/>
                <a:gd name="connsiteY80" fmla="*/ 123825 h 215474"/>
                <a:gd name="connsiteX81" fmla="*/ 1442085 w 1581150"/>
                <a:gd name="connsiteY81" fmla="*/ 129540 h 215474"/>
                <a:gd name="connsiteX82" fmla="*/ 1447800 w 1581150"/>
                <a:gd name="connsiteY82" fmla="*/ 135255 h 215474"/>
                <a:gd name="connsiteX83" fmla="*/ 1466850 w 1581150"/>
                <a:gd name="connsiteY83" fmla="*/ 144780 h 215474"/>
                <a:gd name="connsiteX84" fmla="*/ 1483995 w 1581150"/>
                <a:gd name="connsiteY84" fmla="*/ 154305 h 215474"/>
                <a:gd name="connsiteX85" fmla="*/ 1489710 w 1581150"/>
                <a:gd name="connsiteY85" fmla="*/ 158115 h 215474"/>
                <a:gd name="connsiteX86" fmla="*/ 1497330 w 1581150"/>
                <a:gd name="connsiteY86" fmla="*/ 165735 h 215474"/>
                <a:gd name="connsiteX87" fmla="*/ 1510665 w 1581150"/>
                <a:gd name="connsiteY87" fmla="*/ 171450 h 215474"/>
                <a:gd name="connsiteX88" fmla="*/ 1520190 w 1581150"/>
                <a:gd name="connsiteY88" fmla="*/ 175260 h 215474"/>
                <a:gd name="connsiteX89" fmla="*/ 1525905 w 1581150"/>
                <a:gd name="connsiteY89" fmla="*/ 177165 h 215474"/>
                <a:gd name="connsiteX90" fmla="*/ 1537335 w 1581150"/>
                <a:gd name="connsiteY90" fmla="*/ 184785 h 215474"/>
                <a:gd name="connsiteX91" fmla="*/ 1552575 w 1581150"/>
                <a:gd name="connsiteY91" fmla="*/ 192405 h 215474"/>
                <a:gd name="connsiteX92" fmla="*/ 1562100 w 1581150"/>
                <a:gd name="connsiteY92" fmla="*/ 200025 h 215474"/>
                <a:gd name="connsiteX93" fmla="*/ 1571625 w 1581150"/>
                <a:gd name="connsiteY93" fmla="*/ 211455 h 215474"/>
                <a:gd name="connsiteX94" fmla="*/ 1577340 w 1581150"/>
                <a:gd name="connsiteY94" fmla="*/ 215265 h 215474"/>
                <a:gd name="connsiteX95" fmla="*/ 1581150 w 1581150"/>
                <a:gd name="connsiteY95" fmla="*/ 215265 h 2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581150" h="215474">
                  <a:moveTo>
                    <a:pt x="0" y="215265"/>
                  </a:moveTo>
                  <a:cubicBezTo>
                    <a:pt x="3175" y="213360"/>
                    <a:pt x="6714" y="211960"/>
                    <a:pt x="9525" y="209550"/>
                  </a:cubicBezTo>
                  <a:cubicBezTo>
                    <a:pt x="21825" y="199007"/>
                    <a:pt x="3485" y="208497"/>
                    <a:pt x="19050" y="198120"/>
                  </a:cubicBezTo>
                  <a:cubicBezTo>
                    <a:pt x="20721" y="197006"/>
                    <a:pt x="23010" y="197190"/>
                    <a:pt x="24765" y="196215"/>
                  </a:cubicBezTo>
                  <a:cubicBezTo>
                    <a:pt x="28768" y="193991"/>
                    <a:pt x="36195" y="188595"/>
                    <a:pt x="36195" y="188595"/>
                  </a:cubicBezTo>
                  <a:cubicBezTo>
                    <a:pt x="37465" y="186690"/>
                    <a:pt x="38386" y="184499"/>
                    <a:pt x="40005" y="182880"/>
                  </a:cubicBezTo>
                  <a:cubicBezTo>
                    <a:pt x="42250" y="180635"/>
                    <a:pt x="45024" y="178986"/>
                    <a:pt x="47625" y="177165"/>
                  </a:cubicBezTo>
                  <a:cubicBezTo>
                    <a:pt x="51376" y="174539"/>
                    <a:pt x="55817" y="172783"/>
                    <a:pt x="59055" y="169545"/>
                  </a:cubicBezTo>
                  <a:cubicBezTo>
                    <a:pt x="75751" y="152849"/>
                    <a:pt x="54572" y="173281"/>
                    <a:pt x="70485" y="160020"/>
                  </a:cubicBezTo>
                  <a:cubicBezTo>
                    <a:pt x="72555" y="158295"/>
                    <a:pt x="73958" y="155799"/>
                    <a:pt x="76200" y="154305"/>
                  </a:cubicBezTo>
                  <a:cubicBezTo>
                    <a:pt x="77871" y="153191"/>
                    <a:pt x="80119" y="153298"/>
                    <a:pt x="81915" y="152400"/>
                  </a:cubicBezTo>
                  <a:cubicBezTo>
                    <a:pt x="83963" y="151376"/>
                    <a:pt x="85725" y="149860"/>
                    <a:pt x="87630" y="148590"/>
                  </a:cubicBezTo>
                  <a:cubicBezTo>
                    <a:pt x="88900" y="146685"/>
                    <a:pt x="89535" y="144145"/>
                    <a:pt x="91440" y="142875"/>
                  </a:cubicBezTo>
                  <a:cubicBezTo>
                    <a:pt x="92593" y="142106"/>
                    <a:pt x="108375" y="139107"/>
                    <a:pt x="108585" y="139065"/>
                  </a:cubicBezTo>
                  <a:cubicBezTo>
                    <a:pt x="130177" y="122871"/>
                    <a:pt x="99835" y="143800"/>
                    <a:pt x="127635" y="131445"/>
                  </a:cubicBezTo>
                  <a:cubicBezTo>
                    <a:pt x="130097" y="130351"/>
                    <a:pt x="131108" y="127224"/>
                    <a:pt x="133350" y="125730"/>
                  </a:cubicBezTo>
                  <a:cubicBezTo>
                    <a:pt x="135021" y="124616"/>
                    <a:pt x="137160" y="124460"/>
                    <a:pt x="139065" y="123825"/>
                  </a:cubicBezTo>
                  <a:cubicBezTo>
                    <a:pt x="141605" y="120015"/>
                    <a:pt x="142433" y="114096"/>
                    <a:pt x="146685" y="112395"/>
                  </a:cubicBezTo>
                  <a:cubicBezTo>
                    <a:pt x="149860" y="111125"/>
                    <a:pt x="153151" y="110114"/>
                    <a:pt x="156210" y="108585"/>
                  </a:cubicBezTo>
                  <a:cubicBezTo>
                    <a:pt x="175342" y="99019"/>
                    <a:pt x="146167" y="110984"/>
                    <a:pt x="169545" y="100965"/>
                  </a:cubicBezTo>
                  <a:cubicBezTo>
                    <a:pt x="176195" y="98115"/>
                    <a:pt x="180707" y="98282"/>
                    <a:pt x="188595" y="97155"/>
                  </a:cubicBezTo>
                  <a:cubicBezTo>
                    <a:pt x="190500" y="96520"/>
                    <a:pt x="192567" y="96246"/>
                    <a:pt x="194310" y="95250"/>
                  </a:cubicBezTo>
                  <a:cubicBezTo>
                    <a:pt x="196773" y="93843"/>
                    <a:pt x="204328" y="87199"/>
                    <a:pt x="207645" y="85725"/>
                  </a:cubicBezTo>
                  <a:cubicBezTo>
                    <a:pt x="211315" y="84094"/>
                    <a:pt x="215733" y="84143"/>
                    <a:pt x="219075" y="81915"/>
                  </a:cubicBezTo>
                  <a:cubicBezTo>
                    <a:pt x="222885" y="79375"/>
                    <a:pt x="226161" y="75743"/>
                    <a:pt x="230505" y="74295"/>
                  </a:cubicBezTo>
                  <a:cubicBezTo>
                    <a:pt x="232410" y="73660"/>
                    <a:pt x="234289" y="72942"/>
                    <a:pt x="236220" y="72390"/>
                  </a:cubicBezTo>
                  <a:cubicBezTo>
                    <a:pt x="241571" y="70861"/>
                    <a:pt x="247964" y="69562"/>
                    <a:pt x="253365" y="68580"/>
                  </a:cubicBezTo>
                  <a:cubicBezTo>
                    <a:pt x="257165" y="67889"/>
                    <a:pt x="261007" y="67433"/>
                    <a:pt x="264795" y="66675"/>
                  </a:cubicBezTo>
                  <a:cubicBezTo>
                    <a:pt x="267362" y="66162"/>
                    <a:pt x="269815" y="65076"/>
                    <a:pt x="272415" y="64770"/>
                  </a:cubicBezTo>
                  <a:cubicBezTo>
                    <a:pt x="280638" y="63803"/>
                    <a:pt x="288925" y="63500"/>
                    <a:pt x="297180" y="62865"/>
                  </a:cubicBezTo>
                  <a:lnTo>
                    <a:pt x="314325" y="57150"/>
                  </a:lnTo>
                  <a:lnTo>
                    <a:pt x="320040" y="55245"/>
                  </a:lnTo>
                  <a:cubicBezTo>
                    <a:pt x="321945" y="54610"/>
                    <a:pt x="323807" y="53827"/>
                    <a:pt x="325755" y="53340"/>
                  </a:cubicBezTo>
                  <a:cubicBezTo>
                    <a:pt x="328295" y="52705"/>
                    <a:pt x="330858" y="52154"/>
                    <a:pt x="333375" y="51435"/>
                  </a:cubicBezTo>
                  <a:cubicBezTo>
                    <a:pt x="344512" y="48253"/>
                    <a:pt x="333310" y="50603"/>
                    <a:pt x="346710" y="47625"/>
                  </a:cubicBezTo>
                  <a:cubicBezTo>
                    <a:pt x="364190" y="43741"/>
                    <a:pt x="348382" y="47664"/>
                    <a:pt x="371475" y="43815"/>
                  </a:cubicBezTo>
                  <a:cubicBezTo>
                    <a:pt x="378670" y="42616"/>
                    <a:pt x="385209" y="39132"/>
                    <a:pt x="392430" y="38100"/>
                  </a:cubicBezTo>
                  <a:cubicBezTo>
                    <a:pt x="398748" y="37197"/>
                    <a:pt x="405130" y="36830"/>
                    <a:pt x="411480" y="36195"/>
                  </a:cubicBezTo>
                  <a:cubicBezTo>
                    <a:pt x="434070" y="30548"/>
                    <a:pt x="398306" y="39211"/>
                    <a:pt x="432435" y="32385"/>
                  </a:cubicBezTo>
                  <a:cubicBezTo>
                    <a:pt x="434404" y="31991"/>
                    <a:pt x="436219" y="31032"/>
                    <a:pt x="438150" y="30480"/>
                  </a:cubicBezTo>
                  <a:cubicBezTo>
                    <a:pt x="440667" y="29761"/>
                    <a:pt x="443203" y="29088"/>
                    <a:pt x="445770" y="28575"/>
                  </a:cubicBezTo>
                  <a:cubicBezTo>
                    <a:pt x="454262" y="26877"/>
                    <a:pt x="458552" y="26808"/>
                    <a:pt x="466725" y="24765"/>
                  </a:cubicBezTo>
                  <a:cubicBezTo>
                    <a:pt x="468673" y="24278"/>
                    <a:pt x="470464" y="23219"/>
                    <a:pt x="472440" y="22860"/>
                  </a:cubicBezTo>
                  <a:cubicBezTo>
                    <a:pt x="477477" y="21944"/>
                    <a:pt x="482620" y="21733"/>
                    <a:pt x="487680" y="20955"/>
                  </a:cubicBezTo>
                  <a:cubicBezTo>
                    <a:pt x="501977" y="18755"/>
                    <a:pt x="493488" y="18695"/>
                    <a:pt x="510540" y="17145"/>
                  </a:cubicBezTo>
                  <a:cubicBezTo>
                    <a:pt x="559451" y="12699"/>
                    <a:pt x="551855" y="14087"/>
                    <a:pt x="594360" y="11430"/>
                  </a:cubicBezTo>
                  <a:lnTo>
                    <a:pt x="621030" y="9525"/>
                  </a:lnTo>
                  <a:cubicBezTo>
                    <a:pt x="632782" y="5608"/>
                    <a:pt x="629732" y="6294"/>
                    <a:pt x="649605" y="3810"/>
                  </a:cubicBezTo>
                  <a:cubicBezTo>
                    <a:pt x="696356" y="-2034"/>
                    <a:pt x="659726" y="2007"/>
                    <a:pt x="760095" y="0"/>
                  </a:cubicBezTo>
                  <a:lnTo>
                    <a:pt x="866775" y="1905"/>
                  </a:lnTo>
                  <a:cubicBezTo>
                    <a:pt x="893463" y="2722"/>
                    <a:pt x="920094" y="5031"/>
                    <a:pt x="946785" y="5715"/>
                  </a:cubicBezTo>
                  <a:cubicBezTo>
                    <a:pt x="994399" y="6936"/>
                    <a:pt x="1042035" y="6985"/>
                    <a:pt x="1089660" y="7620"/>
                  </a:cubicBezTo>
                  <a:cubicBezTo>
                    <a:pt x="1092835" y="8255"/>
                    <a:pt x="1095960" y="9232"/>
                    <a:pt x="1099185" y="9525"/>
                  </a:cubicBezTo>
                  <a:cubicBezTo>
                    <a:pt x="1118109" y="11245"/>
                    <a:pt x="1127089" y="9799"/>
                    <a:pt x="1143000" y="13335"/>
                  </a:cubicBezTo>
                  <a:cubicBezTo>
                    <a:pt x="1154115" y="15805"/>
                    <a:pt x="1143364" y="14308"/>
                    <a:pt x="1154430" y="19050"/>
                  </a:cubicBezTo>
                  <a:cubicBezTo>
                    <a:pt x="1158302" y="20709"/>
                    <a:pt x="1170525" y="22269"/>
                    <a:pt x="1173480" y="22860"/>
                  </a:cubicBezTo>
                  <a:cubicBezTo>
                    <a:pt x="1194103" y="26985"/>
                    <a:pt x="1162193" y="22664"/>
                    <a:pt x="1198245" y="26670"/>
                  </a:cubicBezTo>
                  <a:cubicBezTo>
                    <a:pt x="1205730" y="28541"/>
                    <a:pt x="1209565" y="29293"/>
                    <a:pt x="1217295" y="32385"/>
                  </a:cubicBezTo>
                  <a:cubicBezTo>
                    <a:pt x="1219932" y="33440"/>
                    <a:pt x="1222305" y="35076"/>
                    <a:pt x="1224915" y="36195"/>
                  </a:cubicBezTo>
                  <a:cubicBezTo>
                    <a:pt x="1226761" y="36986"/>
                    <a:pt x="1228834" y="37202"/>
                    <a:pt x="1230630" y="38100"/>
                  </a:cubicBezTo>
                  <a:cubicBezTo>
                    <a:pt x="1232678" y="39124"/>
                    <a:pt x="1234482" y="40579"/>
                    <a:pt x="1236345" y="41910"/>
                  </a:cubicBezTo>
                  <a:cubicBezTo>
                    <a:pt x="1238929" y="43755"/>
                    <a:pt x="1241064" y="46336"/>
                    <a:pt x="1243965" y="47625"/>
                  </a:cubicBezTo>
                  <a:cubicBezTo>
                    <a:pt x="1246924" y="48940"/>
                    <a:pt x="1250389" y="48600"/>
                    <a:pt x="1253490" y="49530"/>
                  </a:cubicBezTo>
                  <a:cubicBezTo>
                    <a:pt x="1256765" y="50513"/>
                    <a:pt x="1259956" y="51811"/>
                    <a:pt x="1263015" y="53340"/>
                  </a:cubicBezTo>
                  <a:cubicBezTo>
                    <a:pt x="1265063" y="54364"/>
                    <a:pt x="1266586" y="56346"/>
                    <a:pt x="1268730" y="57150"/>
                  </a:cubicBezTo>
                  <a:cubicBezTo>
                    <a:pt x="1271762" y="58287"/>
                    <a:pt x="1275080" y="58420"/>
                    <a:pt x="1278255" y="59055"/>
                  </a:cubicBezTo>
                  <a:cubicBezTo>
                    <a:pt x="1280795" y="60325"/>
                    <a:pt x="1283409" y="61456"/>
                    <a:pt x="1285875" y="62865"/>
                  </a:cubicBezTo>
                  <a:cubicBezTo>
                    <a:pt x="1287863" y="64001"/>
                    <a:pt x="1289498" y="65745"/>
                    <a:pt x="1291590" y="66675"/>
                  </a:cubicBezTo>
                  <a:cubicBezTo>
                    <a:pt x="1295260" y="68306"/>
                    <a:pt x="1299678" y="68257"/>
                    <a:pt x="1303020" y="70485"/>
                  </a:cubicBezTo>
                  <a:cubicBezTo>
                    <a:pt x="1314003" y="77807"/>
                    <a:pt x="1303408" y="71468"/>
                    <a:pt x="1314450" y="76200"/>
                  </a:cubicBezTo>
                  <a:cubicBezTo>
                    <a:pt x="1317060" y="77319"/>
                    <a:pt x="1319604" y="78601"/>
                    <a:pt x="1322070" y="80010"/>
                  </a:cubicBezTo>
                  <a:cubicBezTo>
                    <a:pt x="1324058" y="81146"/>
                    <a:pt x="1325693" y="82890"/>
                    <a:pt x="1327785" y="83820"/>
                  </a:cubicBezTo>
                  <a:cubicBezTo>
                    <a:pt x="1337111" y="87965"/>
                    <a:pt x="1338310" y="86977"/>
                    <a:pt x="1346835" y="89535"/>
                  </a:cubicBezTo>
                  <a:cubicBezTo>
                    <a:pt x="1350682" y="90689"/>
                    <a:pt x="1354369" y="92371"/>
                    <a:pt x="1358265" y="93345"/>
                  </a:cubicBezTo>
                  <a:cubicBezTo>
                    <a:pt x="1360805" y="93980"/>
                    <a:pt x="1363434" y="94331"/>
                    <a:pt x="1365885" y="95250"/>
                  </a:cubicBezTo>
                  <a:cubicBezTo>
                    <a:pt x="1368544" y="96247"/>
                    <a:pt x="1370868" y="98005"/>
                    <a:pt x="1373505" y="99060"/>
                  </a:cubicBezTo>
                  <a:cubicBezTo>
                    <a:pt x="1384823" y="103587"/>
                    <a:pt x="1382731" y="101968"/>
                    <a:pt x="1392555" y="104775"/>
                  </a:cubicBezTo>
                  <a:cubicBezTo>
                    <a:pt x="1411686" y="110241"/>
                    <a:pt x="1382069" y="102630"/>
                    <a:pt x="1405890" y="108585"/>
                  </a:cubicBezTo>
                  <a:cubicBezTo>
                    <a:pt x="1407795" y="109855"/>
                    <a:pt x="1409501" y="111493"/>
                    <a:pt x="1411605" y="112395"/>
                  </a:cubicBezTo>
                  <a:cubicBezTo>
                    <a:pt x="1422071" y="116880"/>
                    <a:pt x="1416500" y="111077"/>
                    <a:pt x="1424940" y="118110"/>
                  </a:cubicBezTo>
                  <a:cubicBezTo>
                    <a:pt x="1427010" y="119835"/>
                    <a:pt x="1428413" y="122331"/>
                    <a:pt x="1430655" y="123825"/>
                  </a:cubicBezTo>
                  <a:cubicBezTo>
                    <a:pt x="1447838" y="135281"/>
                    <a:pt x="1424100" y="114552"/>
                    <a:pt x="1442085" y="129540"/>
                  </a:cubicBezTo>
                  <a:cubicBezTo>
                    <a:pt x="1444155" y="131265"/>
                    <a:pt x="1445645" y="133639"/>
                    <a:pt x="1447800" y="135255"/>
                  </a:cubicBezTo>
                  <a:cubicBezTo>
                    <a:pt x="1454918" y="140594"/>
                    <a:pt x="1458818" y="141567"/>
                    <a:pt x="1466850" y="144780"/>
                  </a:cubicBezTo>
                  <a:cubicBezTo>
                    <a:pt x="1484787" y="162717"/>
                    <a:pt x="1456023" y="135657"/>
                    <a:pt x="1483995" y="154305"/>
                  </a:cubicBezTo>
                  <a:cubicBezTo>
                    <a:pt x="1485900" y="155575"/>
                    <a:pt x="1487972" y="156625"/>
                    <a:pt x="1489710" y="158115"/>
                  </a:cubicBezTo>
                  <a:cubicBezTo>
                    <a:pt x="1492437" y="160453"/>
                    <a:pt x="1494456" y="163580"/>
                    <a:pt x="1497330" y="165735"/>
                  </a:cubicBezTo>
                  <a:cubicBezTo>
                    <a:pt x="1501790" y="169080"/>
                    <a:pt x="1505760" y="169611"/>
                    <a:pt x="1510665" y="171450"/>
                  </a:cubicBezTo>
                  <a:cubicBezTo>
                    <a:pt x="1513867" y="172651"/>
                    <a:pt x="1516988" y="174059"/>
                    <a:pt x="1520190" y="175260"/>
                  </a:cubicBezTo>
                  <a:cubicBezTo>
                    <a:pt x="1522070" y="175965"/>
                    <a:pt x="1524150" y="176190"/>
                    <a:pt x="1525905" y="177165"/>
                  </a:cubicBezTo>
                  <a:cubicBezTo>
                    <a:pt x="1529908" y="179389"/>
                    <a:pt x="1533083" y="183084"/>
                    <a:pt x="1537335" y="184785"/>
                  </a:cubicBezTo>
                  <a:cubicBezTo>
                    <a:pt x="1548986" y="189445"/>
                    <a:pt x="1544015" y="186698"/>
                    <a:pt x="1552575" y="192405"/>
                  </a:cubicBezTo>
                  <a:cubicBezTo>
                    <a:pt x="1561096" y="205186"/>
                    <a:pt x="1551058" y="192664"/>
                    <a:pt x="1562100" y="200025"/>
                  </a:cubicBezTo>
                  <a:cubicBezTo>
                    <a:pt x="1571463" y="206267"/>
                    <a:pt x="1564597" y="204427"/>
                    <a:pt x="1571625" y="211455"/>
                  </a:cubicBezTo>
                  <a:cubicBezTo>
                    <a:pt x="1573244" y="213074"/>
                    <a:pt x="1575214" y="214415"/>
                    <a:pt x="1577340" y="215265"/>
                  </a:cubicBezTo>
                  <a:cubicBezTo>
                    <a:pt x="1578519" y="215737"/>
                    <a:pt x="1579880" y="215265"/>
                    <a:pt x="1581150" y="215265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Freeform 143"/>
            <p:cNvSpPr/>
            <p:nvPr/>
          </p:nvSpPr>
          <p:spPr>
            <a:xfrm>
              <a:off x="4335780" y="5204801"/>
              <a:ext cx="1602316" cy="339829"/>
            </a:xfrm>
            <a:custGeom>
              <a:avLst/>
              <a:gdLst>
                <a:gd name="connsiteX0" fmla="*/ 0 w 1602316"/>
                <a:gd name="connsiteY0" fmla="*/ 13335 h 211455"/>
                <a:gd name="connsiteX1" fmla="*/ 1905 w 1602316"/>
                <a:gd name="connsiteY1" fmla="*/ 22860 h 211455"/>
                <a:gd name="connsiteX2" fmla="*/ 9525 w 1602316"/>
                <a:gd name="connsiteY2" fmla="*/ 34290 h 211455"/>
                <a:gd name="connsiteX3" fmla="*/ 13335 w 1602316"/>
                <a:gd name="connsiteY3" fmla="*/ 40005 h 211455"/>
                <a:gd name="connsiteX4" fmla="*/ 19050 w 1602316"/>
                <a:gd name="connsiteY4" fmla="*/ 45720 h 211455"/>
                <a:gd name="connsiteX5" fmla="*/ 30480 w 1602316"/>
                <a:gd name="connsiteY5" fmla="*/ 57150 h 211455"/>
                <a:gd name="connsiteX6" fmla="*/ 40005 w 1602316"/>
                <a:gd name="connsiteY6" fmla="*/ 66675 h 211455"/>
                <a:gd name="connsiteX7" fmla="*/ 51435 w 1602316"/>
                <a:gd name="connsiteY7" fmla="*/ 78105 h 211455"/>
                <a:gd name="connsiteX8" fmla="*/ 57150 w 1602316"/>
                <a:gd name="connsiteY8" fmla="*/ 83820 h 211455"/>
                <a:gd name="connsiteX9" fmla="*/ 62865 w 1602316"/>
                <a:gd name="connsiteY9" fmla="*/ 87630 h 211455"/>
                <a:gd name="connsiteX10" fmla="*/ 74295 w 1602316"/>
                <a:gd name="connsiteY10" fmla="*/ 99060 h 211455"/>
                <a:gd name="connsiteX11" fmla="*/ 80010 w 1602316"/>
                <a:gd name="connsiteY11" fmla="*/ 106680 h 211455"/>
                <a:gd name="connsiteX12" fmla="*/ 87630 w 1602316"/>
                <a:gd name="connsiteY12" fmla="*/ 108585 h 211455"/>
                <a:gd name="connsiteX13" fmla="*/ 93345 w 1602316"/>
                <a:gd name="connsiteY13" fmla="*/ 110490 h 211455"/>
                <a:gd name="connsiteX14" fmla="*/ 104775 w 1602316"/>
                <a:gd name="connsiteY14" fmla="*/ 118110 h 211455"/>
                <a:gd name="connsiteX15" fmla="*/ 112395 w 1602316"/>
                <a:gd name="connsiteY15" fmla="*/ 123825 h 211455"/>
                <a:gd name="connsiteX16" fmla="*/ 123825 w 1602316"/>
                <a:gd name="connsiteY16" fmla="*/ 131445 h 211455"/>
                <a:gd name="connsiteX17" fmla="*/ 129540 w 1602316"/>
                <a:gd name="connsiteY17" fmla="*/ 137160 h 211455"/>
                <a:gd name="connsiteX18" fmla="*/ 135255 w 1602316"/>
                <a:gd name="connsiteY18" fmla="*/ 139065 h 211455"/>
                <a:gd name="connsiteX19" fmla="*/ 150495 w 1602316"/>
                <a:gd name="connsiteY19" fmla="*/ 142875 h 211455"/>
                <a:gd name="connsiteX20" fmla="*/ 165735 w 1602316"/>
                <a:gd name="connsiteY20" fmla="*/ 146685 h 211455"/>
                <a:gd name="connsiteX21" fmla="*/ 171450 w 1602316"/>
                <a:gd name="connsiteY21" fmla="*/ 152400 h 211455"/>
                <a:gd name="connsiteX22" fmla="*/ 180975 w 1602316"/>
                <a:gd name="connsiteY22" fmla="*/ 154305 h 211455"/>
                <a:gd name="connsiteX23" fmla="*/ 188595 w 1602316"/>
                <a:gd name="connsiteY23" fmla="*/ 158115 h 211455"/>
                <a:gd name="connsiteX24" fmla="*/ 200025 w 1602316"/>
                <a:gd name="connsiteY24" fmla="*/ 161925 h 211455"/>
                <a:gd name="connsiteX25" fmla="*/ 207645 w 1602316"/>
                <a:gd name="connsiteY25" fmla="*/ 165735 h 211455"/>
                <a:gd name="connsiteX26" fmla="*/ 215265 w 1602316"/>
                <a:gd name="connsiteY26" fmla="*/ 167640 h 211455"/>
                <a:gd name="connsiteX27" fmla="*/ 220980 w 1602316"/>
                <a:gd name="connsiteY27" fmla="*/ 169545 h 211455"/>
                <a:gd name="connsiteX28" fmla="*/ 230505 w 1602316"/>
                <a:gd name="connsiteY28" fmla="*/ 171450 h 211455"/>
                <a:gd name="connsiteX29" fmla="*/ 236220 w 1602316"/>
                <a:gd name="connsiteY29" fmla="*/ 173355 h 211455"/>
                <a:gd name="connsiteX30" fmla="*/ 264795 w 1602316"/>
                <a:gd name="connsiteY30" fmla="*/ 175260 h 211455"/>
                <a:gd name="connsiteX31" fmla="*/ 278130 w 1602316"/>
                <a:gd name="connsiteY31" fmla="*/ 177165 h 211455"/>
                <a:gd name="connsiteX32" fmla="*/ 297180 w 1602316"/>
                <a:gd name="connsiteY32" fmla="*/ 179070 h 211455"/>
                <a:gd name="connsiteX33" fmla="*/ 304800 w 1602316"/>
                <a:gd name="connsiteY33" fmla="*/ 180975 h 211455"/>
                <a:gd name="connsiteX34" fmla="*/ 314325 w 1602316"/>
                <a:gd name="connsiteY34" fmla="*/ 182880 h 211455"/>
                <a:gd name="connsiteX35" fmla="*/ 325755 w 1602316"/>
                <a:gd name="connsiteY35" fmla="*/ 186690 h 211455"/>
                <a:gd name="connsiteX36" fmla="*/ 340995 w 1602316"/>
                <a:gd name="connsiteY36" fmla="*/ 192405 h 211455"/>
                <a:gd name="connsiteX37" fmla="*/ 375285 w 1602316"/>
                <a:gd name="connsiteY37" fmla="*/ 194310 h 211455"/>
                <a:gd name="connsiteX38" fmla="*/ 392430 w 1602316"/>
                <a:gd name="connsiteY38" fmla="*/ 198120 h 211455"/>
                <a:gd name="connsiteX39" fmla="*/ 462915 w 1602316"/>
                <a:gd name="connsiteY39" fmla="*/ 200025 h 211455"/>
                <a:gd name="connsiteX40" fmla="*/ 493395 w 1602316"/>
                <a:gd name="connsiteY40" fmla="*/ 203835 h 211455"/>
                <a:gd name="connsiteX41" fmla="*/ 554355 w 1602316"/>
                <a:gd name="connsiteY41" fmla="*/ 205740 h 211455"/>
                <a:gd name="connsiteX42" fmla="*/ 647700 w 1602316"/>
                <a:gd name="connsiteY42" fmla="*/ 209550 h 211455"/>
                <a:gd name="connsiteX43" fmla="*/ 790575 w 1602316"/>
                <a:gd name="connsiteY43" fmla="*/ 211455 h 211455"/>
                <a:gd name="connsiteX44" fmla="*/ 914400 w 1602316"/>
                <a:gd name="connsiteY44" fmla="*/ 209550 h 211455"/>
                <a:gd name="connsiteX45" fmla="*/ 1072515 w 1602316"/>
                <a:gd name="connsiteY45" fmla="*/ 207645 h 211455"/>
                <a:gd name="connsiteX46" fmla="*/ 1080135 w 1602316"/>
                <a:gd name="connsiteY46" fmla="*/ 205740 h 211455"/>
                <a:gd name="connsiteX47" fmla="*/ 1125855 w 1602316"/>
                <a:gd name="connsiteY47" fmla="*/ 201930 h 211455"/>
                <a:gd name="connsiteX48" fmla="*/ 1137285 w 1602316"/>
                <a:gd name="connsiteY48" fmla="*/ 198120 h 211455"/>
                <a:gd name="connsiteX49" fmla="*/ 1143000 w 1602316"/>
                <a:gd name="connsiteY49" fmla="*/ 196215 h 211455"/>
                <a:gd name="connsiteX50" fmla="*/ 1154430 w 1602316"/>
                <a:gd name="connsiteY50" fmla="*/ 194310 h 211455"/>
                <a:gd name="connsiteX51" fmla="*/ 1162050 w 1602316"/>
                <a:gd name="connsiteY51" fmla="*/ 192405 h 211455"/>
                <a:gd name="connsiteX52" fmla="*/ 1179195 w 1602316"/>
                <a:gd name="connsiteY52" fmla="*/ 190500 h 211455"/>
                <a:gd name="connsiteX53" fmla="*/ 1198245 w 1602316"/>
                <a:gd name="connsiteY53" fmla="*/ 186690 h 211455"/>
                <a:gd name="connsiteX54" fmla="*/ 1217295 w 1602316"/>
                <a:gd name="connsiteY54" fmla="*/ 182880 h 211455"/>
                <a:gd name="connsiteX55" fmla="*/ 1240155 w 1602316"/>
                <a:gd name="connsiteY55" fmla="*/ 180975 h 211455"/>
                <a:gd name="connsiteX56" fmla="*/ 1251585 w 1602316"/>
                <a:gd name="connsiteY56" fmla="*/ 177165 h 211455"/>
                <a:gd name="connsiteX57" fmla="*/ 1266825 w 1602316"/>
                <a:gd name="connsiteY57" fmla="*/ 173355 h 211455"/>
                <a:gd name="connsiteX58" fmla="*/ 1274445 w 1602316"/>
                <a:gd name="connsiteY58" fmla="*/ 171450 h 211455"/>
                <a:gd name="connsiteX59" fmla="*/ 1306830 w 1602316"/>
                <a:gd name="connsiteY59" fmla="*/ 163830 h 211455"/>
                <a:gd name="connsiteX60" fmla="*/ 1312545 w 1602316"/>
                <a:gd name="connsiteY60" fmla="*/ 161925 h 211455"/>
                <a:gd name="connsiteX61" fmla="*/ 1323975 w 1602316"/>
                <a:gd name="connsiteY61" fmla="*/ 160020 h 211455"/>
                <a:gd name="connsiteX62" fmla="*/ 1348740 w 1602316"/>
                <a:gd name="connsiteY62" fmla="*/ 154305 h 211455"/>
                <a:gd name="connsiteX63" fmla="*/ 1362075 w 1602316"/>
                <a:gd name="connsiteY63" fmla="*/ 152400 h 211455"/>
                <a:gd name="connsiteX64" fmla="*/ 1369695 w 1602316"/>
                <a:gd name="connsiteY64" fmla="*/ 150495 h 211455"/>
                <a:gd name="connsiteX65" fmla="*/ 1392555 w 1602316"/>
                <a:gd name="connsiteY65" fmla="*/ 148590 h 211455"/>
                <a:gd name="connsiteX66" fmla="*/ 1398270 w 1602316"/>
                <a:gd name="connsiteY66" fmla="*/ 146685 h 211455"/>
                <a:gd name="connsiteX67" fmla="*/ 1405890 w 1602316"/>
                <a:gd name="connsiteY67" fmla="*/ 144780 h 211455"/>
                <a:gd name="connsiteX68" fmla="*/ 1419225 w 1602316"/>
                <a:gd name="connsiteY68" fmla="*/ 139065 h 211455"/>
                <a:gd name="connsiteX69" fmla="*/ 1424940 w 1602316"/>
                <a:gd name="connsiteY69" fmla="*/ 135255 h 211455"/>
                <a:gd name="connsiteX70" fmla="*/ 1430655 w 1602316"/>
                <a:gd name="connsiteY70" fmla="*/ 133350 h 211455"/>
                <a:gd name="connsiteX71" fmla="*/ 1438275 w 1602316"/>
                <a:gd name="connsiteY71" fmla="*/ 127635 h 211455"/>
                <a:gd name="connsiteX72" fmla="*/ 1449705 w 1602316"/>
                <a:gd name="connsiteY72" fmla="*/ 125730 h 211455"/>
                <a:gd name="connsiteX73" fmla="*/ 1457325 w 1602316"/>
                <a:gd name="connsiteY73" fmla="*/ 120015 h 211455"/>
                <a:gd name="connsiteX74" fmla="*/ 1464945 w 1602316"/>
                <a:gd name="connsiteY74" fmla="*/ 118110 h 211455"/>
                <a:gd name="connsiteX75" fmla="*/ 1482090 w 1602316"/>
                <a:gd name="connsiteY75" fmla="*/ 114300 h 211455"/>
                <a:gd name="connsiteX76" fmla="*/ 1497330 w 1602316"/>
                <a:gd name="connsiteY76" fmla="*/ 106680 h 211455"/>
                <a:gd name="connsiteX77" fmla="*/ 1518285 w 1602316"/>
                <a:gd name="connsiteY77" fmla="*/ 100965 h 211455"/>
                <a:gd name="connsiteX78" fmla="*/ 1529715 w 1602316"/>
                <a:gd name="connsiteY78" fmla="*/ 89535 h 211455"/>
                <a:gd name="connsiteX79" fmla="*/ 1535430 w 1602316"/>
                <a:gd name="connsiteY79" fmla="*/ 85725 h 211455"/>
                <a:gd name="connsiteX80" fmla="*/ 1541145 w 1602316"/>
                <a:gd name="connsiteY80" fmla="*/ 80010 h 211455"/>
                <a:gd name="connsiteX81" fmla="*/ 1548765 w 1602316"/>
                <a:gd name="connsiteY81" fmla="*/ 76200 h 211455"/>
                <a:gd name="connsiteX82" fmla="*/ 1554480 w 1602316"/>
                <a:gd name="connsiteY82" fmla="*/ 70485 h 211455"/>
                <a:gd name="connsiteX83" fmla="*/ 1564005 w 1602316"/>
                <a:gd name="connsiteY83" fmla="*/ 62865 h 211455"/>
                <a:gd name="connsiteX84" fmla="*/ 1575435 w 1602316"/>
                <a:gd name="connsiteY84" fmla="*/ 51435 h 211455"/>
                <a:gd name="connsiteX85" fmla="*/ 1581150 w 1602316"/>
                <a:gd name="connsiteY85" fmla="*/ 45720 h 211455"/>
                <a:gd name="connsiteX86" fmla="*/ 1594485 w 1602316"/>
                <a:gd name="connsiteY86" fmla="*/ 36195 h 211455"/>
                <a:gd name="connsiteX87" fmla="*/ 1596390 w 1602316"/>
                <a:gd name="connsiteY87" fmla="*/ 28575 h 211455"/>
                <a:gd name="connsiteX88" fmla="*/ 1602105 w 1602316"/>
                <a:gd name="connsiteY88" fmla="*/ 17145 h 211455"/>
                <a:gd name="connsiteX89" fmla="*/ 1602105 w 1602316"/>
                <a:gd name="connsiteY89" fmla="*/ 0 h 21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602316" h="211455">
                  <a:moveTo>
                    <a:pt x="0" y="13335"/>
                  </a:moveTo>
                  <a:cubicBezTo>
                    <a:pt x="635" y="16510"/>
                    <a:pt x="565" y="19912"/>
                    <a:pt x="1905" y="22860"/>
                  </a:cubicBezTo>
                  <a:cubicBezTo>
                    <a:pt x="3800" y="27029"/>
                    <a:pt x="6985" y="30480"/>
                    <a:pt x="9525" y="34290"/>
                  </a:cubicBezTo>
                  <a:cubicBezTo>
                    <a:pt x="10795" y="36195"/>
                    <a:pt x="11716" y="38386"/>
                    <a:pt x="13335" y="40005"/>
                  </a:cubicBezTo>
                  <a:cubicBezTo>
                    <a:pt x="15240" y="41910"/>
                    <a:pt x="17297" y="43675"/>
                    <a:pt x="19050" y="45720"/>
                  </a:cubicBezTo>
                  <a:cubicBezTo>
                    <a:pt x="28502" y="56747"/>
                    <a:pt x="20419" y="50443"/>
                    <a:pt x="30480" y="57150"/>
                  </a:cubicBezTo>
                  <a:cubicBezTo>
                    <a:pt x="38331" y="68926"/>
                    <a:pt x="29614" y="57439"/>
                    <a:pt x="40005" y="66675"/>
                  </a:cubicBezTo>
                  <a:cubicBezTo>
                    <a:pt x="44032" y="70255"/>
                    <a:pt x="47625" y="74295"/>
                    <a:pt x="51435" y="78105"/>
                  </a:cubicBezTo>
                  <a:cubicBezTo>
                    <a:pt x="53340" y="80010"/>
                    <a:pt x="54908" y="82326"/>
                    <a:pt x="57150" y="83820"/>
                  </a:cubicBezTo>
                  <a:cubicBezTo>
                    <a:pt x="59055" y="85090"/>
                    <a:pt x="61154" y="86109"/>
                    <a:pt x="62865" y="87630"/>
                  </a:cubicBezTo>
                  <a:cubicBezTo>
                    <a:pt x="66892" y="91210"/>
                    <a:pt x="71062" y="94749"/>
                    <a:pt x="74295" y="99060"/>
                  </a:cubicBezTo>
                  <a:cubicBezTo>
                    <a:pt x="76200" y="101600"/>
                    <a:pt x="77426" y="104835"/>
                    <a:pt x="80010" y="106680"/>
                  </a:cubicBezTo>
                  <a:cubicBezTo>
                    <a:pt x="82140" y="108202"/>
                    <a:pt x="85113" y="107866"/>
                    <a:pt x="87630" y="108585"/>
                  </a:cubicBezTo>
                  <a:cubicBezTo>
                    <a:pt x="89561" y="109137"/>
                    <a:pt x="91440" y="109855"/>
                    <a:pt x="93345" y="110490"/>
                  </a:cubicBezTo>
                  <a:cubicBezTo>
                    <a:pt x="106645" y="123790"/>
                    <a:pt x="91909" y="110758"/>
                    <a:pt x="104775" y="118110"/>
                  </a:cubicBezTo>
                  <a:cubicBezTo>
                    <a:pt x="107532" y="119685"/>
                    <a:pt x="109794" y="122004"/>
                    <a:pt x="112395" y="123825"/>
                  </a:cubicBezTo>
                  <a:cubicBezTo>
                    <a:pt x="116146" y="126451"/>
                    <a:pt x="120587" y="128207"/>
                    <a:pt x="123825" y="131445"/>
                  </a:cubicBezTo>
                  <a:cubicBezTo>
                    <a:pt x="125730" y="133350"/>
                    <a:pt x="127298" y="135666"/>
                    <a:pt x="129540" y="137160"/>
                  </a:cubicBezTo>
                  <a:cubicBezTo>
                    <a:pt x="131211" y="138274"/>
                    <a:pt x="133318" y="138537"/>
                    <a:pt x="135255" y="139065"/>
                  </a:cubicBezTo>
                  <a:cubicBezTo>
                    <a:pt x="140307" y="140443"/>
                    <a:pt x="145527" y="141219"/>
                    <a:pt x="150495" y="142875"/>
                  </a:cubicBezTo>
                  <a:cubicBezTo>
                    <a:pt x="159282" y="145804"/>
                    <a:pt x="154241" y="144386"/>
                    <a:pt x="165735" y="146685"/>
                  </a:cubicBezTo>
                  <a:cubicBezTo>
                    <a:pt x="167640" y="148590"/>
                    <a:pt x="169040" y="151195"/>
                    <a:pt x="171450" y="152400"/>
                  </a:cubicBezTo>
                  <a:cubicBezTo>
                    <a:pt x="174346" y="153848"/>
                    <a:pt x="177903" y="153281"/>
                    <a:pt x="180975" y="154305"/>
                  </a:cubicBezTo>
                  <a:cubicBezTo>
                    <a:pt x="183669" y="155203"/>
                    <a:pt x="185958" y="157060"/>
                    <a:pt x="188595" y="158115"/>
                  </a:cubicBezTo>
                  <a:cubicBezTo>
                    <a:pt x="192324" y="159607"/>
                    <a:pt x="196433" y="160129"/>
                    <a:pt x="200025" y="161925"/>
                  </a:cubicBezTo>
                  <a:cubicBezTo>
                    <a:pt x="202565" y="163195"/>
                    <a:pt x="204986" y="164738"/>
                    <a:pt x="207645" y="165735"/>
                  </a:cubicBezTo>
                  <a:cubicBezTo>
                    <a:pt x="210096" y="166654"/>
                    <a:pt x="212748" y="166921"/>
                    <a:pt x="215265" y="167640"/>
                  </a:cubicBezTo>
                  <a:cubicBezTo>
                    <a:pt x="217196" y="168192"/>
                    <a:pt x="219032" y="169058"/>
                    <a:pt x="220980" y="169545"/>
                  </a:cubicBezTo>
                  <a:cubicBezTo>
                    <a:pt x="224121" y="170330"/>
                    <a:pt x="227364" y="170665"/>
                    <a:pt x="230505" y="171450"/>
                  </a:cubicBezTo>
                  <a:cubicBezTo>
                    <a:pt x="232453" y="171937"/>
                    <a:pt x="234224" y="173133"/>
                    <a:pt x="236220" y="173355"/>
                  </a:cubicBezTo>
                  <a:cubicBezTo>
                    <a:pt x="245708" y="174409"/>
                    <a:pt x="255270" y="174625"/>
                    <a:pt x="264795" y="175260"/>
                  </a:cubicBezTo>
                  <a:cubicBezTo>
                    <a:pt x="269240" y="175895"/>
                    <a:pt x="273671" y="176640"/>
                    <a:pt x="278130" y="177165"/>
                  </a:cubicBezTo>
                  <a:cubicBezTo>
                    <a:pt x="284468" y="177911"/>
                    <a:pt x="290862" y="178167"/>
                    <a:pt x="297180" y="179070"/>
                  </a:cubicBezTo>
                  <a:cubicBezTo>
                    <a:pt x="299772" y="179440"/>
                    <a:pt x="302244" y="180407"/>
                    <a:pt x="304800" y="180975"/>
                  </a:cubicBezTo>
                  <a:cubicBezTo>
                    <a:pt x="307961" y="181677"/>
                    <a:pt x="311201" y="182028"/>
                    <a:pt x="314325" y="182880"/>
                  </a:cubicBezTo>
                  <a:cubicBezTo>
                    <a:pt x="318200" y="183937"/>
                    <a:pt x="321995" y="185280"/>
                    <a:pt x="325755" y="186690"/>
                  </a:cubicBezTo>
                  <a:cubicBezTo>
                    <a:pt x="330835" y="188595"/>
                    <a:pt x="335633" y="191580"/>
                    <a:pt x="340995" y="192405"/>
                  </a:cubicBezTo>
                  <a:cubicBezTo>
                    <a:pt x="352310" y="194146"/>
                    <a:pt x="363855" y="193675"/>
                    <a:pt x="375285" y="194310"/>
                  </a:cubicBezTo>
                  <a:cubicBezTo>
                    <a:pt x="378684" y="195160"/>
                    <a:pt x="389442" y="197978"/>
                    <a:pt x="392430" y="198120"/>
                  </a:cubicBezTo>
                  <a:cubicBezTo>
                    <a:pt x="415907" y="199238"/>
                    <a:pt x="439420" y="199390"/>
                    <a:pt x="462915" y="200025"/>
                  </a:cubicBezTo>
                  <a:cubicBezTo>
                    <a:pt x="475755" y="204305"/>
                    <a:pt x="469637" y="202779"/>
                    <a:pt x="493395" y="203835"/>
                  </a:cubicBezTo>
                  <a:cubicBezTo>
                    <a:pt x="513705" y="204738"/>
                    <a:pt x="534035" y="205105"/>
                    <a:pt x="554355" y="205740"/>
                  </a:cubicBezTo>
                  <a:cubicBezTo>
                    <a:pt x="596634" y="209584"/>
                    <a:pt x="577644" y="208310"/>
                    <a:pt x="647700" y="209550"/>
                  </a:cubicBezTo>
                  <a:lnTo>
                    <a:pt x="790575" y="211455"/>
                  </a:lnTo>
                  <a:lnTo>
                    <a:pt x="914400" y="209550"/>
                  </a:lnTo>
                  <a:lnTo>
                    <a:pt x="1072515" y="207645"/>
                  </a:lnTo>
                  <a:cubicBezTo>
                    <a:pt x="1075132" y="207585"/>
                    <a:pt x="1077543" y="206110"/>
                    <a:pt x="1080135" y="205740"/>
                  </a:cubicBezTo>
                  <a:cubicBezTo>
                    <a:pt x="1091302" y="204145"/>
                    <a:pt x="1116214" y="202619"/>
                    <a:pt x="1125855" y="201930"/>
                  </a:cubicBezTo>
                  <a:lnTo>
                    <a:pt x="1137285" y="198120"/>
                  </a:lnTo>
                  <a:cubicBezTo>
                    <a:pt x="1139190" y="197485"/>
                    <a:pt x="1141019" y="196545"/>
                    <a:pt x="1143000" y="196215"/>
                  </a:cubicBezTo>
                  <a:cubicBezTo>
                    <a:pt x="1146810" y="195580"/>
                    <a:pt x="1150642" y="195068"/>
                    <a:pt x="1154430" y="194310"/>
                  </a:cubicBezTo>
                  <a:cubicBezTo>
                    <a:pt x="1156997" y="193797"/>
                    <a:pt x="1159462" y="192803"/>
                    <a:pt x="1162050" y="192405"/>
                  </a:cubicBezTo>
                  <a:cubicBezTo>
                    <a:pt x="1167733" y="191531"/>
                    <a:pt x="1173480" y="191135"/>
                    <a:pt x="1179195" y="190500"/>
                  </a:cubicBezTo>
                  <a:cubicBezTo>
                    <a:pt x="1190932" y="186588"/>
                    <a:pt x="1178982" y="190192"/>
                    <a:pt x="1198245" y="186690"/>
                  </a:cubicBezTo>
                  <a:cubicBezTo>
                    <a:pt x="1213111" y="183987"/>
                    <a:pt x="1198121" y="185010"/>
                    <a:pt x="1217295" y="182880"/>
                  </a:cubicBezTo>
                  <a:cubicBezTo>
                    <a:pt x="1224895" y="182036"/>
                    <a:pt x="1232535" y="181610"/>
                    <a:pt x="1240155" y="180975"/>
                  </a:cubicBezTo>
                  <a:cubicBezTo>
                    <a:pt x="1243965" y="179705"/>
                    <a:pt x="1247723" y="178268"/>
                    <a:pt x="1251585" y="177165"/>
                  </a:cubicBezTo>
                  <a:cubicBezTo>
                    <a:pt x="1256620" y="175726"/>
                    <a:pt x="1261745" y="174625"/>
                    <a:pt x="1266825" y="173355"/>
                  </a:cubicBezTo>
                  <a:cubicBezTo>
                    <a:pt x="1269365" y="172720"/>
                    <a:pt x="1271961" y="172278"/>
                    <a:pt x="1274445" y="171450"/>
                  </a:cubicBezTo>
                  <a:cubicBezTo>
                    <a:pt x="1296453" y="164114"/>
                    <a:pt x="1275131" y="170623"/>
                    <a:pt x="1306830" y="163830"/>
                  </a:cubicBezTo>
                  <a:cubicBezTo>
                    <a:pt x="1308793" y="163409"/>
                    <a:pt x="1310585" y="162361"/>
                    <a:pt x="1312545" y="161925"/>
                  </a:cubicBezTo>
                  <a:cubicBezTo>
                    <a:pt x="1316316" y="161087"/>
                    <a:pt x="1320165" y="160655"/>
                    <a:pt x="1323975" y="160020"/>
                  </a:cubicBezTo>
                  <a:cubicBezTo>
                    <a:pt x="1337103" y="153456"/>
                    <a:pt x="1328033" y="156893"/>
                    <a:pt x="1348740" y="154305"/>
                  </a:cubicBezTo>
                  <a:cubicBezTo>
                    <a:pt x="1353195" y="153748"/>
                    <a:pt x="1357657" y="153203"/>
                    <a:pt x="1362075" y="152400"/>
                  </a:cubicBezTo>
                  <a:cubicBezTo>
                    <a:pt x="1364651" y="151932"/>
                    <a:pt x="1367097" y="150820"/>
                    <a:pt x="1369695" y="150495"/>
                  </a:cubicBezTo>
                  <a:cubicBezTo>
                    <a:pt x="1377282" y="149547"/>
                    <a:pt x="1384935" y="149225"/>
                    <a:pt x="1392555" y="148590"/>
                  </a:cubicBezTo>
                  <a:cubicBezTo>
                    <a:pt x="1394460" y="147955"/>
                    <a:pt x="1396339" y="147237"/>
                    <a:pt x="1398270" y="146685"/>
                  </a:cubicBezTo>
                  <a:cubicBezTo>
                    <a:pt x="1400787" y="145966"/>
                    <a:pt x="1403484" y="145811"/>
                    <a:pt x="1405890" y="144780"/>
                  </a:cubicBezTo>
                  <a:cubicBezTo>
                    <a:pt x="1424308" y="136887"/>
                    <a:pt x="1397348" y="144534"/>
                    <a:pt x="1419225" y="139065"/>
                  </a:cubicBezTo>
                  <a:cubicBezTo>
                    <a:pt x="1421130" y="137795"/>
                    <a:pt x="1422892" y="136279"/>
                    <a:pt x="1424940" y="135255"/>
                  </a:cubicBezTo>
                  <a:cubicBezTo>
                    <a:pt x="1426736" y="134357"/>
                    <a:pt x="1428912" y="134346"/>
                    <a:pt x="1430655" y="133350"/>
                  </a:cubicBezTo>
                  <a:cubicBezTo>
                    <a:pt x="1433412" y="131775"/>
                    <a:pt x="1435327" y="128814"/>
                    <a:pt x="1438275" y="127635"/>
                  </a:cubicBezTo>
                  <a:cubicBezTo>
                    <a:pt x="1441861" y="126200"/>
                    <a:pt x="1445895" y="126365"/>
                    <a:pt x="1449705" y="125730"/>
                  </a:cubicBezTo>
                  <a:cubicBezTo>
                    <a:pt x="1452245" y="123825"/>
                    <a:pt x="1454485" y="121435"/>
                    <a:pt x="1457325" y="120015"/>
                  </a:cubicBezTo>
                  <a:cubicBezTo>
                    <a:pt x="1459667" y="118844"/>
                    <a:pt x="1462389" y="118678"/>
                    <a:pt x="1464945" y="118110"/>
                  </a:cubicBezTo>
                  <a:cubicBezTo>
                    <a:pt x="1467012" y="117651"/>
                    <a:pt x="1479435" y="115406"/>
                    <a:pt x="1482090" y="114300"/>
                  </a:cubicBezTo>
                  <a:cubicBezTo>
                    <a:pt x="1487333" y="112116"/>
                    <a:pt x="1491820" y="108058"/>
                    <a:pt x="1497330" y="106680"/>
                  </a:cubicBezTo>
                  <a:cubicBezTo>
                    <a:pt x="1514518" y="102383"/>
                    <a:pt x="1507602" y="104526"/>
                    <a:pt x="1518285" y="100965"/>
                  </a:cubicBezTo>
                  <a:cubicBezTo>
                    <a:pt x="1522095" y="97155"/>
                    <a:pt x="1525232" y="92524"/>
                    <a:pt x="1529715" y="89535"/>
                  </a:cubicBezTo>
                  <a:cubicBezTo>
                    <a:pt x="1531620" y="88265"/>
                    <a:pt x="1533671" y="87191"/>
                    <a:pt x="1535430" y="85725"/>
                  </a:cubicBezTo>
                  <a:cubicBezTo>
                    <a:pt x="1537500" y="84000"/>
                    <a:pt x="1538953" y="81576"/>
                    <a:pt x="1541145" y="80010"/>
                  </a:cubicBezTo>
                  <a:cubicBezTo>
                    <a:pt x="1543456" y="78359"/>
                    <a:pt x="1546454" y="77851"/>
                    <a:pt x="1548765" y="76200"/>
                  </a:cubicBezTo>
                  <a:cubicBezTo>
                    <a:pt x="1550957" y="74634"/>
                    <a:pt x="1552453" y="72259"/>
                    <a:pt x="1554480" y="70485"/>
                  </a:cubicBezTo>
                  <a:cubicBezTo>
                    <a:pt x="1557540" y="67808"/>
                    <a:pt x="1560996" y="65600"/>
                    <a:pt x="1564005" y="62865"/>
                  </a:cubicBezTo>
                  <a:cubicBezTo>
                    <a:pt x="1567992" y="59241"/>
                    <a:pt x="1571625" y="55245"/>
                    <a:pt x="1575435" y="51435"/>
                  </a:cubicBezTo>
                  <a:cubicBezTo>
                    <a:pt x="1577340" y="49530"/>
                    <a:pt x="1578995" y="47336"/>
                    <a:pt x="1581150" y="45720"/>
                  </a:cubicBezTo>
                  <a:cubicBezTo>
                    <a:pt x="1590602" y="38631"/>
                    <a:pt x="1586128" y="41766"/>
                    <a:pt x="1594485" y="36195"/>
                  </a:cubicBezTo>
                  <a:cubicBezTo>
                    <a:pt x="1595120" y="33655"/>
                    <a:pt x="1595359" y="30981"/>
                    <a:pt x="1596390" y="28575"/>
                  </a:cubicBezTo>
                  <a:cubicBezTo>
                    <a:pt x="1598948" y="22607"/>
                    <a:pt x="1601551" y="23788"/>
                    <a:pt x="1602105" y="17145"/>
                  </a:cubicBezTo>
                  <a:cubicBezTo>
                    <a:pt x="1602580" y="11450"/>
                    <a:pt x="1602105" y="5715"/>
                    <a:pt x="1602105" y="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4889567" y="4968567"/>
              <a:ext cx="511107" cy="504056"/>
            </a:xfrm>
            <a:prstGeom prst="ellipse">
              <a:avLst/>
            </a:prstGeom>
            <a:solidFill>
              <a:srgbClr val="C0C0C0"/>
            </a:solidFill>
            <a:ln w="12700">
              <a:solidFill>
                <a:srgbClr val="C0C0C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8" name="Freeform 147"/>
            <p:cNvSpPr/>
            <p:nvPr/>
          </p:nvSpPr>
          <p:spPr>
            <a:xfrm>
              <a:off x="4667250" y="4799037"/>
              <a:ext cx="927735" cy="127635"/>
            </a:xfrm>
            <a:custGeom>
              <a:avLst/>
              <a:gdLst>
                <a:gd name="connsiteX0" fmla="*/ 0 w 927735"/>
                <a:gd name="connsiteY0" fmla="*/ 127635 h 127635"/>
                <a:gd name="connsiteX1" fmla="*/ 13335 w 927735"/>
                <a:gd name="connsiteY1" fmla="*/ 125730 h 127635"/>
                <a:gd name="connsiteX2" fmla="*/ 19050 w 927735"/>
                <a:gd name="connsiteY2" fmla="*/ 121920 h 127635"/>
                <a:gd name="connsiteX3" fmla="*/ 24765 w 927735"/>
                <a:gd name="connsiteY3" fmla="*/ 120015 h 127635"/>
                <a:gd name="connsiteX4" fmla="*/ 34290 w 927735"/>
                <a:gd name="connsiteY4" fmla="*/ 108585 h 127635"/>
                <a:gd name="connsiteX5" fmla="*/ 40005 w 927735"/>
                <a:gd name="connsiteY5" fmla="*/ 106680 h 127635"/>
                <a:gd name="connsiteX6" fmla="*/ 49530 w 927735"/>
                <a:gd name="connsiteY6" fmla="*/ 97155 h 127635"/>
                <a:gd name="connsiteX7" fmla="*/ 53340 w 927735"/>
                <a:gd name="connsiteY7" fmla="*/ 91440 h 127635"/>
                <a:gd name="connsiteX8" fmla="*/ 59055 w 927735"/>
                <a:gd name="connsiteY8" fmla="*/ 89535 h 127635"/>
                <a:gd name="connsiteX9" fmla="*/ 70485 w 927735"/>
                <a:gd name="connsiteY9" fmla="*/ 83820 h 127635"/>
                <a:gd name="connsiteX10" fmla="*/ 72390 w 927735"/>
                <a:gd name="connsiteY10" fmla="*/ 78105 h 127635"/>
                <a:gd name="connsiteX11" fmla="*/ 78105 w 927735"/>
                <a:gd name="connsiteY11" fmla="*/ 76200 h 127635"/>
                <a:gd name="connsiteX12" fmla="*/ 83820 w 927735"/>
                <a:gd name="connsiteY12" fmla="*/ 72390 h 127635"/>
                <a:gd name="connsiteX13" fmla="*/ 91440 w 927735"/>
                <a:gd name="connsiteY13" fmla="*/ 70485 h 127635"/>
                <a:gd name="connsiteX14" fmla="*/ 104775 w 927735"/>
                <a:gd name="connsiteY14" fmla="*/ 66675 h 127635"/>
                <a:gd name="connsiteX15" fmla="*/ 110490 w 927735"/>
                <a:gd name="connsiteY15" fmla="*/ 60960 h 127635"/>
                <a:gd name="connsiteX16" fmla="*/ 133350 w 927735"/>
                <a:gd name="connsiteY16" fmla="*/ 55245 h 127635"/>
                <a:gd name="connsiteX17" fmla="*/ 140970 w 927735"/>
                <a:gd name="connsiteY17" fmla="*/ 51435 h 127635"/>
                <a:gd name="connsiteX18" fmla="*/ 146685 w 927735"/>
                <a:gd name="connsiteY18" fmla="*/ 49530 h 127635"/>
                <a:gd name="connsiteX19" fmla="*/ 152400 w 927735"/>
                <a:gd name="connsiteY19" fmla="*/ 45720 h 127635"/>
                <a:gd name="connsiteX20" fmla="*/ 158115 w 927735"/>
                <a:gd name="connsiteY20" fmla="*/ 43815 h 127635"/>
                <a:gd name="connsiteX21" fmla="*/ 165735 w 927735"/>
                <a:gd name="connsiteY21" fmla="*/ 40005 h 127635"/>
                <a:gd name="connsiteX22" fmla="*/ 180975 w 927735"/>
                <a:gd name="connsiteY22" fmla="*/ 36195 h 127635"/>
                <a:gd name="connsiteX23" fmla="*/ 194310 w 927735"/>
                <a:gd name="connsiteY23" fmla="*/ 30480 h 127635"/>
                <a:gd name="connsiteX24" fmla="*/ 215265 w 927735"/>
                <a:gd name="connsiteY24" fmla="*/ 26670 h 127635"/>
                <a:gd name="connsiteX25" fmla="*/ 251460 w 927735"/>
                <a:gd name="connsiteY25" fmla="*/ 24765 h 127635"/>
                <a:gd name="connsiteX26" fmla="*/ 266700 w 927735"/>
                <a:gd name="connsiteY26" fmla="*/ 20955 h 127635"/>
                <a:gd name="connsiteX27" fmla="*/ 274320 w 927735"/>
                <a:gd name="connsiteY27" fmla="*/ 19050 h 127635"/>
                <a:gd name="connsiteX28" fmla="*/ 295275 w 927735"/>
                <a:gd name="connsiteY28" fmla="*/ 17145 h 127635"/>
                <a:gd name="connsiteX29" fmla="*/ 327660 w 927735"/>
                <a:gd name="connsiteY29" fmla="*/ 7620 h 127635"/>
                <a:gd name="connsiteX30" fmla="*/ 401955 w 927735"/>
                <a:gd name="connsiteY30" fmla="*/ 1905 h 127635"/>
                <a:gd name="connsiteX31" fmla="*/ 548640 w 927735"/>
                <a:gd name="connsiteY31" fmla="*/ 0 h 127635"/>
                <a:gd name="connsiteX32" fmla="*/ 661035 w 927735"/>
                <a:gd name="connsiteY32" fmla="*/ 1905 h 127635"/>
                <a:gd name="connsiteX33" fmla="*/ 714375 w 927735"/>
                <a:gd name="connsiteY33" fmla="*/ 5715 h 127635"/>
                <a:gd name="connsiteX34" fmla="*/ 727710 w 927735"/>
                <a:gd name="connsiteY34" fmla="*/ 9525 h 127635"/>
                <a:gd name="connsiteX35" fmla="*/ 733425 w 927735"/>
                <a:gd name="connsiteY35" fmla="*/ 11430 h 127635"/>
                <a:gd name="connsiteX36" fmla="*/ 744855 w 927735"/>
                <a:gd name="connsiteY36" fmla="*/ 19050 h 127635"/>
                <a:gd name="connsiteX37" fmla="*/ 752475 w 927735"/>
                <a:gd name="connsiteY37" fmla="*/ 24765 h 127635"/>
                <a:gd name="connsiteX38" fmla="*/ 763905 w 927735"/>
                <a:gd name="connsiteY38" fmla="*/ 26670 h 127635"/>
                <a:gd name="connsiteX39" fmla="*/ 773430 w 927735"/>
                <a:gd name="connsiteY39" fmla="*/ 28575 h 127635"/>
                <a:gd name="connsiteX40" fmla="*/ 786765 w 927735"/>
                <a:gd name="connsiteY40" fmla="*/ 34290 h 127635"/>
                <a:gd name="connsiteX41" fmla="*/ 802005 w 927735"/>
                <a:gd name="connsiteY41" fmla="*/ 38100 h 127635"/>
                <a:gd name="connsiteX42" fmla="*/ 807720 w 927735"/>
                <a:gd name="connsiteY42" fmla="*/ 41910 h 127635"/>
                <a:gd name="connsiteX43" fmla="*/ 815340 w 927735"/>
                <a:gd name="connsiteY43" fmla="*/ 43815 h 127635"/>
                <a:gd name="connsiteX44" fmla="*/ 826770 w 927735"/>
                <a:gd name="connsiteY44" fmla="*/ 47625 h 127635"/>
                <a:gd name="connsiteX45" fmla="*/ 832485 w 927735"/>
                <a:gd name="connsiteY45" fmla="*/ 49530 h 127635"/>
                <a:gd name="connsiteX46" fmla="*/ 849630 w 927735"/>
                <a:gd name="connsiteY46" fmla="*/ 62865 h 127635"/>
                <a:gd name="connsiteX47" fmla="*/ 861060 w 927735"/>
                <a:gd name="connsiteY47" fmla="*/ 66675 h 127635"/>
                <a:gd name="connsiteX48" fmla="*/ 880110 w 927735"/>
                <a:gd name="connsiteY48" fmla="*/ 80010 h 127635"/>
                <a:gd name="connsiteX49" fmla="*/ 885825 w 927735"/>
                <a:gd name="connsiteY49" fmla="*/ 83820 h 127635"/>
                <a:gd name="connsiteX50" fmla="*/ 889635 w 927735"/>
                <a:gd name="connsiteY50" fmla="*/ 89535 h 127635"/>
                <a:gd name="connsiteX51" fmla="*/ 897255 w 927735"/>
                <a:gd name="connsiteY51" fmla="*/ 91440 h 127635"/>
                <a:gd name="connsiteX52" fmla="*/ 904875 w 927735"/>
                <a:gd name="connsiteY52" fmla="*/ 95250 h 127635"/>
                <a:gd name="connsiteX53" fmla="*/ 916305 w 927735"/>
                <a:gd name="connsiteY53" fmla="*/ 100965 h 127635"/>
                <a:gd name="connsiteX54" fmla="*/ 918210 w 927735"/>
                <a:gd name="connsiteY54" fmla="*/ 106680 h 127635"/>
                <a:gd name="connsiteX55" fmla="*/ 923925 w 927735"/>
                <a:gd name="connsiteY55" fmla="*/ 110490 h 127635"/>
                <a:gd name="connsiteX56" fmla="*/ 927735 w 927735"/>
                <a:gd name="connsiteY56" fmla="*/ 114300 h 127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927735" h="127635">
                  <a:moveTo>
                    <a:pt x="0" y="127635"/>
                  </a:moveTo>
                  <a:cubicBezTo>
                    <a:pt x="4445" y="127000"/>
                    <a:pt x="9034" y="127020"/>
                    <a:pt x="13335" y="125730"/>
                  </a:cubicBezTo>
                  <a:cubicBezTo>
                    <a:pt x="15528" y="125072"/>
                    <a:pt x="17002" y="122944"/>
                    <a:pt x="19050" y="121920"/>
                  </a:cubicBezTo>
                  <a:cubicBezTo>
                    <a:pt x="20846" y="121022"/>
                    <a:pt x="22860" y="120650"/>
                    <a:pt x="24765" y="120015"/>
                  </a:cubicBezTo>
                  <a:cubicBezTo>
                    <a:pt x="27576" y="115798"/>
                    <a:pt x="29890" y="111519"/>
                    <a:pt x="34290" y="108585"/>
                  </a:cubicBezTo>
                  <a:cubicBezTo>
                    <a:pt x="35961" y="107471"/>
                    <a:pt x="38100" y="107315"/>
                    <a:pt x="40005" y="106680"/>
                  </a:cubicBezTo>
                  <a:cubicBezTo>
                    <a:pt x="50165" y="91440"/>
                    <a:pt x="36830" y="109855"/>
                    <a:pt x="49530" y="97155"/>
                  </a:cubicBezTo>
                  <a:cubicBezTo>
                    <a:pt x="51149" y="95536"/>
                    <a:pt x="51552" y="92870"/>
                    <a:pt x="53340" y="91440"/>
                  </a:cubicBezTo>
                  <a:cubicBezTo>
                    <a:pt x="54908" y="90186"/>
                    <a:pt x="57259" y="90433"/>
                    <a:pt x="59055" y="89535"/>
                  </a:cubicBezTo>
                  <a:cubicBezTo>
                    <a:pt x="73827" y="82149"/>
                    <a:pt x="56120" y="88608"/>
                    <a:pt x="70485" y="83820"/>
                  </a:cubicBezTo>
                  <a:cubicBezTo>
                    <a:pt x="71120" y="81915"/>
                    <a:pt x="70970" y="79525"/>
                    <a:pt x="72390" y="78105"/>
                  </a:cubicBezTo>
                  <a:cubicBezTo>
                    <a:pt x="73810" y="76685"/>
                    <a:pt x="76309" y="77098"/>
                    <a:pt x="78105" y="76200"/>
                  </a:cubicBezTo>
                  <a:cubicBezTo>
                    <a:pt x="80153" y="75176"/>
                    <a:pt x="81716" y="73292"/>
                    <a:pt x="83820" y="72390"/>
                  </a:cubicBezTo>
                  <a:cubicBezTo>
                    <a:pt x="86226" y="71359"/>
                    <a:pt x="88923" y="71204"/>
                    <a:pt x="91440" y="70485"/>
                  </a:cubicBezTo>
                  <a:cubicBezTo>
                    <a:pt x="110571" y="65019"/>
                    <a:pt x="80954" y="72630"/>
                    <a:pt x="104775" y="66675"/>
                  </a:cubicBezTo>
                  <a:cubicBezTo>
                    <a:pt x="106680" y="64770"/>
                    <a:pt x="108135" y="62268"/>
                    <a:pt x="110490" y="60960"/>
                  </a:cubicBezTo>
                  <a:cubicBezTo>
                    <a:pt x="116959" y="57366"/>
                    <a:pt x="126254" y="56428"/>
                    <a:pt x="133350" y="55245"/>
                  </a:cubicBezTo>
                  <a:cubicBezTo>
                    <a:pt x="135890" y="53975"/>
                    <a:pt x="138360" y="52554"/>
                    <a:pt x="140970" y="51435"/>
                  </a:cubicBezTo>
                  <a:cubicBezTo>
                    <a:pt x="142816" y="50644"/>
                    <a:pt x="144889" y="50428"/>
                    <a:pt x="146685" y="49530"/>
                  </a:cubicBezTo>
                  <a:cubicBezTo>
                    <a:pt x="148733" y="48506"/>
                    <a:pt x="150352" y="46744"/>
                    <a:pt x="152400" y="45720"/>
                  </a:cubicBezTo>
                  <a:cubicBezTo>
                    <a:pt x="154196" y="44822"/>
                    <a:pt x="156269" y="44606"/>
                    <a:pt x="158115" y="43815"/>
                  </a:cubicBezTo>
                  <a:cubicBezTo>
                    <a:pt x="160725" y="42696"/>
                    <a:pt x="163041" y="40903"/>
                    <a:pt x="165735" y="40005"/>
                  </a:cubicBezTo>
                  <a:cubicBezTo>
                    <a:pt x="170703" y="38349"/>
                    <a:pt x="176007" y="37851"/>
                    <a:pt x="180975" y="36195"/>
                  </a:cubicBezTo>
                  <a:cubicBezTo>
                    <a:pt x="197331" y="30743"/>
                    <a:pt x="180994" y="33809"/>
                    <a:pt x="194310" y="30480"/>
                  </a:cubicBezTo>
                  <a:cubicBezTo>
                    <a:pt x="197458" y="29693"/>
                    <a:pt x="212767" y="26870"/>
                    <a:pt x="215265" y="26670"/>
                  </a:cubicBezTo>
                  <a:cubicBezTo>
                    <a:pt x="227308" y="25707"/>
                    <a:pt x="239395" y="25400"/>
                    <a:pt x="251460" y="24765"/>
                  </a:cubicBezTo>
                  <a:lnTo>
                    <a:pt x="266700" y="20955"/>
                  </a:lnTo>
                  <a:cubicBezTo>
                    <a:pt x="269240" y="20320"/>
                    <a:pt x="271713" y="19287"/>
                    <a:pt x="274320" y="19050"/>
                  </a:cubicBezTo>
                  <a:lnTo>
                    <a:pt x="295275" y="17145"/>
                  </a:lnTo>
                  <a:cubicBezTo>
                    <a:pt x="305489" y="13740"/>
                    <a:pt x="316955" y="9149"/>
                    <a:pt x="327660" y="7620"/>
                  </a:cubicBezTo>
                  <a:cubicBezTo>
                    <a:pt x="355648" y="3622"/>
                    <a:pt x="361463" y="2431"/>
                    <a:pt x="401955" y="1905"/>
                  </a:cubicBezTo>
                  <a:lnTo>
                    <a:pt x="548640" y="0"/>
                  </a:lnTo>
                  <a:lnTo>
                    <a:pt x="661035" y="1905"/>
                  </a:lnTo>
                  <a:cubicBezTo>
                    <a:pt x="693548" y="2728"/>
                    <a:pt x="690825" y="2771"/>
                    <a:pt x="714375" y="5715"/>
                  </a:cubicBezTo>
                  <a:cubicBezTo>
                    <a:pt x="728078" y="10283"/>
                    <a:pt x="710966" y="4741"/>
                    <a:pt x="727710" y="9525"/>
                  </a:cubicBezTo>
                  <a:cubicBezTo>
                    <a:pt x="729641" y="10077"/>
                    <a:pt x="731670" y="10455"/>
                    <a:pt x="733425" y="11430"/>
                  </a:cubicBezTo>
                  <a:cubicBezTo>
                    <a:pt x="737428" y="13654"/>
                    <a:pt x="741192" y="16303"/>
                    <a:pt x="744855" y="19050"/>
                  </a:cubicBezTo>
                  <a:cubicBezTo>
                    <a:pt x="747395" y="20955"/>
                    <a:pt x="749527" y="23586"/>
                    <a:pt x="752475" y="24765"/>
                  </a:cubicBezTo>
                  <a:cubicBezTo>
                    <a:pt x="756061" y="26200"/>
                    <a:pt x="760105" y="25979"/>
                    <a:pt x="763905" y="26670"/>
                  </a:cubicBezTo>
                  <a:cubicBezTo>
                    <a:pt x="767091" y="27249"/>
                    <a:pt x="770255" y="27940"/>
                    <a:pt x="773430" y="28575"/>
                  </a:cubicBezTo>
                  <a:cubicBezTo>
                    <a:pt x="779675" y="31697"/>
                    <a:pt x="780598" y="32608"/>
                    <a:pt x="786765" y="34290"/>
                  </a:cubicBezTo>
                  <a:cubicBezTo>
                    <a:pt x="791817" y="35668"/>
                    <a:pt x="802005" y="38100"/>
                    <a:pt x="802005" y="38100"/>
                  </a:cubicBezTo>
                  <a:cubicBezTo>
                    <a:pt x="803910" y="39370"/>
                    <a:pt x="805616" y="41008"/>
                    <a:pt x="807720" y="41910"/>
                  </a:cubicBezTo>
                  <a:cubicBezTo>
                    <a:pt x="810126" y="42941"/>
                    <a:pt x="812832" y="43063"/>
                    <a:pt x="815340" y="43815"/>
                  </a:cubicBezTo>
                  <a:cubicBezTo>
                    <a:pt x="819187" y="44969"/>
                    <a:pt x="822960" y="46355"/>
                    <a:pt x="826770" y="47625"/>
                  </a:cubicBezTo>
                  <a:lnTo>
                    <a:pt x="832485" y="49530"/>
                  </a:lnTo>
                  <a:cubicBezTo>
                    <a:pt x="837416" y="54461"/>
                    <a:pt x="842794" y="60586"/>
                    <a:pt x="849630" y="62865"/>
                  </a:cubicBezTo>
                  <a:lnTo>
                    <a:pt x="861060" y="66675"/>
                  </a:lnTo>
                  <a:cubicBezTo>
                    <a:pt x="872343" y="75137"/>
                    <a:pt x="866038" y="70629"/>
                    <a:pt x="880110" y="80010"/>
                  </a:cubicBezTo>
                  <a:lnTo>
                    <a:pt x="885825" y="83820"/>
                  </a:lnTo>
                  <a:cubicBezTo>
                    <a:pt x="887095" y="85725"/>
                    <a:pt x="887730" y="88265"/>
                    <a:pt x="889635" y="89535"/>
                  </a:cubicBezTo>
                  <a:cubicBezTo>
                    <a:pt x="891813" y="90987"/>
                    <a:pt x="894804" y="90521"/>
                    <a:pt x="897255" y="91440"/>
                  </a:cubicBezTo>
                  <a:cubicBezTo>
                    <a:pt x="899914" y="92437"/>
                    <a:pt x="902265" y="94131"/>
                    <a:pt x="904875" y="95250"/>
                  </a:cubicBezTo>
                  <a:cubicBezTo>
                    <a:pt x="915917" y="99982"/>
                    <a:pt x="905322" y="93643"/>
                    <a:pt x="916305" y="100965"/>
                  </a:cubicBezTo>
                  <a:cubicBezTo>
                    <a:pt x="916940" y="102870"/>
                    <a:pt x="916956" y="105112"/>
                    <a:pt x="918210" y="106680"/>
                  </a:cubicBezTo>
                  <a:cubicBezTo>
                    <a:pt x="919640" y="108468"/>
                    <a:pt x="922137" y="109060"/>
                    <a:pt x="923925" y="110490"/>
                  </a:cubicBezTo>
                  <a:cubicBezTo>
                    <a:pt x="925327" y="111612"/>
                    <a:pt x="926465" y="113030"/>
                    <a:pt x="927735" y="11430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4993221" y="5076227"/>
              <a:ext cx="303799" cy="288736"/>
            </a:xfrm>
            <a:prstGeom prst="ellipse">
              <a:avLst/>
            </a:prstGeom>
            <a:solidFill>
              <a:srgbClr val="4D4D4D"/>
            </a:solidFill>
            <a:ln w="12700"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2" name="Freeform 151"/>
            <p:cNvSpPr/>
            <p:nvPr/>
          </p:nvSpPr>
          <p:spPr>
            <a:xfrm rot="20916691">
              <a:off x="4984875" y="5052573"/>
              <a:ext cx="174446" cy="192473"/>
            </a:xfrm>
            <a:custGeom>
              <a:avLst/>
              <a:gdLst>
                <a:gd name="connsiteX0" fmla="*/ 11430 w 110490"/>
                <a:gd name="connsiteY0" fmla="*/ 60960 h 192473"/>
                <a:gd name="connsiteX1" fmla="*/ 9525 w 110490"/>
                <a:gd name="connsiteY1" fmla="*/ 70485 h 192473"/>
                <a:gd name="connsiteX2" fmla="*/ 5715 w 110490"/>
                <a:gd name="connsiteY2" fmla="*/ 100965 h 192473"/>
                <a:gd name="connsiteX3" fmla="*/ 3810 w 110490"/>
                <a:gd name="connsiteY3" fmla="*/ 108585 h 192473"/>
                <a:gd name="connsiteX4" fmla="*/ 0 w 110490"/>
                <a:gd name="connsiteY4" fmla="*/ 120015 h 192473"/>
                <a:gd name="connsiteX5" fmla="*/ 1905 w 110490"/>
                <a:gd name="connsiteY5" fmla="*/ 133350 h 192473"/>
                <a:gd name="connsiteX6" fmla="*/ 3810 w 110490"/>
                <a:gd name="connsiteY6" fmla="*/ 139065 h 192473"/>
                <a:gd name="connsiteX7" fmla="*/ 7620 w 110490"/>
                <a:gd name="connsiteY7" fmla="*/ 154305 h 192473"/>
                <a:gd name="connsiteX8" fmla="*/ 15240 w 110490"/>
                <a:gd name="connsiteY8" fmla="*/ 173355 h 192473"/>
                <a:gd name="connsiteX9" fmla="*/ 20955 w 110490"/>
                <a:gd name="connsiteY9" fmla="*/ 177165 h 192473"/>
                <a:gd name="connsiteX10" fmla="*/ 30480 w 110490"/>
                <a:gd name="connsiteY10" fmla="*/ 188595 h 192473"/>
                <a:gd name="connsiteX11" fmla="*/ 41910 w 110490"/>
                <a:gd name="connsiteY11" fmla="*/ 192405 h 192473"/>
                <a:gd name="connsiteX12" fmla="*/ 80010 w 110490"/>
                <a:gd name="connsiteY12" fmla="*/ 188595 h 192473"/>
                <a:gd name="connsiteX13" fmla="*/ 85725 w 110490"/>
                <a:gd name="connsiteY13" fmla="*/ 184785 h 192473"/>
                <a:gd name="connsiteX14" fmla="*/ 89535 w 110490"/>
                <a:gd name="connsiteY14" fmla="*/ 179070 h 192473"/>
                <a:gd name="connsiteX15" fmla="*/ 83820 w 110490"/>
                <a:gd name="connsiteY15" fmla="*/ 144780 h 192473"/>
                <a:gd name="connsiteX16" fmla="*/ 81915 w 110490"/>
                <a:gd name="connsiteY16" fmla="*/ 139065 h 192473"/>
                <a:gd name="connsiteX17" fmla="*/ 80010 w 110490"/>
                <a:gd name="connsiteY17" fmla="*/ 133350 h 192473"/>
                <a:gd name="connsiteX18" fmla="*/ 81915 w 110490"/>
                <a:gd name="connsiteY18" fmla="*/ 106680 h 192473"/>
                <a:gd name="connsiteX19" fmla="*/ 83820 w 110490"/>
                <a:gd name="connsiteY19" fmla="*/ 100965 h 192473"/>
                <a:gd name="connsiteX20" fmla="*/ 89535 w 110490"/>
                <a:gd name="connsiteY20" fmla="*/ 95250 h 192473"/>
                <a:gd name="connsiteX21" fmla="*/ 100965 w 110490"/>
                <a:gd name="connsiteY21" fmla="*/ 72390 h 192473"/>
                <a:gd name="connsiteX22" fmla="*/ 106680 w 110490"/>
                <a:gd name="connsiteY22" fmla="*/ 68580 h 192473"/>
                <a:gd name="connsiteX23" fmla="*/ 108585 w 110490"/>
                <a:gd name="connsiteY23" fmla="*/ 53340 h 192473"/>
                <a:gd name="connsiteX24" fmla="*/ 110490 w 110490"/>
                <a:gd name="connsiteY24" fmla="*/ 40005 h 192473"/>
                <a:gd name="connsiteX25" fmla="*/ 108585 w 110490"/>
                <a:gd name="connsiteY25" fmla="*/ 30480 h 192473"/>
                <a:gd name="connsiteX26" fmla="*/ 106680 w 110490"/>
                <a:gd name="connsiteY26" fmla="*/ 22860 h 192473"/>
                <a:gd name="connsiteX27" fmla="*/ 102870 w 110490"/>
                <a:gd name="connsiteY27" fmla="*/ 17145 h 192473"/>
                <a:gd name="connsiteX28" fmla="*/ 91440 w 110490"/>
                <a:gd name="connsiteY28" fmla="*/ 7620 h 192473"/>
                <a:gd name="connsiteX29" fmla="*/ 57150 w 110490"/>
                <a:gd name="connsiteY29" fmla="*/ 0 h 192473"/>
                <a:gd name="connsiteX30" fmla="*/ 34290 w 110490"/>
                <a:gd name="connsiteY30" fmla="*/ 1905 h 192473"/>
                <a:gd name="connsiteX31" fmla="*/ 28575 w 110490"/>
                <a:gd name="connsiteY31" fmla="*/ 3810 h 192473"/>
                <a:gd name="connsiteX32" fmla="*/ 17145 w 110490"/>
                <a:gd name="connsiteY32" fmla="*/ 3810 h 19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0490" h="192473">
                  <a:moveTo>
                    <a:pt x="11430" y="60960"/>
                  </a:moveTo>
                  <a:cubicBezTo>
                    <a:pt x="10795" y="64135"/>
                    <a:pt x="9927" y="67272"/>
                    <a:pt x="9525" y="70485"/>
                  </a:cubicBezTo>
                  <a:cubicBezTo>
                    <a:pt x="6458" y="95022"/>
                    <a:pt x="9397" y="84397"/>
                    <a:pt x="5715" y="100965"/>
                  </a:cubicBezTo>
                  <a:cubicBezTo>
                    <a:pt x="5147" y="103521"/>
                    <a:pt x="4562" y="106077"/>
                    <a:pt x="3810" y="108585"/>
                  </a:cubicBezTo>
                  <a:cubicBezTo>
                    <a:pt x="2656" y="112432"/>
                    <a:pt x="0" y="120015"/>
                    <a:pt x="0" y="120015"/>
                  </a:cubicBezTo>
                  <a:cubicBezTo>
                    <a:pt x="635" y="124460"/>
                    <a:pt x="1024" y="128947"/>
                    <a:pt x="1905" y="133350"/>
                  </a:cubicBezTo>
                  <a:cubicBezTo>
                    <a:pt x="2299" y="135319"/>
                    <a:pt x="3282" y="137128"/>
                    <a:pt x="3810" y="139065"/>
                  </a:cubicBezTo>
                  <a:cubicBezTo>
                    <a:pt x="5188" y="144117"/>
                    <a:pt x="6350" y="149225"/>
                    <a:pt x="7620" y="154305"/>
                  </a:cubicBezTo>
                  <a:cubicBezTo>
                    <a:pt x="9223" y="160718"/>
                    <a:pt x="10318" y="168433"/>
                    <a:pt x="15240" y="173355"/>
                  </a:cubicBezTo>
                  <a:cubicBezTo>
                    <a:pt x="16859" y="174974"/>
                    <a:pt x="19050" y="175895"/>
                    <a:pt x="20955" y="177165"/>
                  </a:cubicBezTo>
                  <a:cubicBezTo>
                    <a:pt x="23326" y="180722"/>
                    <a:pt x="26597" y="186438"/>
                    <a:pt x="30480" y="188595"/>
                  </a:cubicBezTo>
                  <a:cubicBezTo>
                    <a:pt x="33991" y="190545"/>
                    <a:pt x="41910" y="192405"/>
                    <a:pt x="41910" y="192405"/>
                  </a:cubicBezTo>
                  <a:cubicBezTo>
                    <a:pt x="43803" y="192294"/>
                    <a:pt x="70071" y="193565"/>
                    <a:pt x="80010" y="188595"/>
                  </a:cubicBezTo>
                  <a:cubicBezTo>
                    <a:pt x="82058" y="187571"/>
                    <a:pt x="83820" y="186055"/>
                    <a:pt x="85725" y="184785"/>
                  </a:cubicBezTo>
                  <a:cubicBezTo>
                    <a:pt x="86995" y="182880"/>
                    <a:pt x="89383" y="181354"/>
                    <a:pt x="89535" y="179070"/>
                  </a:cubicBezTo>
                  <a:cubicBezTo>
                    <a:pt x="90654" y="162281"/>
                    <a:pt x="88284" y="158173"/>
                    <a:pt x="83820" y="144780"/>
                  </a:cubicBezTo>
                  <a:lnTo>
                    <a:pt x="81915" y="139065"/>
                  </a:lnTo>
                  <a:lnTo>
                    <a:pt x="80010" y="133350"/>
                  </a:lnTo>
                  <a:cubicBezTo>
                    <a:pt x="80645" y="124460"/>
                    <a:pt x="80874" y="115532"/>
                    <a:pt x="81915" y="106680"/>
                  </a:cubicBezTo>
                  <a:cubicBezTo>
                    <a:pt x="82150" y="104686"/>
                    <a:pt x="82706" y="102636"/>
                    <a:pt x="83820" y="100965"/>
                  </a:cubicBezTo>
                  <a:cubicBezTo>
                    <a:pt x="85314" y="98723"/>
                    <a:pt x="87630" y="97155"/>
                    <a:pt x="89535" y="95250"/>
                  </a:cubicBezTo>
                  <a:cubicBezTo>
                    <a:pt x="91708" y="88730"/>
                    <a:pt x="94634" y="76610"/>
                    <a:pt x="100965" y="72390"/>
                  </a:cubicBezTo>
                  <a:lnTo>
                    <a:pt x="106680" y="68580"/>
                  </a:lnTo>
                  <a:cubicBezTo>
                    <a:pt x="107315" y="63500"/>
                    <a:pt x="107908" y="58415"/>
                    <a:pt x="108585" y="53340"/>
                  </a:cubicBezTo>
                  <a:cubicBezTo>
                    <a:pt x="109178" y="48889"/>
                    <a:pt x="110490" y="44495"/>
                    <a:pt x="110490" y="40005"/>
                  </a:cubicBezTo>
                  <a:cubicBezTo>
                    <a:pt x="110490" y="36767"/>
                    <a:pt x="109287" y="33641"/>
                    <a:pt x="108585" y="30480"/>
                  </a:cubicBezTo>
                  <a:cubicBezTo>
                    <a:pt x="108017" y="27924"/>
                    <a:pt x="107711" y="25266"/>
                    <a:pt x="106680" y="22860"/>
                  </a:cubicBezTo>
                  <a:cubicBezTo>
                    <a:pt x="105778" y="20756"/>
                    <a:pt x="104336" y="18904"/>
                    <a:pt x="102870" y="17145"/>
                  </a:cubicBezTo>
                  <a:cubicBezTo>
                    <a:pt x="100231" y="13978"/>
                    <a:pt x="95407" y="9383"/>
                    <a:pt x="91440" y="7620"/>
                  </a:cubicBezTo>
                  <a:cubicBezTo>
                    <a:pt x="80621" y="2811"/>
                    <a:pt x="68706" y="1651"/>
                    <a:pt x="57150" y="0"/>
                  </a:cubicBezTo>
                  <a:cubicBezTo>
                    <a:pt x="49530" y="635"/>
                    <a:pt x="41869" y="894"/>
                    <a:pt x="34290" y="1905"/>
                  </a:cubicBezTo>
                  <a:cubicBezTo>
                    <a:pt x="32300" y="2170"/>
                    <a:pt x="30571" y="3588"/>
                    <a:pt x="28575" y="3810"/>
                  </a:cubicBezTo>
                  <a:cubicBezTo>
                    <a:pt x="24788" y="4231"/>
                    <a:pt x="20955" y="3810"/>
                    <a:pt x="17145" y="3810"/>
                  </a:cubicBezTo>
                </a:path>
              </a:pathLst>
            </a:custGeom>
            <a:solidFill>
              <a:srgbClr val="FFFFFF"/>
            </a:solidFill>
            <a:ln w="1270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reeform 153"/>
            <p:cNvSpPr/>
            <p:nvPr/>
          </p:nvSpPr>
          <p:spPr>
            <a:xfrm>
              <a:off x="4533901" y="4917147"/>
              <a:ext cx="1242060" cy="152400"/>
            </a:xfrm>
            <a:custGeom>
              <a:avLst/>
              <a:gdLst>
                <a:gd name="connsiteX0" fmla="*/ 0 w 1232535"/>
                <a:gd name="connsiteY0" fmla="*/ 125730 h 152400"/>
                <a:gd name="connsiteX1" fmla="*/ 9525 w 1232535"/>
                <a:gd name="connsiteY1" fmla="*/ 123825 h 152400"/>
                <a:gd name="connsiteX2" fmla="*/ 15240 w 1232535"/>
                <a:gd name="connsiteY2" fmla="*/ 118110 h 152400"/>
                <a:gd name="connsiteX3" fmla="*/ 28575 w 1232535"/>
                <a:gd name="connsiteY3" fmla="*/ 116205 h 152400"/>
                <a:gd name="connsiteX4" fmla="*/ 47625 w 1232535"/>
                <a:gd name="connsiteY4" fmla="*/ 110490 h 152400"/>
                <a:gd name="connsiteX5" fmla="*/ 59055 w 1232535"/>
                <a:gd name="connsiteY5" fmla="*/ 106680 h 152400"/>
                <a:gd name="connsiteX6" fmla="*/ 66675 w 1232535"/>
                <a:gd name="connsiteY6" fmla="*/ 104775 h 152400"/>
                <a:gd name="connsiteX7" fmla="*/ 78105 w 1232535"/>
                <a:gd name="connsiteY7" fmla="*/ 95250 h 152400"/>
                <a:gd name="connsiteX8" fmla="*/ 100965 w 1232535"/>
                <a:gd name="connsiteY8" fmla="*/ 89535 h 152400"/>
                <a:gd name="connsiteX9" fmla="*/ 123825 w 1232535"/>
                <a:gd name="connsiteY9" fmla="*/ 83820 h 152400"/>
                <a:gd name="connsiteX10" fmla="*/ 131445 w 1232535"/>
                <a:gd name="connsiteY10" fmla="*/ 81915 h 152400"/>
                <a:gd name="connsiteX11" fmla="*/ 142875 w 1232535"/>
                <a:gd name="connsiteY11" fmla="*/ 78105 h 152400"/>
                <a:gd name="connsiteX12" fmla="*/ 154305 w 1232535"/>
                <a:gd name="connsiteY12" fmla="*/ 70485 h 152400"/>
                <a:gd name="connsiteX13" fmla="*/ 163830 w 1232535"/>
                <a:gd name="connsiteY13" fmla="*/ 68580 h 152400"/>
                <a:gd name="connsiteX14" fmla="*/ 190500 w 1232535"/>
                <a:gd name="connsiteY14" fmla="*/ 57150 h 152400"/>
                <a:gd name="connsiteX15" fmla="*/ 207645 w 1232535"/>
                <a:gd name="connsiteY15" fmla="*/ 51435 h 152400"/>
                <a:gd name="connsiteX16" fmla="*/ 213360 w 1232535"/>
                <a:gd name="connsiteY16" fmla="*/ 49530 h 152400"/>
                <a:gd name="connsiteX17" fmla="*/ 228600 w 1232535"/>
                <a:gd name="connsiteY17" fmla="*/ 47625 h 152400"/>
                <a:gd name="connsiteX18" fmla="*/ 240030 w 1232535"/>
                <a:gd name="connsiteY18" fmla="*/ 45720 h 152400"/>
                <a:gd name="connsiteX19" fmla="*/ 257175 w 1232535"/>
                <a:gd name="connsiteY19" fmla="*/ 41910 h 152400"/>
                <a:gd name="connsiteX20" fmla="*/ 299085 w 1232535"/>
                <a:gd name="connsiteY20" fmla="*/ 36195 h 152400"/>
                <a:gd name="connsiteX21" fmla="*/ 304800 w 1232535"/>
                <a:gd name="connsiteY21" fmla="*/ 32385 h 152400"/>
                <a:gd name="connsiteX22" fmla="*/ 321945 w 1232535"/>
                <a:gd name="connsiteY22" fmla="*/ 28575 h 152400"/>
                <a:gd name="connsiteX23" fmla="*/ 348615 w 1232535"/>
                <a:gd name="connsiteY23" fmla="*/ 22860 h 152400"/>
                <a:gd name="connsiteX24" fmla="*/ 384810 w 1232535"/>
                <a:gd name="connsiteY24" fmla="*/ 20955 h 152400"/>
                <a:gd name="connsiteX25" fmla="*/ 424815 w 1232535"/>
                <a:gd name="connsiteY25" fmla="*/ 17145 h 152400"/>
                <a:gd name="connsiteX26" fmla="*/ 434340 w 1232535"/>
                <a:gd name="connsiteY26" fmla="*/ 15240 h 152400"/>
                <a:gd name="connsiteX27" fmla="*/ 440055 w 1232535"/>
                <a:gd name="connsiteY27" fmla="*/ 13335 h 152400"/>
                <a:gd name="connsiteX28" fmla="*/ 497205 w 1232535"/>
                <a:gd name="connsiteY28" fmla="*/ 9525 h 152400"/>
                <a:gd name="connsiteX29" fmla="*/ 520065 w 1232535"/>
                <a:gd name="connsiteY29" fmla="*/ 3810 h 152400"/>
                <a:gd name="connsiteX30" fmla="*/ 548640 w 1232535"/>
                <a:gd name="connsiteY30" fmla="*/ 1905 h 152400"/>
                <a:gd name="connsiteX31" fmla="*/ 586740 w 1232535"/>
                <a:gd name="connsiteY31" fmla="*/ 0 h 152400"/>
                <a:gd name="connsiteX32" fmla="*/ 668655 w 1232535"/>
                <a:gd name="connsiteY32" fmla="*/ 1905 h 152400"/>
                <a:gd name="connsiteX33" fmla="*/ 834390 w 1232535"/>
                <a:gd name="connsiteY33" fmla="*/ 3810 h 152400"/>
                <a:gd name="connsiteX34" fmla="*/ 849630 w 1232535"/>
                <a:gd name="connsiteY34" fmla="*/ 7620 h 152400"/>
                <a:gd name="connsiteX35" fmla="*/ 864870 w 1232535"/>
                <a:gd name="connsiteY35" fmla="*/ 11430 h 152400"/>
                <a:gd name="connsiteX36" fmla="*/ 880110 w 1232535"/>
                <a:gd name="connsiteY36" fmla="*/ 13335 h 152400"/>
                <a:gd name="connsiteX37" fmla="*/ 891540 w 1232535"/>
                <a:gd name="connsiteY37" fmla="*/ 19050 h 152400"/>
                <a:gd name="connsiteX38" fmla="*/ 908685 w 1232535"/>
                <a:gd name="connsiteY38" fmla="*/ 26670 h 152400"/>
                <a:gd name="connsiteX39" fmla="*/ 922020 w 1232535"/>
                <a:gd name="connsiteY39" fmla="*/ 30480 h 152400"/>
                <a:gd name="connsiteX40" fmla="*/ 973455 w 1232535"/>
                <a:gd name="connsiteY40" fmla="*/ 32385 h 152400"/>
                <a:gd name="connsiteX41" fmla="*/ 986790 w 1232535"/>
                <a:gd name="connsiteY41" fmla="*/ 36195 h 152400"/>
                <a:gd name="connsiteX42" fmla="*/ 992505 w 1232535"/>
                <a:gd name="connsiteY42" fmla="*/ 40005 h 152400"/>
                <a:gd name="connsiteX43" fmla="*/ 1017270 w 1232535"/>
                <a:gd name="connsiteY43" fmla="*/ 45720 h 152400"/>
                <a:gd name="connsiteX44" fmla="*/ 1022985 w 1232535"/>
                <a:gd name="connsiteY44" fmla="*/ 47625 h 152400"/>
                <a:gd name="connsiteX45" fmla="*/ 1043940 w 1232535"/>
                <a:gd name="connsiteY45" fmla="*/ 51435 h 152400"/>
                <a:gd name="connsiteX46" fmla="*/ 1055370 w 1232535"/>
                <a:gd name="connsiteY46" fmla="*/ 55245 h 152400"/>
                <a:gd name="connsiteX47" fmla="*/ 1062990 w 1232535"/>
                <a:gd name="connsiteY47" fmla="*/ 60960 h 152400"/>
                <a:gd name="connsiteX48" fmla="*/ 1074420 w 1232535"/>
                <a:gd name="connsiteY48" fmla="*/ 64770 h 152400"/>
                <a:gd name="connsiteX49" fmla="*/ 1080135 w 1232535"/>
                <a:gd name="connsiteY49" fmla="*/ 68580 h 152400"/>
                <a:gd name="connsiteX50" fmla="*/ 1099185 w 1232535"/>
                <a:gd name="connsiteY50" fmla="*/ 74295 h 152400"/>
                <a:gd name="connsiteX51" fmla="*/ 1106805 w 1232535"/>
                <a:gd name="connsiteY51" fmla="*/ 78105 h 152400"/>
                <a:gd name="connsiteX52" fmla="*/ 1116330 w 1232535"/>
                <a:gd name="connsiteY52" fmla="*/ 83820 h 152400"/>
                <a:gd name="connsiteX53" fmla="*/ 1131570 w 1232535"/>
                <a:gd name="connsiteY53" fmla="*/ 85725 h 152400"/>
                <a:gd name="connsiteX54" fmla="*/ 1137285 w 1232535"/>
                <a:gd name="connsiteY54" fmla="*/ 91440 h 152400"/>
                <a:gd name="connsiteX55" fmla="*/ 1143000 w 1232535"/>
                <a:gd name="connsiteY55" fmla="*/ 93345 h 152400"/>
                <a:gd name="connsiteX56" fmla="*/ 1152525 w 1232535"/>
                <a:gd name="connsiteY56" fmla="*/ 102870 h 152400"/>
                <a:gd name="connsiteX57" fmla="*/ 1163955 w 1232535"/>
                <a:gd name="connsiteY57" fmla="*/ 106680 h 152400"/>
                <a:gd name="connsiteX58" fmla="*/ 1175385 w 1232535"/>
                <a:gd name="connsiteY58" fmla="*/ 114300 h 152400"/>
                <a:gd name="connsiteX59" fmla="*/ 1181100 w 1232535"/>
                <a:gd name="connsiteY59" fmla="*/ 120015 h 152400"/>
                <a:gd name="connsiteX60" fmla="*/ 1186815 w 1232535"/>
                <a:gd name="connsiteY60" fmla="*/ 121920 h 152400"/>
                <a:gd name="connsiteX61" fmla="*/ 1194435 w 1232535"/>
                <a:gd name="connsiteY61" fmla="*/ 125730 h 152400"/>
                <a:gd name="connsiteX62" fmla="*/ 1203960 w 1232535"/>
                <a:gd name="connsiteY62" fmla="*/ 135255 h 152400"/>
                <a:gd name="connsiteX63" fmla="*/ 1217295 w 1232535"/>
                <a:gd name="connsiteY63" fmla="*/ 146685 h 152400"/>
                <a:gd name="connsiteX64" fmla="*/ 1228725 w 1232535"/>
                <a:gd name="connsiteY64" fmla="*/ 150495 h 152400"/>
                <a:gd name="connsiteX65" fmla="*/ 1232535 w 1232535"/>
                <a:gd name="connsiteY65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232535" h="152400">
                  <a:moveTo>
                    <a:pt x="0" y="125730"/>
                  </a:moveTo>
                  <a:cubicBezTo>
                    <a:pt x="3175" y="125095"/>
                    <a:pt x="6629" y="125273"/>
                    <a:pt x="9525" y="123825"/>
                  </a:cubicBezTo>
                  <a:cubicBezTo>
                    <a:pt x="11935" y="122620"/>
                    <a:pt x="12739" y="119111"/>
                    <a:pt x="15240" y="118110"/>
                  </a:cubicBezTo>
                  <a:cubicBezTo>
                    <a:pt x="19409" y="116442"/>
                    <a:pt x="24130" y="116840"/>
                    <a:pt x="28575" y="116205"/>
                  </a:cubicBezTo>
                  <a:cubicBezTo>
                    <a:pt x="39630" y="108835"/>
                    <a:pt x="28877" y="114816"/>
                    <a:pt x="47625" y="110490"/>
                  </a:cubicBezTo>
                  <a:cubicBezTo>
                    <a:pt x="51538" y="109587"/>
                    <a:pt x="55159" y="107654"/>
                    <a:pt x="59055" y="106680"/>
                  </a:cubicBezTo>
                  <a:lnTo>
                    <a:pt x="66675" y="104775"/>
                  </a:lnTo>
                  <a:cubicBezTo>
                    <a:pt x="70264" y="101186"/>
                    <a:pt x="73331" y="97372"/>
                    <a:pt x="78105" y="95250"/>
                  </a:cubicBezTo>
                  <a:cubicBezTo>
                    <a:pt x="88521" y="90621"/>
                    <a:pt x="90073" y="91713"/>
                    <a:pt x="100965" y="89535"/>
                  </a:cubicBezTo>
                  <a:cubicBezTo>
                    <a:pt x="133369" y="83054"/>
                    <a:pt x="107994" y="88343"/>
                    <a:pt x="123825" y="83820"/>
                  </a:cubicBezTo>
                  <a:cubicBezTo>
                    <a:pt x="126342" y="83101"/>
                    <a:pt x="128937" y="82667"/>
                    <a:pt x="131445" y="81915"/>
                  </a:cubicBezTo>
                  <a:cubicBezTo>
                    <a:pt x="135292" y="80761"/>
                    <a:pt x="139533" y="80333"/>
                    <a:pt x="142875" y="78105"/>
                  </a:cubicBezTo>
                  <a:cubicBezTo>
                    <a:pt x="146685" y="75565"/>
                    <a:pt x="149815" y="71383"/>
                    <a:pt x="154305" y="70485"/>
                  </a:cubicBezTo>
                  <a:lnTo>
                    <a:pt x="163830" y="68580"/>
                  </a:lnTo>
                  <a:cubicBezTo>
                    <a:pt x="183920" y="55187"/>
                    <a:pt x="165897" y="65351"/>
                    <a:pt x="190500" y="57150"/>
                  </a:cubicBezTo>
                  <a:lnTo>
                    <a:pt x="207645" y="51435"/>
                  </a:lnTo>
                  <a:cubicBezTo>
                    <a:pt x="209550" y="50800"/>
                    <a:pt x="211367" y="49779"/>
                    <a:pt x="213360" y="49530"/>
                  </a:cubicBezTo>
                  <a:lnTo>
                    <a:pt x="228600" y="47625"/>
                  </a:lnTo>
                  <a:cubicBezTo>
                    <a:pt x="232424" y="47079"/>
                    <a:pt x="236259" y="46558"/>
                    <a:pt x="240030" y="45720"/>
                  </a:cubicBezTo>
                  <a:cubicBezTo>
                    <a:pt x="259087" y="41485"/>
                    <a:pt x="225150" y="46277"/>
                    <a:pt x="257175" y="41910"/>
                  </a:cubicBezTo>
                  <a:cubicBezTo>
                    <a:pt x="304355" y="35476"/>
                    <a:pt x="272701" y="40592"/>
                    <a:pt x="299085" y="36195"/>
                  </a:cubicBezTo>
                  <a:cubicBezTo>
                    <a:pt x="300990" y="34925"/>
                    <a:pt x="302696" y="33287"/>
                    <a:pt x="304800" y="32385"/>
                  </a:cubicBezTo>
                  <a:cubicBezTo>
                    <a:pt x="307367" y="31285"/>
                    <a:pt x="319986" y="29027"/>
                    <a:pt x="321945" y="28575"/>
                  </a:cubicBezTo>
                  <a:cubicBezTo>
                    <a:pt x="330422" y="26619"/>
                    <a:pt x="339773" y="23567"/>
                    <a:pt x="348615" y="22860"/>
                  </a:cubicBezTo>
                  <a:cubicBezTo>
                    <a:pt x="360658" y="21897"/>
                    <a:pt x="372752" y="21709"/>
                    <a:pt x="384810" y="20955"/>
                  </a:cubicBezTo>
                  <a:cubicBezTo>
                    <a:pt x="397985" y="20132"/>
                    <a:pt x="411683" y="19165"/>
                    <a:pt x="424815" y="17145"/>
                  </a:cubicBezTo>
                  <a:cubicBezTo>
                    <a:pt x="428015" y="16653"/>
                    <a:pt x="431199" y="16025"/>
                    <a:pt x="434340" y="15240"/>
                  </a:cubicBezTo>
                  <a:cubicBezTo>
                    <a:pt x="436288" y="14753"/>
                    <a:pt x="438070" y="13640"/>
                    <a:pt x="440055" y="13335"/>
                  </a:cubicBezTo>
                  <a:cubicBezTo>
                    <a:pt x="455319" y="10987"/>
                    <a:pt x="485486" y="10111"/>
                    <a:pt x="497205" y="9525"/>
                  </a:cubicBezTo>
                  <a:cubicBezTo>
                    <a:pt x="505416" y="6788"/>
                    <a:pt x="509876" y="5084"/>
                    <a:pt x="520065" y="3810"/>
                  </a:cubicBezTo>
                  <a:cubicBezTo>
                    <a:pt x="529537" y="2626"/>
                    <a:pt x="539109" y="2450"/>
                    <a:pt x="548640" y="1905"/>
                  </a:cubicBezTo>
                  <a:lnTo>
                    <a:pt x="586740" y="0"/>
                  </a:lnTo>
                  <a:lnTo>
                    <a:pt x="668655" y="1905"/>
                  </a:lnTo>
                  <a:cubicBezTo>
                    <a:pt x="723897" y="2755"/>
                    <a:pt x="779169" y="2066"/>
                    <a:pt x="834390" y="3810"/>
                  </a:cubicBezTo>
                  <a:cubicBezTo>
                    <a:pt x="839624" y="3975"/>
                    <a:pt x="844550" y="6350"/>
                    <a:pt x="849630" y="7620"/>
                  </a:cubicBezTo>
                  <a:lnTo>
                    <a:pt x="864870" y="11430"/>
                  </a:lnTo>
                  <a:lnTo>
                    <a:pt x="880110" y="13335"/>
                  </a:lnTo>
                  <a:cubicBezTo>
                    <a:pt x="896488" y="24254"/>
                    <a:pt x="875766" y="11163"/>
                    <a:pt x="891540" y="19050"/>
                  </a:cubicBezTo>
                  <a:cubicBezTo>
                    <a:pt x="909653" y="28107"/>
                    <a:pt x="879197" y="16841"/>
                    <a:pt x="908685" y="26670"/>
                  </a:cubicBezTo>
                  <a:cubicBezTo>
                    <a:pt x="911820" y="27715"/>
                    <a:pt x="919054" y="30289"/>
                    <a:pt x="922020" y="30480"/>
                  </a:cubicBezTo>
                  <a:cubicBezTo>
                    <a:pt x="939141" y="31585"/>
                    <a:pt x="956310" y="31750"/>
                    <a:pt x="973455" y="32385"/>
                  </a:cubicBezTo>
                  <a:cubicBezTo>
                    <a:pt x="975896" y="32995"/>
                    <a:pt x="984057" y="34829"/>
                    <a:pt x="986790" y="36195"/>
                  </a:cubicBezTo>
                  <a:cubicBezTo>
                    <a:pt x="988838" y="37219"/>
                    <a:pt x="990413" y="39075"/>
                    <a:pt x="992505" y="40005"/>
                  </a:cubicBezTo>
                  <a:cubicBezTo>
                    <a:pt x="1002414" y="44409"/>
                    <a:pt x="1006422" y="44170"/>
                    <a:pt x="1017270" y="45720"/>
                  </a:cubicBezTo>
                  <a:cubicBezTo>
                    <a:pt x="1019175" y="46355"/>
                    <a:pt x="1021025" y="47189"/>
                    <a:pt x="1022985" y="47625"/>
                  </a:cubicBezTo>
                  <a:cubicBezTo>
                    <a:pt x="1030827" y="49368"/>
                    <a:pt x="1036313" y="49355"/>
                    <a:pt x="1043940" y="51435"/>
                  </a:cubicBezTo>
                  <a:cubicBezTo>
                    <a:pt x="1047815" y="52492"/>
                    <a:pt x="1055370" y="55245"/>
                    <a:pt x="1055370" y="55245"/>
                  </a:cubicBezTo>
                  <a:cubicBezTo>
                    <a:pt x="1057910" y="57150"/>
                    <a:pt x="1060150" y="59540"/>
                    <a:pt x="1062990" y="60960"/>
                  </a:cubicBezTo>
                  <a:cubicBezTo>
                    <a:pt x="1066582" y="62756"/>
                    <a:pt x="1071078" y="62542"/>
                    <a:pt x="1074420" y="64770"/>
                  </a:cubicBezTo>
                  <a:cubicBezTo>
                    <a:pt x="1076325" y="66040"/>
                    <a:pt x="1078031" y="67678"/>
                    <a:pt x="1080135" y="68580"/>
                  </a:cubicBezTo>
                  <a:cubicBezTo>
                    <a:pt x="1099277" y="76784"/>
                    <a:pt x="1073574" y="61490"/>
                    <a:pt x="1099185" y="74295"/>
                  </a:cubicBezTo>
                  <a:cubicBezTo>
                    <a:pt x="1101725" y="75565"/>
                    <a:pt x="1104323" y="76726"/>
                    <a:pt x="1106805" y="78105"/>
                  </a:cubicBezTo>
                  <a:cubicBezTo>
                    <a:pt x="1110042" y="79903"/>
                    <a:pt x="1112791" y="82731"/>
                    <a:pt x="1116330" y="83820"/>
                  </a:cubicBezTo>
                  <a:cubicBezTo>
                    <a:pt x="1121223" y="85326"/>
                    <a:pt x="1126490" y="85090"/>
                    <a:pt x="1131570" y="85725"/>
                  </a:cubicBezTo>
                  <a:cubicBezTo>
                    <a:pt x="1133475" y="87630"/>
                    <a:pt x="1135043" y="89946"/>
                    <a:pt x="1137285" y="91440"/>
                  </a:cubicBezTo>
                  <a:cubicBezTo>
                    <a:pt x="1138956" y="92554"/>
                    <a:pt x="1141432" y="92091"/>
                    <a:pt x="1143000" y="93345"/>
                  </a:cubicBezTo>
                  <a:cubicBezTo>
                    <a:pt x="1153319" y="101600"/>
                    <a:pt x="1139666" y="97155"/>
                    <a:pt x="1152525" y="102870"/>
                  </a:cubicBezTo>
                  <a:cubicBezTo>
                    <a:pt x="1156195" y="104501"/>
                    <a:pt x="1160613" y="104452"/>
                    <a:pt x="1163955" y="106680"/>
                  </a:cubicBezTo>
                  <a:cubicBezTo>
                    <a:pt x="1167765" y="109220"/>
                    <a:pt x="1172147" y="111062"/>
                    <a:pt x="1175385" y="114300"/>
                  </a:cubicBezTo>
                  <a:cubicBezTo>
                    <a:pt x="1177290" y="116205"/>
                    <a:pt x="1178858" y="118521"/>
                    <a:pt x="1181100" y="120015"/>
                  </a:cubicBezTo>
                  <a:cubicBezTo>
                    <a:pt x="1182771" y="121129"/>
                    <a:pt x="1184969" y="121129"/>
                    <a:pt x="1186815" y="121920"/>
                  </a:cubicBezTo>
                  <a:cubicBezTo>
                    <a:pt x="1189425" y="123039"/>
                    <a:pt x="1191895" y="124460"/>
                    <a:pt x="1194435" y="125730"/>
                  </a:cubicBezTo>
                  <a:cubicBezTo>
                    <a:pt x="1201773" y="136737"/>
                    <a:pt x="1194082" y="126788"/>
                    <a:pt x="1203960" y="135255"/>
                  </a:cubicBezTo>
                  <a:cubicBezTo>
                    <a:pt x="1209044" y="139613"/>
                    <a:pt x="1211239" y="143994"/>
                    <a:pt x="1217295" y="146685"/>
                  </a:cubicBezTo>
                  <a:cubicBezTo>
                    <a:pt x="1220965" y="148316"/>
                    <a:pt x="1225133" y="148699"/>
                    <a:pt x="1228725" y="150495"/>
                  </a:cubicBezTo>
                  <a:lnTo>
                    <a:pt x="1232535" y="152400"/>
                  </a:ln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6" name="Straight Connector 155"/>
            <p:cNvCxnSpPr/>
            <p:nvPr/>
          </p:nvCxnSpPr>
          <p:spPr bwMode="auto">
            <a:xfrm flipH="1" flipV="1">
              <a:off x="3703340" y="4715314"/>
              <a:ext cx="675228" cy="21135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7" name="Straight Connector 156"/>
            <p:cNvCxnSpPr/>
            <p:nvPr/>
          </p:nvCxnSpPr>
          <p:spPr bwMode="auto">
            <a:xfrm flipH="1" flipV="1">
              <a:off x="4335780" y="4542310"/>
              <a:ext cx="331470" cy="25672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8" name="Straight Connector 157"/>
            <p:cNvCxnSpPr/>
            <p:nvPr/>
          </p:nvCxnSpPr>
          <p:spPr bwMode="auto">
            <a:xfrm flipH="1" flipV="1">
              <a:off x="4533901" y="4144674"/>
              <a:ext cx="355666" cy="52599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9" name="Straight Connector 158"/>
            <p:cNvCxnSpPr/>
            <p:nvPr/>
          </p:nvCxnSpPr>
          <p:spPr bwMode="auto">
            <a:xfrm flipH="1" flipV="1">
              <a:off x="5034337" y="4119937"/>
              <a:ext cx="37761" cy="28773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0" name="Straight Connector 159"/>
            <p:cNvCxnSpPr/>
            <p:nvPr/>
          </p:nvCxnSpPr>
          <p:spPr bwMode="auto">
            <a:xfrm flipV="1">
              <a:off x="5297020" y="4027469"/>
              <a:ext cx="127735" cy="509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1" name="Straight Connector 160"/>
            <p:cNvCxnSpPr/>
            <p:nvPr/>
          </p:nvCxnSpPr>
          <p:spPr bwMode="auto">
            <a:xfrm flipV="1">
              <a:off x="5424755" y="4027469"/>
              <a:ext cx="375994" cy="64579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2" name="Straight Connector 161"/>
            <p:cNvCxnSpPr/>
            <p:nvPr/>
          </p:nvCxnSpPr>
          <p:spPr bwMode="auto">
            <a:xfrm flipV="1">
              <a:off x="5612752" y="4520629"/>
              <a:ext cx="294888" cy="27840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3" name="Straight Connector 162"/>
            <p:cNvCxnSpPr/>
            <p:nvPr/>
          </p:nvCxnSpPr>
          <p:spPr bwMode="auto">
            <a:xfrm flipV="1">
              <a:off x="5800749" y="4674741"/>
              <a:ext cx="671970" cy="31860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4" name="Straight Connector 163"/>
            <p:cNvCxnSpPr/>
            <p:nvPr/>
          </p:nvCxnSpPr>
          <p:spPr bwMode="auto">
            <a:xfrm flipV="1">
              <a:off x="6116185" y="5188449"/>
              <a:ext cx="490098" cy="1275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5" name="Straight Connector 164"/>
            <p:cNvCxnSpPr/>
            <p:nvPr/>
          </p:nvCxnSpPr>
          <p:spPr bwMode="auto">
            <a:xfrm>
              <a:off x="6405517" y="5472623"/>
              <a:ext cx="241863" cy="54873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6" name="Straight Connector 165"/>
            <p:cNvCxnSpPr/>
            <p:nvPr/>
          </p:nvCxnSpPr>
          <p:spPr bwMode="auto">
            <a:xfrm>
              <a:off x="6264437" y="5688647"/>
              <a:ext cx="239105" cy="12652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7" name="Straight Connector 166"/>
            <p:cNvCxnSpPr/>
            <p:nvPr/>
          </p:nvCxnSpPr>
          <p:spPr bwMode="auto">
            <a:xfrm>
              <a:off x="5297020" y="5688647"/>
              <a:ext cx="76364" cy="27036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8" name="Straight Connector 167"/>
            <p:cNvCxnSpPr/>
            <p:nvPr/>
          </p:nvCxnSpPr>
          <p:spPr bwMode="auto">
            <a:xfrm flipH="1">
              <a:off x="4150760" y="5688647"/>
              <a:ext cx="185020" cy="116251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9" name="Straight Connector 168"/>
            <p:cNvCxnSpPr/>
            <p:nvPr/>
          </p:nvCxnSpPr>
          <p:spPr bwMode="auto">
            <a:xfrm flipH="1">
              <a:off x="3647326" y="5661060"/>
              <a:ext cx="308225" cy="12329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0" name="Straight Connector 169"/>
            <p:cNvCxnSpPr/>
            <p:nvPr/>
          </p:nvCxnSpPr>
          <p:spPr bwMode="auto">
            <a:xfrm flipH="1">
              <a:off x="3565133" y="5472623"/>
              <a:ext cx="354231" cy="3432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2" name="Straight Connector 171"/>
            <p:cNvCxnSpPr/>
            <p:nvPr/>
          </p:nvCxnSpPr>
          <p:spPr bwMode="auto">
            <a:xfrm flipH="1">
              <a:off x="3482939" y="5260375"/>
              <a:ext cx="580441" cy="3081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3" name="Straight Connector 172"/>
            <p:cNvCxnSpPr/>
            <p:nvPr/>
          </p:nvCxnSpPr>
          <p:spPr bwMode="auto">
            <a:xfrm flipH="1" flipV="1">
              <a:off x="3986373" y="5095982"/>
              <a:ext cx="297951" cy="205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4" name="Straight Connector 173"/>
            <p:cNvCxnSpPr/>
            <p:nvPr/>
          </p:nvCxnSpPr>
          <p:spPr bwMode="auto">
            <a:xfrm flipH="1">
              <a:off x="4962418" y="5688647"/>
              <a:ext cx="71919" cy="39365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5" name="Straight Connector 174"/>
            <p:cNvCxnSpPr/>
            <p:nvPr/>
          </p:nvCxnSpPr>
          <p:spPr bwMode="auto">
            <a:xfrm>
              <a:off x="5938096" y="5688647"/>
              <a:ext cx="339414" cy="22926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6" name="Straight Connector 175"/>
            <p:cNvCxnSpPr/>
            <p:nvPr/>
          </p:nvCxnSpPr>
          <p:spPr bwMode="auto">
            <a:xfrm flipH="1">
              <a:off x="4541178" y="5688647"/>
              <a:ext cx="170556" cy="19844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7" name="Straight Connector 176"/>
            <p:cNvCxnSpPr/>
            <p:nvPr/>
          </p:nvCxnSpPr>
          <p:spPr bwMode="auto">
            <a:xfrm>
              <a:off x="5594985" y="5688647"/>
              <a:ext cx="240736" cy="28063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" name="Group 2"/>
          <p:cNvGrpSpPr/>
          <p:nvPr/>
        </p:nvGrpSpPr>
        <p:grpSpPr>
          <a:xfrm>
            <a:off x="5161214" y="4200259"/>
            <a:ext cx="4909446" cy="1539161"/>
            <a:chOff x="5161214" y="4200259"/>
            <a:chExt cx="4909446" cy="1539161"/>
          </a:xfrm>
        </p:grpSpPr>
        <p:sp>
          <p:nvSpPr>
            <p:cNvPr id="92" name="Arc 91"/>
            <p:cNvSpPr/>
            <p:nvPr/>
          </p:nvSpPr>
          <p:spPr bwMode="auto">
            <a:xfrm rot="6966663" flipV="1">
              <a:off x="5441292" y="4253539"/>
              <a:ext cx="1037073" cy="1020677"/>
            </a:xfrm>
            <a:prstGeom prst="arc">
              <a:avLst>
                <a:gd name="adj1" fmla="val 15617639"/>
                <a:gd name="adj2" fmla="val 19986022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3" name="Arc 182"/>
            <p:cNvSpPr/>
            <p:nvPr/>
          </p:nvSpPr>
          <p:spPr bwMode="auto">
            <a:xfrm rot="1824257" flipV="1">
              <a:off x="5814076" y="4468416"/>
              <a:ext cx="1140150" cy="1122124"/>
            </a:xfrm>
            <a:prstGeom prst="arc">
              <a:avLst>
                <a:gd name="adj1" fmla="val 16200000"/>
                <a:gd name="adj2" fmla="val 20289455"/>
              </a:avLst>
            </a:prstGeom>
            <a:noFill/>
            <a:ln w="1905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3333FF"/>
                </a:solidFill>
                <a:latin typeface="Arial" charset="0"/>
              </a:endParaRPr>
            </a:p>
          </p:txBody>
        </p:sp>
        <p:sp>
          <p:nvSpPr>
            <p:cNvPr id="184" name="TextBox 9"/>
            <p:cNvSpPr txBox="1">
              <a:spLocks noChangeArrowheads="1"/>
            </p:cNvSpPr>
            <p:nvPr/>
          </p:nvSpPr>
          <p:spPr bwMode="auto">
            <a:xfrm>
              <a:off x="5161214" y="5063240"/>
              <a:ext cx="91841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>
                  <a:solidFill>
                    <a:srgbClr val="FFFFFF"/>
                  </a:solidFill>
                </a:rPr>
                <a:t>Hack</a:t>
              </a:r>
            </a:p>
          </p:txBody>
        </p:sp>
        <p:sp>
          <p:nvSpPr>
            <p:cNvPr id="185" name="TextBox 9"/>
            <p:cNvSpPr txBox="1">
              <a:spLocks noChangeArrowheads="1"/>
            </p:cNvSpPr>
            <p:nvPr/>
          </p:nvSpPr>
          <p:spPr bwMode="auto">
            <a:xfrm>
              <a:off x="6542308" y="4908423"/>
              <a:ext cx="352835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>
                  <a:solidFill>
                    <a:srgbClr val="FFFFFF"/>
                  </a:solidFill>
                </a:rPr>
                <a:t>Integrate imperfection into security model</a:t>
              </a:r>
            </a:p>
          </p:txBody>
        </p:sp>
        <p:sp>
          <p:nvSpPr>
            <p:cNvPr id="186" name="Arc 185"/>
            <p:cNvSpPr/>
            <p:nvPr/>
          </p:nvSpPr>
          <p:spPr bwMode="auto">
            <a:xfrm rot="17904070" flipV="1">
              <a:off x="6448621" y="4208292"/>
              <a:ext cx="1016175" cy="1000109"/>
            </a:xfrm>
            <a:prstGeom prst="arc">
              <a:avLst>
                <a:gd name="adj1" fmla="val 16200000"/>
                <a:gd name="adj2" fmla="val 19850611"/>
              </a:avLst>
            </a:prstGeom>
            <a:noFill/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3333FF"/>
                </a:solidFill>
                <a:latin typeface="Arial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288735" y="5739420"/>
            <a:ext cx="5607425" cy="1646695"/>
            <a:chOff x="4216725" y="5739420"/>
            <a:chExt cx="5607425" cy="1646695"/>
          </a:xfrm>
        </p:grpSpPr>
        <p:sp>
          <p:nvSpPr>
            <p:cNvPr id="70" name="Title 1"/>
            <p:cNvSpPr txBox="1">
              <a:spLocks/>
            </p:cNvSpPr>
            <p:nvPr/>
          </p:nvSpPr>
          <p:spPr bwMode="auto">
            <a:xfrm>
              <a:off x="4216725" y="6449490"/>
              <a:ext cx="5607425" cy="93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49693" rIns="0" bIns="49693" numCol="1" anchor="t" anchorCtr="0" compatLnSpc="1">
              <a:prstTxWarp prst="textNoShape">
                <a:avLst/>
              </a:prstTxWarp>
            </a:bodyPr>
            <a:lstStyle>
              <a:lvl1pPr algn="l" defTabSz="987425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987425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pitchFamily="34" charset="0"/>
                </a:defRPr>
              </a:lvl2pPr>
              <a:lvl3pPr algn="l" defTabSz="987425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pitchFamily="34" charset="0"/>
                </a:defRPr>
              </a:lvl3pPr>
              <a:lvl4pPr algn="l" defTabSz="987425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pitchFamily="34" charset="0"/>
                </a:defRPr>
              </a:lvl4pPr>
              <a:lvl5pPr algn="l" defTabSz="987425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457200" algn="l" defTabSz="987425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914400" algn="l" defTabSz="987425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1371600" algn="l" defTabSz="987425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1828800" algn="l" defTabSz="987425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nb-NO" sz="2800" kern="0">
                  <a:solidFill>
                    <a:srgbClr val="FFFFFF"/>
                  </a:solidFill>
                </a:rPr>
                <a:t>Formal certification: we need</a:t>
              </a:r>
            </a:p>
            <a:p>
              <a:pPr algn="ctr"/>
              <a:r>
                <a:rPr lang="nb-NO" sz="2800" kern="0">
                  <a:solidFill>
                    <a:srgbClr val="FFFFFF"/>
                  </a:solidFill>
                </a:rPr>
                <a:t>standards and labs ecosystem</a:t>
              </a:r>
              <a:endParaRPr lang="en-US" sz="2800" kern="0">
                <a:solidFill>
                  <a:srgbClr val="FFFFFF"/>
                </a:solidFill>
              </a:endParaRPr>
            </a:p>
          </p:txBody>
        </p:sp>
        <p:cxnSp>
          <p:nvCxnSpPr>
            <p:cNvPr id="6" name="Straight Arrow Connector 5"/>
            <p:cNvCxnSpPr>
              <a:endCxn id="70" idx="0"/>
            </p:cNvCxnSpPr>
            <p:nvPr/>
          </p:nvCxnSpPr>
          <p:spPr bwMode="auto">
            <a:xfrm>
              <a:off x="7015762" y="5739420"/>
              <a:ext cx="4676" cy="710070"/>
            </a:xfrm>
            <a:prstGeom prst="straightConnector1">
              <a:avLst/>
            </a:prstGeom>
            <a:noFill/>
            <a:ln w="19050" algn="ctr">
              <a:solidFill>
                <a:srgbClr val="FF00FF"/>
              </a:solidFill>
              <a:round/>
              <a:headEnd type="none" w="med" len="med"/>
              <a:tailEnd type="arrow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62898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77359"/>
              </p:ext>
            </p:extLst>
          </p:nvPr>
        </p:nvGraphicFramePr>
        <p:xfrm>
          <a:off x="174946" y="221537"/>
          <a:ext cx="10009254" cy="6754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20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0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82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84000">
                <a:tc gridSpan="2">
                  <a:txBody>
                    <a:bodyPr/>
                    <a:lstStyle/>
                    <a:p>
                      <a:pPr algn="l"/>
                      <a:endParaRPr lang="en-US" sz="3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nb-NO" sz="2100" b="1">
                          <a:solidFill>
                            <a:srgbClr val="FFFFFF"/>
                          </a:solidFill>
                        </a:rPr>
                        <a:t>Broken?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Monoalphabetic cipher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invented ~50 BC (J. Caesar)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en-US" sz="1800" b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850</a:t>
                      </a:r>
                      <a:r>
                        <a:rPr lang="en-US" sz="1800" b="0" baseline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 (Al-Kindi)</a:t>
                      </a:r>
                      <a:endParaRPr lang="en-US" sz="1800" b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Nomenclators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(code books)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~1400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1800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Polyalphabetic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(Vigenère)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1553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1900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1863 (F. W. Kasiski)</a:t>
                      </a: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C0C0C0"/>
                          </a:solidFill>
                        </a:rPr>
                        <a:t>···</a:t>
                      </a:r>
                      <a:endParaRPr lang="en-US" sz="2000" b="1">
                        <a:solidFill>
                          <a:srgbClr val="C0C0C0"/>
                        </a:solidFill>
                      </a:endParaRPr>
                    </a:p>
                  </a:txBody>
                  <a:tcPr marL="9000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baseline="30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br>
                        <a:rPr lang="en-US" sz="1800" b="0">
                          <a:solidFill>
                            <a:srgbClr val="FFFFFF"/>
                          </a:solidFill>
                        </a:rPr>
                      </a:b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Polyalphabetic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electromechanical (Enigma, Purple, etc.)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1920s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1970s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C0C0C0"/>
                          </a:solidFill>
                        </a:rPr>
                        <a:t>···</a:t>
                      </a:r>
                      <a:endParaRPr lang="en-US" sz="2000" b="1">
                        <a:solidFill>
                          <a:srgbClr val="C0C0C0"/>
                        </a:solidFill>
                      </a:endParaRPr>
                    </a:p>
                  </a:txBody>
                  <a:tcPr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DES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1977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2005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1998: 56 h (EFF)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Public-key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crypto (RSA, elliptic-curve)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1977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will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 be once we have q. computer (P. Shor 1994)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</a:rPr>
                        <a:t>AES</a:t>
                      </a: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2001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C0C0C0"/>
                          </a:solidFill>
                        </a:rPr>
                        <a:t>?</a:t>
                      </a: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spc="-10" baseline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Public-key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crypto (‘quantum-safe’)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in development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C0C0C0"/>
                          </a:solidFill>
                        </a:rPr>
                        <a:t>?</a:t>
                      </a: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A (very) brief history of cryptography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692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379687"/>
              </p:ext>
            </p:extLst>
          </p:nvPr>
        </p:nvGraphicFramePr>
        <p:xfrm>
          <a:off x="174946" y="-19983"/>
          <a:ext cx="10081266" cy="78607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0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4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3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l"/>
                      <a:r>
                        <a:rPr lang="nb-NO" sz="3000" b="1">
                          <a:solidFill>
                            <a:srgbClr val="FFFFFF"/>
                          </a:solidFill>
                        </a:rPr>
                        <a:t>Attack</a:t>
                      </a:r>
                      <a:endParaRPr lang="en-US" sz="3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b="1">
                          <a:solidFill>
                            <a:srgbClr val="FFFFFF"/>
                          </a:solidFill>
                        </a:rPr>
                        <a:t>Target</a:t>
                      </a:r>
                      <a:r>
                        <a:rPr lang="nb-NO" sz="2100" b="1" baseline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2100" b="1">
                          <a:solidFill>
                            <a:srgbClr val="FFFFFF"/>
                          </a:solidFill>
                        </a:rPr>
                        <a:t>component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b="1">
                          <a:solidFill>
                            <a:srgbClr val="FFFFFF"/>
                          </a:solidFill>
                        </a:rPr>
                        <a:t>Tested</a:t>
                      </a:r>
                      <a:r>
                        <a:rPr lang="nb-NO" sz="2100" b="1" baseline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2100" b="1">
                          <a:solidFill>
                            <a:srgbClr val="FFFFFF"/>
                          </a:solidFill>
                        </a:rPr>
                        <a:t>system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Distinguishability</a:t>
                      </a:r>
                      <a:r>
                        <a:rPr lang="nb-NO" sz="1800" b="1" baseline="0">
                          <a:solidFill>
                            <a:srgbClr val="FFFFFF"/>
                          </a:solidFill>
                        </a:rPr>
                        <a:t> of</a:t>
                      </a: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 decoy states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laser in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 Alice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3 research systems</a:t>
                      </a: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A. Huang 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Phys. Rev. A </a:t>
                      </a:r>
                      <a:r>
                        <a:rPr kumimoji="0" lang="en-CA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98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012330 (2018)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6969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Intersymbol interference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intensity modulator in Alice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research system</a:t>
                      </a: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K. Yoshino 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poster at QCrypt (2016)</a:t>
                      </a: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Laser damage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any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5 commercial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 &amp;</a:t>
                      </a:r>
                      <a:br>
                        <a:rPr lang="nb-NO" sz="1800" baseline="0">
                          <a:solidFill>
                            <a:srgbClr val="FFFFFF"/>
                          </a:solidFill>
                        </a:rPr>
                      </a:b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1 </a:t>
                      </a: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research systems</a:t>
                      </a: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V. Makarov 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Phys. Rev. A </a:t>
                      </a:r>
                      <a:r>
                        <a:rPr kumimoji="0" lang="en-CA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94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030302 (2016); 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A. Huang 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poster at QCrypt (2018)</a:t>
                      </a: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Spatial efficiency mismatch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receiver optics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2 research systems</a:t>
                      </a: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M. Rau 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IEEE J. Sel. Top. Quantum Electron. </a:t>
                      </a: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6600905 (2015);  S. Sajeed 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Phys. Rev. A </a:t>
                      </a:r>
                      <a:r>
                        <a:rPr kumimoji="0" lang="en-CA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91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062301 (2015)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6969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Pulse energy calibration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classical watchdog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ID</a:t>
                      </a:r>
                      <a:r>
                        <a:rPr lang="en-US" sz="1800" baseline="0">
                          <a:solidFill>
                            <a:srgbClr val="FFFFFF"/>
                          </a:solidFill>
                        </a:rPr>
                        <a:t> Quantique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S. Sajeed 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Phys. Rev. A </a:t>
                      </a:r>
                      <a:r>
                        <a:rPr kumimoji="0" lang="en-CA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91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032326 (2015)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6969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Trojan-horse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phase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 modulator in Alice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SeQureNet</a:t>
                      </a: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I. Khan 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presentation at QCrypt (2014)</a:t>
                      </a: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Trojan-horse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phase modulator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 in Bob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ID Quantique</a:t>
                      </a:r>
                      <a:endParaRPr lang="en-US" sz="1800" baseline="30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N. Jain 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J. Phys. </a:t>
                      </a:r>
                      <a:r>
                        <a:rPr kumimoji="0" lang="en-CA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123030 (2014);  S. Sajeed </a:t>
                      </a:r>
                      <a:r>
                        <a:rPr kumimoji="0" lang="en-CA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Sci. Rep. </a:t>
                      </a:r>
                      <a:r>
                        <a:rPr kumimoji="0" lang="en-CA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8403 (2017)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6969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Detector saturation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homodyne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SeQureNet</a:t>
                      </a: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H. Qin, R. Kumar, R. Alleaume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Proc. SPIE 88990N (2013)</a:t>
                      </a: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Shot-noise calibration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classical sync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SeQureNet</a:t>
                      </a: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P. Jouguet, S. Kunz-Jacques, E. Diamanti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Phys. Rev. A </a:t>
                      </a: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87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062313 (2013)</a:t>
                      </a: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Wavelength-selected PNS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intensity modulator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(theory)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M.-S. Jiang, S.-H. Sun, C.-Y. Li, L.-M. Liang</a:t>
                      </a:r>
                      <a:r>
                        <a:rPr lang="en-US" sz="1400" i="1">
                          <a:solidFill>
                            <a:srgbClr val="969696"/>
                          </a:solidFill>
                        </a:rPr>
                        <a:t>,</a:t>
                      </a: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 Phys. Rev. A </a:t>
                      </a:r>
                      <a:r>
                        <a:rPr lang="en-US" sz="1400" b="1">
                          <a:solidFill>
                            <a:srgbClr val="969696"/>
                          </a:solidFill>
                        </a:rPr>
                        <a:t>86</a:t>
                      </a: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, 032310 (2012)</a:t>
                      </a: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Multi-wavelength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beamsplitter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research system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>
                        <a:lnSpc>
                          <a:spcPct val="92000"/>
                        </a:lnSpc>
                      </a:pP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H.-W.</a:t>
                      </a:r>
                      <a:r>
                        <a:rPr lang="en-US" sz="1400" baseline="0">
                          <a:solidFill>
                            <a:srgbClr val="969696"/>
                          </a:solidFill>
                        </a:rPr>
                        <a:t> Li</a:t>
                      </a: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 </a:t>
                      </a:r>
                      <a:r>
                        <a:rPr lang="en-US" sz="1400" i="1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 Phys. Rev. A </a:t>
                      </a:r>
                      <a:r>
                        <a:rPr lang="en-US" sz="1400" b="1">
                          <a:solidFill>
                            <a:srgbClr val="969696"/>
                          </a:solidFill>
                        </a:rPr>
                        <a:t>84</a:t>
                      </a: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, 062308 (2011)</a:t>
                      </a: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Deadtime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single-photon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research system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H. Weier </a:t>
                      </a:r>
                      <a:r>
                        <a:rPr lang="en-US" sz="1400" i="1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 New J. Phys. </a:t>
                      </a:r>
                      <a:r>
                        <a:rPr lang="en-US" sz="1400" b="1">
                          <a:solidFill>
                            <a:srgbClr val="969696"/>
                          </a:solidFill>
                        </a:rPr>
                        <a:t>13</a:t>
                      </a: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, 073024 (2011)</a:t>
                      </a: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Channel</a:t>
                      </a:r>
                      <a:r>
                        <a:rPr lang="nb-NO" sz="1800" b="1" baseline="0">
                          <a:solidFill>
                            <a:srgbClr val="FFFFFF"/>
                          </a:solidFill>
                        </a:rPr>
                        <a:t> calibration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single-photon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ID Quantique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N. Jain 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Phys. Rev. Lett. </a:t>
                      </a: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107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110501 (2011)</a:t>
                      </a:r>
                    </a:p>
                  </a:txBody>
                  <a:tcPr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Faraday-mirror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Faraday mirror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(theory)</a:t>
                      </a: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S.-H. Sun, M.-S. Jiang, L.-M. Liang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Phys. Rev. A </a:t>
                      </a: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83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062331 (2011)</a:t>
                      </a:r>
                    </a:p>
                  </a:txBody>
                  <a:tcPr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Detector control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single-photon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 ID Quantique,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MagiQ,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research systems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da-DK" sz="1400">
                          <a:solidFill>
                            <a:srgbClr val="969696"/>
                          </a:solidFill>
                        </a:rPr>
                        <a:t>I. Gerhardt </a:t>
                      </a:r>
                      <a:r>
                        <a:rPr lang="da-DK" sz="1400" i="1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da-DK" sz="1400">
                          <a:solidFill>
                            <a:srgbClr val="969696"/>
                          </a:solidFill>
                        </a:rPr>
                        <a:t> Nat. Commun. </a:t>
                      </a:r>
                      <a:r>
                        <a:rPr lang="da-DK" sz="1400" b="1">
                          <a:solidFill>
                            <a:srgbClr val="969696"/>
                          </a:solidFill>
                        </a:rPr>
                        <a:t>2</a:t>
                      </a:r>
                      <a:r>
                        <a:rPr lang="da-DK" sz="1400">
                          <a:solidFill>
                            <a:srgbClr val="969696"/>
                          </a:solidFill>
                        </a:rPr>
                        <a:t>, 349 (2011);</a:t>
                      </a:r>
                      <a:r>
                        <a:rPr lang="da-DK" sz="1400" baseline="0">
                          <a:solidFill>
                            <a:srgbClr val="969696"/>
                          </a:solidFill>
                        </a:rPr>
                        <a:t>  </a:t>
                      </a: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L. Lydersen </a:t>
                      </a:r>
                      <a:r>
                        <a:rPr lang="en-US" sz="1400" i="1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 Nat. Photonics </a:t>
                      </a:r>
                      <a:r>
                        <a:rPr lang="en-US" sz="1400" b="1">
                          <a:solidFill>
                            <a:srgbClr val="969696"/>
                          </a:solidFill>
                        </a:rPr>
                        <a:t>4</a:t>
                      </a: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, 686 (2010)</a:t>
                      </a:r>
                    </a:p>
                  </a:txBody>
                  <a:tcPr marL="90000" marR="0" marT="0" marB="18000" anchor="b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>
                        <a:solidFill>
                          <a:srgbClr val="FFFFFF"/>
                        </a:solidFill>
                      </a:endParaRPr>
                    </a:p>
                  </a:txBody>
                  <a:tcPr marL="90000" marR="90000" marT="36000" marB="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 bwMode="auto">
          <a:xfrm flipH="1">
            <a:off x="0" y="495826"/>
            <a:ext cx="10287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21981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5540" y="1"/>
            <a:ext cx="13804936" cy="7715250"/>
          </a:xfrm>
          <a:prstGeom prst="rect">
            <a:avLst/>
          </a:prstGeom>
        </p:spPr>
      </p:pic>
      <p:sp>
        <p:nvSpPr>
          <p:cNvPr id="12" name="TextBox 46"/>
          <p:cNvSpPr txBox="1">
            <a:spLocks noChangeArrowheads="1"/>
          </p:cNvSpPr>
          <p:nvPr/>
        </p:nvSpPr>
        <p:spPr bwMode="auto">
          <a:xfrm>
            <a:off x="0" y="7504047"/>
            <a:ext cx="1699504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l"/>
            <a:r>
              <a:rPr lang="en-US" sz="900" b="0">
                <a:solidFill>
                  <a:srgbClr val="B2B2B2"/>
                </a:solidFill>
              </a:rPr>
              <a:t>Photo ©</a:t>
            </a:r>
            <a:r>
              <a:rPr lang="en-US" sz="200" b="0">
                <a:solidFill>
                  <a:srgbClr val="B2B2B2"/>
                </a:solidFill>
              </a:rPr>
              <a:t> </a:t>
            </a:r>
            <a:r>
              <a:rPr lang="en-US" sz="900" b="0">
                <a:solidFill>
                  <a:srgbClr val="B2B2B2"/>
                </a:solidFill>
              </a:rPr>
              <a:t>2015 Vadim Makarov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6737530"/>
            <a:ext cx="10287000" cy="936625"/>
          </a:xfrm>
          <a:prstGeom prst="rect">
            <a:avLst/>
          </a:prstGeom>
        </p:spPr>
        <p:txBody>
          <a:bodyPr anchor="b" anchorCtr="0"/>
          <a:lstStyle>
            <a:lvl1pPr algn="l" defTabSz="98742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2pPr>
            <a:lvl3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3pPr>
            <a:lvl4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4pPr>
            <a:lvl5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CA" sz="2400" kern="0">
                <a:solidFill>
                  <a:srgbClr val="FFFFFF"/>
                </a:solidFill>
                <a:effectLst>
                  <a:outerShdw blurRad="38100" algn="ctr" rotWithShape="0">
                    <a:srgbClr val="000000"/>
                  </a:outerShdw>
                </a:effectLst>
              </a:rPr>
              <a:t>Anqi Huang tests countermeasure in Clavis2</a:t>
            </a:r>
          </a:p>
        </p:txBody>
      </p:sp>
    </p:spTree>
    <p:extLst>
      <p:ext uri="{BB962C8B-B14F-4D97-AF65-F5344CB8AC3E}">
        <p14:creationId xmlns:p14="http://schemas.microsoft.com/office/powerpoint/2010/main" val="38448437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Attacks require realtime physical access to channel</a:t>
            </a:r>
            <a:endParaRPr lang="en-CA" b="0">
              <a:solidFill>
                <a:srgbClr val="FFFFFF"/>
              </a:solidFill>
            </a:endParaRP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1183088" y="2798908"/>
            <a:ext cx="5184720" cy="11099"/>
          </a:xfrm>
          <a:prstGeom prst="line">
            <a:avLst/>
          </a:prstGeom>
          <a:noFill/>
          <a:ln w="25400">
            <a:solidFill>
              <a:srgbClr val="FF0000"/>
            </a:solidFill>
            <a:miter lim="800000"/>
            <a:headEnd/>
            <a:tailEnd type="none" w="lg" len="lg"/>
          </a:ln>
        </p:spPr>
        <p:txBody>
          <a:bodyPr lIns="102860" tIns="51429" rIns="102860" bIns="51429"/>
          <a:lstStyle/>
          <a:p>
            <a:endParaRPr lang="en-US"/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319106" y="2366849"/>
            <a:ext cx="863982" cy="86412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 anchorCtr="0">
            <a:noAutofit/>
          </a:bodyPr>
          <a:lstStyle/>
          <a:p>
            <a:endParaRPr lang="en-US" sz="2500">
              <a:solidFill>
                <a:srgbClr val="FFFFFF"/>
              </a:solidFill>
            </a:endParaRPr>
          </a:p>
        </p:txBody>
      </p:sp>
      <p:sp>
        <p:nvSpPr>
          <p:cNvPr id="4" name="TextBox 16"/>
          <p:cNvSpPr txBox="1">
            <a:spLocks noChangeArrowheads="1"/>
          </p:cNvSpPr>
          <p:nvPr/>
        </p:nvSpPr>
        <p:spPr bwMode="auto">
          <a:xfrm>
            <a:off x="6367808" y="2366849"/>
            <a:ext cx="863982" cy="86412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square" anchor="ctr" anchorCtr="0">
            <a:noAutofit/>
          </a:bodyPr>
          <a:lstStyle/>
          <a:p>
            <a:endParaRPr lang="en-US" sz="2500">
              <a:solidFill>
                <a:srgbClr val="FFFFFF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3144471" y="2810008"/>
            <a:ext cx="1351215" cy="676469"/>
          </a:xfrm>
          <a:custGeom>
            <a:avLst/>
            <a:gdLst>
              <a:gd name="connsiteX0" fmla="*/ 0 w 1351215"/>
              <a:gd name="connsiteY0" fmla="*/ 227789 h 676469"/>
              <a:gd name="connsiteX1" fmla="*/ 186374 w 1351215"/>
              <a:gd name="connsiteY1" fmla="*/ 41415 h 676469"/>
              <a:gd name="connsiteX2" fmla="*/ 361100 w 1351215"/>
              <a:gd name="connsiteY2" fmla="*/ 645 h 676469"/>
              <a:gd name="connsiteX3" fmla="*/ 506705 w 1351215"/>
              <a:gd name="connsiteY3" fmla="*/ 58887 h 676469"/>
              <a:gd name="connsiteX4" fmla="*/ 623190 w 1351215"/>
              <a:gd name="connsiteY4" fmla="*/ 245262 h 676469"/>
              <a:gd name="connsiteX5" fmla="*/ 797916 w 1351215"/>
              <a:gd name="connsiteY5" fmla="*/ 588890 h 676469"/>
              <a:gd name="connsiteX6" fmla="*/ 984290 w 1351215"/>
              <a:gd name="connsiteY6" fmla="*/ 670429 h 676469"/>
              <a:gd name="connsiteX7" fmla="*/ 1153192 w 1351215"/>
              <a:gd name="connsiteY7" fmla="*/ 670429 h 676469"/>
              <a:gd name="connsiteX8" fmla="*/ 1351215 w 1351215"/>
              <a:gd name="connsiteY8" fmla="*/ 670429 h 676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51215" h="676469">
                <a:moveTo>
                  <a:pt x="0" y="227789"/>
                </a:moveTo>
                <a:cubicBezTo>
                  <a:pt x="63095" y="153530"/>
                  <a:pt x="126191" y="79272"/>
                  <a:pt x="186374" y="41415"/>
                </a:cubicBezTo>
                <a:cubicBezTo>
                  <a:pt x="246557" y="3558"/>
                  <a:pt x="307711" y="-2267"/>
                  <a:pt x="361100" y="645"/>
                </a:cubicBezTo>
                <a:cubicBezTo>
                  <a:pt x="414489" y="3557"/>
                  <a:pt x="463023" y="18118"/>
                  <a:pt x="506705" y="58887"/>
                </a:cubicBezTo>
                <a:cubicBezTo>
                  <a:pt x="550387" y="99656"/>
                  <a:pt x="574655" y="156928"/>
                  <a:pt x="623190" y="245262"/>
                </a:cubicBezTo>
                <a:cubicBezTo>
                  <a:pt x="671725" y="333596"/>
                  <a:pt x="737733" y="518029"/>
                  <a:pt x="797916" y="588890"/>
                </a:cubicBezTo>
                <a:cubicBezTo>
                  <a:pt x="858099" y="659751"/>
                  <a:pt x="925077" y="656839"/>
                  <a:pt x="984290" y="670429"/>
                </a:cubicBezTo>
                <a:cubicBezTo>
                  <a:pt x="1043503" y="684019"/>
                  <a:pt x="1153192" y="670429"/>
                  <a:pt x="1153192" y="670429"/>
                </a:cubicBezTo>
                <a:lnTo>
                  <a:pt x="1351215" y="670429"/>
                </a:lnTo>
              </a:path>
            </a:pathLst>
          </a:custGeom>
          <a:noFill/>
          <a:ln w="25400" cap="sq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7" r="20471"/>
          <a:stretch/>
        </p:blipFill>
        <p:spPr>
          <a:xfrm>
            <a:off x="1648609" y="1073425"/>
            <a:ext cx="2846801" cy="158581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495686" y="3065515"/>
            <a:ext cx="863982" cy="864120"/>
            <a:chOff x="4886507" y="2900061"/>
            <a:chExt cx="863982" cy="864120"/>
          </a:xfrm>
        </p:grpSpPr>
        <p:sp>
          <p:nvSpPr>
            <p:cNvPr id="15" name="TextBox 9"/>
            <p:cNvSpPr txBox="1">
              <a:spLocks noChangeArrowheads="1"/>
            </p:cNvSpPr>
            <p:nvPr/>
          </p:nvSpPr>
          <p:spPr bwMode="auto">
            <a:xfrm>
              <a:off x="4886507" y="2900061"/>
              <a:ext cx="863982" cy="864120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 anchorCtr="0">
              <a:noAutofit/>
            </a:bodyPr>
            <a:lstStyle/>
            <a:p>
              <a:endParaRPr lang="en-US" sz="2500">
                <a:solidFill>
                  <a:srgbClr val="FFFFFF"/>
                </a:solidFill>
              </a:endParaRPr>
            </a:p>
          </p:txBody>
        </p:sp>
        <p:pic>
          <p:nvPicPr>
            <p:cNvPr id="17" name="Picture 2" descr="jolly-phi.gif"/>
            <p:cNvPicPr>
              <a:picLocks noChangeAspect="1"/>
            </p:cNvPicPr>
            <p:nvPr/>
          </p:nvPicPr>
          <p:blipFill rotWithShape="1">
            <a:blip r:embed="rId3" cstate="print"/>
            <a:srcRect l="25033" t="14259" r="24070" b="10175"/>
            <a:stretch/>
          </p:blipFill>
          <p:spPr bwMode="auto">
            <a:xfrm>
              <a:off x="4908946" y="2993204"/>
              <a:ext cx="829305" cy="689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2" r="12065" b="16947"/>
          <a:stretch/>
        </p:blipFill>
        <p:spPr>
          <a:xfrm>
            <a:off x="3126910" y="4780637"/>
            <a:ext cx="3942908" cy="2057170"/>
          </a:xfrm>
          <a:prstGeom prst="rect">
            <a:avLst/>
          </a:prstGeom>
        </p:spPr>
      </p:pic>
      <p:sp>
        <p:nvSpPr>
          <p:cNvPr id="20" name="Arc 19"/>
          <p:cNvSpPr/>
          <p:nvPr/>
        </p:nvSpPr>
        <p:spPr bwMode="auto">
          <a:xfrm>
            <a:off x="-8808437" y="7206090"/>
            <a:ext cx="27903875" cy="27903875"/>
          </a:xfrm>
          <a:prstGeom prst="arc">
            <a:avLst>
              <a:gd name="adj1" fmla="val 15152038"/>
              <a:gd name="adj2" fmla="val 17243679"/>
            </a:avLst>
          </a:prstGeom>
          <a:noFill/>
          <a:ln w="25400" algn="ctr">
            <a:solidFill>
              <a:srgbClr val="66CCFF"/>
            </a:solidFill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en-CA" baseline="-25000"/>
          </a:p>
        </p:txBody>
      </p:sp>
      <p:grpSp>
        <p:nvGrpSpPr>
          <p:cNvPr id="24" name="Group 23"/>
          <p:cNvGrpSpPr/>
          <p:nvPr/>
        </p:nvGrpSpPr>
        <p:grpSpPr>
          <a:xfrm rot="2551443">
            <a:off x="8310607" y="3752575"/>
            <a:ext cx="1080399" cy="360050"/>
            <a:chOff x="7519581" y="4649735"/>
            <a:chExt cx="1080399" cy="360050"/>
          </a:xfrm>
        </p:grpSpPr>
        <p:sp>
          <p:nvSpPr>
            <p:cNvPr id="21" name="Rectangle 20"/>
            <p:cNvSpPr/>
            <p:nvPr/>
          </p:nvSpPr>
          <p:spPr bwMode="auto">
            <a:xfrm>
              <a:off x="7879880" y="4649735"/>
              <a:ext cx="360050" cy="360050"/>
            </a:xfrm>
            <a:prstGeom prst="rect">
              <a:avLst/>
            </a:prstGeom>
            <a:noFill/>
            <a:ln w="12700" cap="sq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8239930" y="4761940"/>
              <a:ext cx="360050" cy="135640"/>
            </a:xfrm>
            <a:prstGeom prst="rect">
              <a:avLst/>
            </a:prstGeom>
            <a:noFill/>
            <a:ln w="12700" cap="sq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519581" y="4761940"/>
              <a:ext cx="360050" cy="135640"/>
            </a:xfrm>
            <a:prstGeom prst="rect">
              <a:avLst/>
            </a:prstGeom>
            <a:noFill/>
            <a:ln w="12700" cap="sq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865722" y="6738025"/>
            <a:ext cx="720100" cy="720100"/>
            <a:chOff x="7375810" y="5873905"/>
            <a:chExt cx="720100" cy="720100"/>
          </a:xfrm>
        </p:grpSpPr>
        <p:sp>
          <p:nvSpPr>
            <p:cNvPr id="25" name="Pie 24"/>
            <p:cNvSpPr/>
            <p:nvPr/>
          </p:nvSpPr>
          <p:spPr bwMode="auto">
            <a:xfrm>
              <a:off x="7447820" y="5873905"/>
              <a:ext cx="559636" cy="536602"/>
            </a:xfrm>
            <a:prstGeom prst="pie">
              <a:avLst>
                <a:gd name="adj1" fmla="val 20390963"/>
                <a:gd name="adj2" fmla="val 14198406"/>
              </a:avLst>
            </a:prstGeom>
            <a:noFill/>
            <a:ln w="12700" cap="sq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/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7375810" y="6233955"/>
              <a:ext cx="720100" cy="360050"/>
            </a:xfrm>
            <a:prstGeom prst="rect">
              <a:avLst/>
            </a:prstGeom>
            <a:solidFill>
              <a:srgbClr val="000000"/>
            </a:solidFill>
            <a:ln w="12700" cap="sq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/>
            </a:p>
          </p:txBody>
        </p:sp>
      </p:grpSp>
      <p:sp>
        <p:nvSpPr>
          <p:cNvPr id="28" name="Line 11"/>
          <p:cNvSpPr>
            <a:spLocks noChangeShapeType="1"/>
          </p:cNvSpPr>
          <p:nvPr/>
        </p:nvSpPr>
        <p:spPr bwMode="auto">
          <a:xfrm flipV="1">
            <a:off x="6212002" y="4089521"/>
            <a:ext cx="2451818" cy="2676012"/>
          </a:xfrm>
          <a:prstGeom prst="line">
            <a:avLst/>
          </a:prstGeom>
          <a:noFill/>
          <a:ln w="12700">
            <a:solidFill>
              <a:srgbClr val="FF0000"/>
            </a:solidFill>
            <a:prstDash val="lgDash"/>
            <a:miter lim="800000"/>
            <a:headEnd/>
            <a:tailEnd type="none" w="lg" len="lg"/>
          </a:ln>
        </p:spPr>
        <p:txBody>
          <a:bodyPr lIns="102860" tIns="51429" rIns="102860" bIns="51429"/>
          <a:lstStyle/>
          <a:p>
            <a:endParaRPr lang="en-US"/>
          </a:p>
        </p:txBody>
      </p:sp>
      <p:sp>
        <p:nvSpPr>
          <p:cNvPr id="29" name="Line 11"/>
          <p:cNvSpPr>
            <a:spLocks noChangeShapeType="1"/>
          </p:cNvSpPr>
          <p:nvPr/>
        </p:nvSpPr>
        <p:spPr bwMode="auto">
          <a:xfrm flipV="1">
            <a:off x="6439680" y="4125115"/>
            <a:ext cx="2273329" cy="2762697"/>
          </a:xfrm>
          <a:prstGeom prst="line">
            <a:avLst/>
          </a:prstGeom>
          <a:noFill/>
          <a:ln w="12700">
            <a:solidFill>
              <a:srgbClr val="FF0000"/>
            </a:solidFill>
            <a:prstDash val="lgDash"/>
            <a:miter lim="800000"/>
            <a:headEnd/>
            <a:tailEnd type="none" w="lg" len="lg"/>
          </a:ln>
        </p:spPr>
        <p:txBody>
          <a:bodyPr lIns="102860" tIns="51429" rIns="102860" bIns="51429"/>
          <a:lstStyle/>
          <a:p>
            <a:endParaRPr lang="en-US"/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4760154" y="971999"/>
            <a:ext cx="2121758" cy="718115"/>
          </a:xfrm>
          <a:prstGeom prst="rect">
            <a:avLst/>
          </a:prstGeom>
        </p:spPr>
        <p:txBody>
          <a:bodyPr lIns="0" tIns="50400" rIns="0" bIns="50400"/>
          <a:lstStyle/>
          <a:p>
            <a:pPr lvl="0" algn="l">
              <a:lnSpc>
                <a:spcPct val="110000"/>
              </a:lnSpc>
              <a:spcAft>
                <a:spcPts val="2400"/>
              </a:spcAft>
              <a:buClr>
                <a:srgbClr val="FF0000"/>
              </a:buClr>
            </a:pPr>
            <a:r>
              <a:rPr lang="en-CA" sz="2500">
                <a:solidFill>
                  <a:srgbClr val="FFFFFF"/>
                </a:solidFill>
              </a:rPr>
              <a:t>Fiber: easy</a:t>
            </a:r>
            <a:endParaRPr lang="en-CA" sz="2500" b="0">
              <a:solidFill>
                <a:srgbClr val="FFFFFF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7344088" y="5961549"/>
            <a:ext cx="2696092" cy="984128"/>
          </a:xfrm>
          <a:prstGeom prst="rect">
            <a:avLst/>
          </a:prstGeom>
        </p:spPr>
        <p:txBody>
          <a:bodyPr lIns="0" tIns="50400" rIns="0" bIns="50400"/>
          <a:lstStyle/>
          <a:p>
            <a:pPr lvl="0" algn="l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</a:pPr>
            <a:r>
              <a:rPr lang="en-CA" sz="2500">
                <a:solidFill>
                  <a:srgbClr val="FFFFFF"/>
                </a:solidFill>
              </a:rPr>
              <a:t>Free-space:</a:t>
            </a:r>
          </a:p>
          <a:p>
            <a:pPr lvl="0" algn="l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</a:pPr>
            <a:r>
              <a:rPr lang="en-CA" sz="2500">
                <a:solidFill>
                  <a:srgbClr val="FFFFFF"/>
                </a:solidFill>
              </a:rPr>
              <a:t>slightly difficult</a:t>
            </a:r>
            <a:endParaRPr lang="en-CA" sz="2500" b="0">
              <a:solidFill>
                <a:srgbClr val="FFFFFF"/>
              </a:solidFill>
            </a:endParaRPr>
          </a:p>
        </p:txBody>
      </p:sp>
      <p:pic>
        <p:nvPicPr>
          <p:cNvPr id="32" name="Picture 2" descr="jolly-phi.gif"/>
          <p:cNvPicPr>
            <a:picLocks noChangeAspect="1"/>
          </p:cNvPicPr>
          <p:nvPr/>
        </p:nvPicPr>
        <p:blipFill rotWithShape="1">
          <a:blip r:embed="rId3" cstate="print"/>
          <a:srcRect l="25033" t="14259" r="24070" b="10175"/>
          <a:stretch/>
        </p:blipFill>
        <p:spPr bwMode="auto">
          <a:xfrm>
            <a:off x="2225905" y="4780637"/>
            <a:ext cx="829305" cy="689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 bwMode="auto">
          <a:xfrm>
            <a:off x="1975060" y="2438359"/>
            <a:ext cx="360050" cy="360000"/>
          </a:xfrm>
          <a:prstGeom prst="ellipse">
            <a:avLst/>
          </a:prstGeom>
          <a:noFill/>
          <a:ln w="25400">
            <a:solidFill>
              <a:srgbClr val="FF0000"/>
            </a:solidFill>
            <a:miter lim="800000"/>
            <a:headEnd/>
            <a:tailEnd type="none" w="lg" len="lg"/>
          </a:ln>
        </p:spPr>
        <p:txBody>
          <a:bodyPr lIns="102860" tIns="51429" rIns="102860" bIns="51429" rtlCol="0" anchor="ctr"/>
          <a:lstStyle/>
          <a:p>
            <a:pPr algn="ctr"/>
            <a:endParaRPr lang="en-CA"/>
          </a:p>
        </p:txBody>
      </p:sp>
      <p:sp>
        <p:nvSpPr>
          <p:cNvPr id="33" name="Oval 32"/>
          <p:cNvSpPr/>
          <p:nvPr/>
        </p:nvSpPr>
        <p:spPr bwMode="auto">
          <a:xfrm>
            <a:off x="2066664" y="2438359"/>
            <a:ext cx="360050" cy="360000"/>
          </a:xfrm>
          <a:prstGeom prst="ellipse">
            <a:avLst/>
          </a:prstGeom>
          <a:noFill/>
          <a:ln w="25400">
            <a:solidFill>
              <a:srgbClr val="FF0000"/>
            </a:solidFill>
            <a:miter lim="800000"/>
            <a:headEnd/>
            <a:tailEnd type="none" w="lg" len="lg"/>
          </a:ln>
        </p:spPr>
        <p:txBody>
          <a:bodyPr lIns="102860" tIns="51429" rIns="102860" bIns="51429" rtlCol="0" anchor="ctr"/>
          <a:lstStyle/>
          <a:p>
            <a:pPr algn="ctr"/>
            <a:endParaRPr lang="en-CA"/>
          </a:p>
        </p:txBody>
      </p:sp>
      <p:sp>
        <p:nvSpPr>
          <p:cNvPr id="34" name="Oval 33"/>
          <p:cNvSpPr/>
          <p:nvPr/>
        </p:nvSpPr>
        <p:spPr bwMode="auto">
          <a:xfrm>
            <a:off x="5106434" y="2438359"/>
            <a:ext cx="360050" cy="360000"/>
          </a:xfrm>
          <a:prstGeom prst="ellipse">
            <a:avLst/>
          </a:prstGeom>
          <a:noFill/>
          <a:ln w="25400">
            <a:solidFill>
              <a:srgbClr val="FF0000"/>
            </a:solidFill>
            <a:miter lim="800000"/>
            <a:headEnd/>
            <a:tailEnd type="none" w="lg" len="lg"/>
          </a:ln>
        </p:spPr>
        <p:txBody>
          <a:bodyPr lIns="102860" tIns="51429" rIns="102860" bIns="51429" rtlCol="0" anchor="ctr"/>
          <a:lstStyle/>
          <a:p>
            <a:pPr algn="ctr"/>
            <a:endParaRPr lang="en-CA"/>
          </a:p>
        </p:txBody>
      </p:sp>
      <p:sp>
        <p:nvSpPr>
          <p:cNvPr id="35" name="Oval 34"/>
          <p:cNvSpPr/>
          <p:nvPr/>
        </p:nvSpPr>
        <p:spPr bwMode="auto">
          <a:xfrm>
            <a:off x="5198038" y="2438359"/>
            <a:ext cx="360050" cy="360000"/>
          </a:xfrm>
          <a:prstGeom prst="ellipse">
            <a:avLst/>
          </a:prstGeom>
          <a:noFill/>
          <a:ln w="25400">
            <a:solidFill>
              <a:srgbClr val="FF0000"/>
            </a:solidFill>
            <a:miter lim="800000"/>
            <a:headEnd/>
            <a:tailEnd type="none" w="lg" len="lg"/>
          </a:ln>
        </p:spPr>
        <p:txBody>
          <a:bodyPr lIns="102860" tIns="51429" rIns="102860" bIns="51429"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92012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Polarization receiver for satellite</a:t>
            </a:r>
          </a:p>
        </p:txBody>
      </p:sp>
      <p:sp>
        <p:nvSpPr>
          <p:cNvPr id="11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C. J. Pugh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Quantum Sci. Technol.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2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024009 (2017)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043">
            <a:off x="-817079" y="138457"/>
            <a:ext cx="584215" cy="3894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043">
            <a:off x="4023188" y="839281"/>
            <a:ext cx="7605685" cy="50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71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Polarization analyzer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1"/>
          <a:stretch/>
        </p:blipFill>
        <p:spPr>
          <a:xfrm>
            <a:off x="678879" y="1181100"/>
            <a:ext cx="9608121" cy="6534150"/>
          </a:xfrm>
          <a:prstGeom prst="rect">
            <a:avLst/>
          </a:prstGeom>
        </p:spPr>
      </p:pic>
      <p:sp>
        <p:nvSpPr>
          <p:cNvPr id="11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J.-P. Bourgoin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Phys. Rev. A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92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052339 (2015)</a:t>
            </a:r>
          </a:p>
        </p:txBody>
      </p:sp>
    </p:spTree>
    <p:extLst>
      <p:ext uri="{BB962C8B-B14F-4D97-AF65-F5344CB8AC3E}">
        <p14:creationId xmlns:p14="http://schemas.microsoft.com/office/powerpoint/2010/main" val="3099449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Polarization analyzer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1"/>
          <a:stretch/>
        </p:blipFill>
        <p:spPr>
          <a:xfrm>
            <a:off x="2911190" y="1669445"/>
            <a:ext cx="7375809" cy="5016033"/>
          </a:xfrm>
          <a:prstGeom prst="rect">
            <a:avLst/>
          </a:prstGeom>
        </p:spPr>
      </p:pic>
      <p:sp>
        <p:nvSpPr>
          <p:cNvPr id="11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J.-P. Bourgoin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Phys. Rev. A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92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052339 (2015)</a:t>
            </a:r>
          </a:p>
        </p:txBody>
      </p:sp>
    </p:spTree>
    <p:extLst>
      <p:ext uri="{BB962C8B-B14F-4D97-AF65-F5344CB8AC3E}">
        <p14:creationId xmlns:p14="http://schemas.microsoft.com/office/powerpoint/2010/main" val="2010479434"/>
      </p:ext>
    </p:extLst>
  </p:cSld>
  <p:clrMapOvr>
    <a:masterClrMapping/>
  </p:clrMapOvr>
  <p:transition spd="slow" advClick="0" advTm="500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Efficiency mismatch in polarization analyzer</a:t>
            </a:r>
          </a:p>
        </p:txBody>
      </p:sp>
      <p:sp>
        <p:nvSpPr>
          <p:cNvPr id="4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S. Sajeed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Phys. Rev. A </a:t>
            </a:r>
            <a:r>
              <a:rPr lang="en-CA" sz="1600">
                <a:solidFill>
                  <a:srgbClr val="C0C0C0"/>
                </a:solidFill>
                <a:cs typeface="Arial" pitchFamily="34" charset="0"/>
              </a:rPr>
              <a:t>91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, 062301 (2015)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49" y="1121245"/>
            <a:ext cx="9781630" cy="46514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42" y="1165755"/>
            <a:ext cx="9298016" cy="3874173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 bwMode="auto">
          <a:xfrm>
            <a:off x="9633537" y="3779791"/>
            <a:ext cx="487292" cy="48729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01" y="2996147"/>
            <a:ext cx="714929" cy="82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5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472660"/>
            <a:ext cx="2734342" cy="936625"/>
          </a:xfrm>
        </p:spPr>
        <p:txBody>
          <a:bodyPr/>
          <a:lstStyle/>
          <a:p>
            <a:r>
              <a:rPr lang="en-CA" sz="2400">
                <a:solidFill>
                  <a:srgbClr val="FFFFFF"/>
                </a:solidFill>
              </a:rPr>
              <a:t>Detector efficiency</a:t>
            </a:r>
            <a:br>
              <a:rPr lang="en-CA" sz="2400">
                <a:solidFill>
                  <a:srgbClr val="FFFFFF"/>
                </a:solidFill>
              </a:rPr>
            </a:br>
            <a:r>
              <a:rPr lang="en-CA" sz="2400">
                <a:solidFill>
                  <a:srgbClr val="FFFFFF"/>
                </a:solidFill>
              </a:rPr>
              <a:t>without pinhole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47650" y="4283861"/>
            <a:ext cx="273434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9693" rIns="0" bIns="49693" numCol="1" anchor="t" anchorCtr="0" compatLnSpc="1">
            <a:prstTxWarp prst="textNoShape">
              <a:avLst/>
            </a:prstTxWarp>
          </a:bodyPr>
          <a:lstStyle>
            <a:lvl1pPr algn="l" defTabSz="98742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2pPr>
            <a:lvl3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3pPr>
            <a:lvl4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4pPr>
            <a:lvl5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CA" sz="2400" kern="0">
                <a:solidFill>
                  <a:srgbClr val="FFFFFF"/>
                </a:solidFill>
              </a:rPr>
              <a:t>...and with 25 </a:t>
            </a:r>
            <a:r>
              <a:rPr lang="el-GR" sz="2400" kern="0">
                <a:solidFill>
                  <a:srgbClr val="FFFFFF"/>
                </a:solidFill>
              </a:rPr>
              <a:t>μ</a:t>
            </a:r>
            <a:r>
              <a:rPr lang="en-CA" sz="2400" kern="0">
                <a:solidFill>
                  <a:srgbClr val="FFFFFF"/>
                </a:solidFill>
              </a:rPr>
              <a:t>m</a:t>
            </a:r>
          </a:p>
          <a:p>
            <a:r>
              <a:rPr lang="en-CA" sz="2400" kern="0">
                <a:solidFill>
                  <a:srgbClr val="FFFFFF"/>
                </a:solidFill>
              </a:rPr>
              <a:t>diameter pinhole</a:t>
            </a:r>
          </a:p>
        </p:txBody>
      </p:sp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S. Sajeed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Phys. Rev. A </a:t>
            </a:r>
            <a:r>
              <a:rPr lang="en-CA" sz="1600">
                <a:solidFill>
                  <a:srgbClr val="C0C0C0"/>
                </a:solidFill>
                <a:cs typeface="Arial" pitchFamily="34" charset="0"/>
              </a:rPr>
              <a:t>91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, 062301 (2015)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pic>
        <p:nvPicPr>
          <p:cNvPr id="152614" name="Picture 1526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162" y="4001645"/>
            <a:ext cx="7149174" cy="3463846"/>
          </a:xfrm>
          <a:prstGeom prst="rect">
            <a:avLst/>
          </a:prstGeom>
        </p:spPr>
      </p:pic>
      <p:pic>
        <p:nvPicPr>
          <p:cNvPr id="152616" name="Picture 1526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160" y="185115"/>
            <a:ext cx="7363240" cy="357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190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Counter-attack</a:t>
            </a:r>
          </a:p>
        </p:txBody>
      </p:sp>
      <p:sp>
        <p:nvSpPr>
          <p:cNvPr id="4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V. Makarov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Phys. Rev. A </a:t>
            </a:r>
            <a:r>
              <a:rPr lang="en-CA" sz="1600">
                <a:solidFill>
                  <a:srgbClr val="C0C0C0"/>
                </a:solidFill>
                <a:cs typeface="Arial" pitchFamily="34" charset="0"/>
              </a:rPr>
              <a:t>94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, 030302 (2016)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49" y="1121245"/>
            <a:ext cx="9781630" cy="46514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42" y="1165755"/>
            <a:ext cx="9298016" cy="3874173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 bwMode="auto">
          <a:xfrm>
            <a:off x="9633537" y="3779791"/>
            <a:ext cx="487292" cy="48729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01" y="2996147"/>
            <a:ext cx="714929" cy="82663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52400" y="4987187"/>
            <a:ext cx="3662454" cy="1966868"/>
            <a:chOff x="152400" y="4987187"/>
            <a:chExt cx="3662454" cy="1966868"/>
          </a:xfrm>
        </p:grpSpPr>
        <p:sp>
          <p:nvSpPr>
            <p:cNvPr id="8" name="Rectangle 7"/>
            <p:cNvSpPr/>
            <p:nvPr/>
          </p:nvSpPr>
          <p:spPr bwMode="auto">
            <a:xfrm>
              <a:off x="152400" y="4987187"/>
              <a:ext cx="3662454" cy="1966868"/>
            </a:xfrm>
            <a:prstGeom prst="rect">
              <a:avLst/>
            </a:prstGeom>
            <a:solidFill>
              <a:srgbClr val="00000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50292" y="5048484"/>
              <a:ext cx="3453007" cy="1401501"/>
              <a:chOff x="250292" y="5048484"/>
              <a:chExt cx="3453007" cy="1401501"/>
            </a:xfrm>
          </p:grpSpPr>
          <p:sp>
            <p:nvSpPr>
              <p:cNvPr id="6" name="Trapezoid 5"/>
              <p:cNvSpPr/>
              <p:nvPr/>
            </p:nvSpPr>
            <p:spPr bwMode="auto">
              <a:xfrm rot="16200000">
                <a:off x="2760154" y="5411304"/>
                <a:ext cx="609058" cy="1277233"/>
              </a:xfrm>
              <a:prstGeom prst="trapezoid">
                <a:avLst>
                  <a:gd name="adj" fmla="val 6957"/>
                </a:avLst>
              </a:prstGeom>
              <a:gradFill flip="none" rotWithShape="1">
                <a:gsLst>
                  <a:gs pos="58000">
                    <a:srgbClr val="813000"/>
                  </a:gs>
                  <a:gs pos="0">
                    <a:srgbClr val="000000"/>
                  </a:gs>
                  <a:gs pos="100000">
                    <a:srgbClr val="FF5F00"/>
                  </a:gs>
                </a:gsLst>
                <a:lin ang="16200000" scaled="1"/>
                <a:tileRect/>
              </a:gra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" name="Isosceles Triangle 4"/>
              <p:cNvSpPr/>
              <p:nvPr/>
            </p:nvSpPr>
            <p:spPr bwMode="auto">
              <a:xfrm rot="16200000">
                <a:off x="1901653" y="5787752"/>
                <a:ext cx="527132" cy="524338"/>
              </a:xfrm>
              <a:prstGeom prst="triangle">
                <a:avLst/>
              </a:prstGeom>
              <a:gradFill flip="none" rotWithShape="1">
                <a:gsLst>
                  <a:gs pos="58000">
                    <a:srgbClr val="FF8635"/>
                  </a:gs>
                  <a:gs pos="0">
                    <a:srgbClr val="FF5F00"/>
                  </a:gs>
                  <a:gs pos="100000">
                    <a:srgbClr val="FFAD69"/>
                  </a:gs>
                </a:gsLst>
                <a:lin ang="16200000" scaled="1"/>
                <a:tileRect/>
              </a:gra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0292" y="5048484"/>
                <a:ext cx="2237880" cy="1401501"/>
              </a:xfrm>
              <a:prstGeom prst="rect">
                <a:avLst/>
              </a:prstGeom>
            </p:spPr>
          </p:pic>
        </p:grpSp>
        <p:sp>
          <p:nvSpPr>
            <p:cNvPr id="10" name="Rectangle 9"/>
            <p:cNvSpPr/>
            <p:nvPr/>
          </p:nvSpPr>
          <p:spPr bwMode="auto">
            <a:xfrm>
              <a:off x="1831040" y="5048484"/>
              <a:ext cx="144020" cy="737871"/>
            </a:xfrm>
            <a:prstGeom prst="rect">
              <a:avLst/>
            </a:prstGeom>
            <a:solidFill>
              <a:srgbClr val="00000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426595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8642E-6 1.68724E-6 L 3.08642E-6 -0.361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1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nhole-damage-2014082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76"/>
                </p14:media>
              </p:ext>
            </p:extLst>
          </p:nvPr>
        </p:nvPicPr>
        <p:blipFill rotWithShape="1">
          <a:blip r:embed="rId7"/>
          <a:srcRect l="26755" t="10168" r="21486" b="20817"/>
          <a:stretch>
            <a:fillRect/>
          </a:stretch>
        </p:blipFill>
        <p:spPr>
          <a:xfrm rot="10800000">
            <a:off x="0" y="0"/>
            <a:ext cx="10287000" cy="77152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326478" y="6703496"/>
            <a:ext cx="3447559" cy="674503"/>
            <a:chOff x="5174318" y="6703496"/>
            <a:chExt cx="3447559" cy="674503"/>
          </a:xfrm>
        </p:grpSpPr>
        <p:grpSp>
          <p:nvGrpSpPr>
            <p:cNvPr id="2" name="Group 1"/>
            <p:cNvGrpSpPr/>
            <p:nvPr/>
          </p:nvGrpSpPr>
          <p:grpSpPr>
            <a:xfrm>
              <a:off x="5369206" y="7142197"/>
              <a:ext cx="2516400" cy="235802"/>
              <a:chOff x="5369206" y="7142197"/>
              <a:chExt cx="2516400" cy="235802"/>
            </a:xfrm>
          </p:grpSpPr>
          <p:cxnSp>
            <p:nvCxnSpPr>
              <p:cNvPr id="3" name="Straight Connector 2"/>
              <p:cNvCxnSpPr/>
              <p:nvPr/>
            </p:nvCxnSpPr>
            <p:spPr bwMode="auto">
              <a:xfrm>
                <a:off x="5369206" y="7377999"/>
                <a:ext cx="2516400" cy="0"/>
              </a:xfrm>
              <a:prstGeom prst="line">
                <a:avLst/>
              </a:prstGeom>
              <a:noFill/>
              <a:ln w="12700" cap="sq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" name="Straight Connector 5"/>
              <p:cNvCxnSpPr/>
              <p:nvPr/>
            </p:nvCxnSpPr>
            <p:spPr bwMode="auto">
              <a:xfrm flipV="1">
                <a:off x="5369206" y="7142197"/>
                <a:ext cx="0" cy="235802"/>
              </a:xfrm>
              <a:prstGeom prst="line">
                <a:avLst/>
              </a:prstGeom>
              <a:noFill/>
              <a:ln w="12700" cap="sq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" name="Straight Connector 7"/>
              <p:cNvCxnSpPr/>
              <p:nvPr/>
            </p:nvCxnSpPr>
            <p:spPr bwMode="auto">
              <a:xfrm flipH="1" flipV="1">
                <a:off x="7885606" y="7142197"/>
                <a:ext cx="0" cy="235802"/>
              </a:xfrm>
              <a:prstGeom prst="line">
                <a:avLst/>
              </a:prstGeom>
              <a:noFill/>
              <a:ln w="12700" cap="sq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Straight Connector 14"/>
              <p:cNvCxnSpPr/>
              <p:nvPr/>
            </p:nvCxnSpPr>
            <p:spPr bwMode="auto">
              <a:xfrm flipH="1" flipV="1">
                <a:off x="6627406" y="7142197"/>
                <a:ext cx="0" cy="235802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 flipH="1" flipV="1">
                <a:off x="587248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 flipH="1" flipV="1">
                <a:off x="562084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Straight Connector 23"/>
              <p:cNvCxnSpPr/>
              <p:nvPr/>
            </p:nvCxnSpPr>
            <p:spPr bwMode="auto">
              <a:xfrm flipH="1" flipV="1">
                <a:off x="612412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Straight Connector 24"/>
              <p:cNvCxnSpPr/>
              <p:nvPr/>
            </p:nvCxnSpPr>
            <p:spPr bwMode="auto">
              <a:xfrm flipH="1" flipV="1">
                <a:off x="637576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Straight Connector 25"/>
              <p:cNvCxnSpPr/>
              <p:nvPr/>
            </p:nvCxnSpPr>
            <p:spPr bwMode="auto">
              <a:xfrm flipH="1" flipV="1">
                <a:off x="713068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Straight Connector 26"/>
              <p:cNvCxnSpPr/>
              <p:nvPr/>
            </p:nvCxnSpPr>
            <p:spPr bwMode="auto">
              <a:xfrm flipH="1" flipV="1">
                <a:off x="687904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 flipH="1" flipV="1">
                <a:off x="738232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Straight Connector 28"/>
              <p:cNvCxnSpPr/>
              <p:nvPr/>
            </p:nvCxnSpPr>
            <p:spPr bwMode="auto">
              <a:xfrm flipH="1" flipV="1">
                <a:off x="763396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38" name="TextBox 37"/>
            <p:cNvSpPr txBox="1"/>
            <p:nvPr/>
          </p:nvSpPr>
          <p:spPr bwMode="auto">
            <a:xfrm>
              <a:off x="5174318" y="6703496"/>
              <a:ext cx="389775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200" b="0">
                  <a:ln w="12700">
                    <a:noFill/>
                  </a:ln>
                  <a:solidFill>
                    <a:srgbClr val="C0C0C0"/>
                  </a:solidFill>
                </a:rPr>
                <a:t>0</a:t>
              </a:r>
            </a:p>
          </p:txBody>
        </p:sp>
        <p:sp>
          <p:nvSpPr>
            <p:cNvPr id="39" name="TextBox 38"/>
            <p:cNvSpPr txBox="1"/>
            <p:nvPr/>
          </p:nvSpPr>
          <p:spPr bwMode="auto">
            <a:xfrm>
              <a:off x="7668353" y="6703496"/>
              <a:ext cx="953524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200" b="0">
                  <a:ln w="12700">
                    <a:noFill/>
                  </a:ln>
                  <a:solidFill>
                    <a:srgbClr val="C0C0C0"/>
                  </a:solidFill>
                </a:rPr>
                <a:t>1 mm</a:t>
              </a:r>
            </a:p>
          </p:txBody>
        </p:sp>
      </p:grpSp>
      <p:pic>
        <p:nvPicPr>
          <p:cNvPr id="36" name="Atomic_Bomb-Sound_Explorer-89773067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66163" y="3688557"/>
            <a:ext cx="338137" cy="338137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 bwMode="auto">
          <a:xfrm>
            <a:off x="373440" y="6703496"/>
            <a:ext cx="439662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>
                <a:ln w="12700">
                  <a:noFill/>
                </a:ln>
                <a:solidFill>
                  <a:srgbClr val="FF0000"/>
                </a:solidFill>
              </a:rPr>
              <a:t>3.6 W,  810 nm laser</a:t>
            </a:r>
          </a:p>
        </p:txBody>
      </p:sp>
      <p:sp>
        <p:nvSpPr>
          <p:cNvPr id="42" name="TextBox 41"/>
          <p:cNvSpPr txBox="1"/>
          <p:nvPr/>
        </p:nvSpPr>
        <p:spPr bwMode="auto">
          <a:xfrm>
            <a:off x="373440" y="185294"/>
            <a:ext cx="4544356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>
                <a:ln w="12700">
                  <a:noFill/>
                </a:ln>
                <a:solidFill>
                  <a:srgbClr val="C0C0C0"/>
                </a:solidFill>
              </a:rPr>
              <a:t>Thorlabs P20S pinhole</a:t>
            </a:r>
          </a:p>
          <a:p>
            <a:pPr algn="l"/>
            <a:r>
              <a:rPr lang="en-US" b="0">
                <a:ln w="12700">
                  <a:noFill/>
                </a:ln>
                <a:solidFill>
                  <a:srgbClr val="C0C0C0"/>
                </a:solidFill>
              </a:rPr>
              <a:t>13 </a:t>
            </a:r>
            <a:r>
              <a:rPr lang="el-GR" b="0">
                <a:ln w="12700">
                  <a:noFill/>
                </a:ln>
                <a:solidFill>
                  <a:srgbClr val="C0C0C0"/>
                </a:solidFill>
              </a:rPr>
              <a:t>μ</a:t>
            </a:r>
            <a:r>
              <a:rPr lang="en-US" b="0">
                <a:ln w="12700">
                  <a:noFill/>
                </a:ln>
                <a:solidFill>
                  <a:srgbClr val="C0C0C0"/>
                </a:solidFill>
              </a:rPr>
              <a:t>m thick stainless steel</a:t>
            </a:r>
          </a:p>
        </p:txBody>
      </p:sp>
      <p:cxnSp>
        <p:nvCxnSpPr>
          <p:cNvPr id="43" name="Straight Connector 42"/>
          <p:cNvCxnSpPr/>
          <p:nvPr/>
        </p:nvCxnSpPr>
        <p:spPr bwMode="auto">
          <a:xfrm>
            <a:off x="5228906" y="3857625"/>
            <a:ext cx="5058094" cy="0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 type="none" w="med" len="med"/>
            <a:tailEnd type="none" w="med" len="med"/>
          </a:ln>
        </p:spPr>
      </p:cxnSp>
      <p:cxnSp>
        <p:nvCxnSpPr>
          <p:cNvPr id="48" name="Straight Connector 47"/>
          <p:cNvCxnSpPr/>
          <p:nvPr/>
        </p:nvCxnSpPr>
        <p:spPr bwMode="auto">
          <a:xfrm>
            <a:off x="-1" y="3857625"/>
            <a:ext cx="5058094" cy="0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 type="none" w="med" len="med"/>
            <a:tailEnd type="none" w="med" len="med"/>
          </a:ln>
        </p:spPr>
      </p:cxnSp>
      <p:cxnSp>
        <p:nvCxnSpPr>
          <p:cNvPr id="49" name="Straight Connector 48"/>
          <p:cNvCxnSpPr/>
          <p:nvPr/>
        </p:nvCxnSpPr>
        <p:spPr bwMode="auto">
          <a:xfrm>
            <a:off x="5143500" y="0"/>
            <a:ext cx="0" cy="3785615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 type="none" w="med" len="med"/>
            <a:tailEnd type="none" w="med" len="med"/>
          </a:ln>
        </p:spPr>
      </p:cxnSp>
      <p:cxnSp>
        <p:nvCxnSpPr>
          <p:cNvPr id="51" name="Straight Connector 50"/>
          <p:cNvCxnSpPr/>
          <p:nvPr/>
        </p:nvCxnSpPr>
        <p:spPr bwMode="auto">
          <a:xfrm>
            <a:off x="5143500" y="3929635"/>
            <a:ext cx="0" cy="3785615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 type="none" w="med" len="med"/>
            <a:tailEnd type="none" w="med" len="med"/>
          </a:ln>
        </p:spPr>
      </p:cxnSp>
      <p:sp>
        <p:nvSpPr>
          <p:cNvPr id="30" name="TextBox 46"/>
          <p:cNvSpPr txBox="1">
            <a:spLocks noChangeArrowheads="1"/>
          </p:cNvSpPr>
          <p:nvPr/>
        </p:nvSpPr>
        <p:spPr bwMode="auto">
          <a:xfrm>
            <a:off x="384807" y="7236271"/>
            <a:ext cx="1441420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>
            <a:spAutoFit/>
          </a:bodyPr>
          <a:lstStyle/>
          <a:p>
            <a:pPr algn="l"/>
            <a:r>
              <a:rPr lang="en-US" sz="900" b="0">
                <a:solidFill>
                  <a:srgbClr val="4D4D4D"/>
                </a:solidFill>
              </a:rPr>
              <a:t>*</a:t>
            </a:r>
            <a:r>
              <a:rPr lang="en-US" sz="400" b="0">
                <a:solidFill>
                  <a:srgbClr val="4D4D4D"/>
                </a:solidFill>
              </a:rPr>
              <a:t> </a:t>
            </a:r>
            <a:r>
              <a:rPr lang="en-US" sz="900" b="0">
                <a:solidFill>
                  <a:srgbClr val="4D4D4D"/>
                </a:solidFill>
              </a:rPr>
              <a:t>Sound was added later</a:t>
            </a:r>
          </a:p>
        </p:txBody>
      </p:sp>
    </p:spTree>
    <p:extLst>
      <p:ext uri="{BB962C8B-B14F-4D97-AF65-F5344CB8AC3E}">
        <p14:creationId xmlns:p14="http://schemas.microsoft.com/office/powerpoint/2010/main" val="390981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27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Breaking cryptography retroactively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6870" y="905297"/>
            <a:ext cx="9680130" cy="6809953"/>
          </a:xfrm>
          <a:prstGeom prst="rect">
            <a:avLst/>
          </a:prstGeom>
        </p:spPr>
        <p:txBody>
          <a:bodyPr lIns="0" tIns="50400" rIns="0" bIns="50400"/>
          <a:lstStyle/>
          <a:p>
            <a:pPr marL="92075" lvl="0" algn="l">
              <a:lnSpc>
                <a:spcPct val="110000"/>
              </a:lnSpc>
              <a:spcAft>
                <a:spcPts val="600"/>
              </a:spcAft>
              <a:buClr>
                <a:srgbClr val="FF0000"/>
              </a:buClr>
              <a:tabLst>
                <a:tab pos="893763" algn="l"/>
              </a:tabLst>
            </a:pPr>
            <a:endParaRPr lang="en-CA" sz="260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1254960" y="5809098"/>
            <a:ext cx="5832810" cy="482340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 i="1">
                <a:ln w="12700">
                  <a:noFill/>
                </a:ln>
                <a:solidFill>
                  <a:srgbClr val="000000"/>
                </a:solidFill>
              </a:rPr>
              <a:t>z</a:t>
            </a:r>
            <a:r>
              <a:rPr lang="en-CA" sz="2200">
                <a:ln w="12700">
                  <a:noFill/>
                </a:ln>
                <a:solidFill>
                  <a:srgbClr val="000000"/>
                </a:solidFill>
              </a:rPr>
              <a:t> (time to build large quantum computer)</a:t>
            </a:r>
            <a:endParaRPr lang="en-US" sz="2200">
              <a:ln w="12700">
                <a:noFill/>
              </a:ln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1254960" y="5326758"/>
            <a:ext cx="3600500" cy="482340"/>
          </a:xfrm>
          <a:prstGeom prst="rect">
            <a:avLst/>
          </a:prstGeom>
          <a:solidFill>
            <a:srgbClr val="33CC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 i="1">
                <a:ln w="12700">
                  <a:noFill/>
                </a:ln>
                <a:solidFill>
                  <a:srgbClr val="000000"/>
                </a:solidFill>
              </a:rPr>
              <a:t>y</a:t>
            </a:r>
            <a:r>
              <a:rPr lang="en-CA" sz="2200">
                <a:ln w="12700">
                  <a:noFill/>
                </a:ln>
                <a:solidFill>
                  <a:srgbClr val="000000"/>
                </a:solidFill>
              </a:rPr>
              <a:t> (re-tool infrastructure)</a:t>
            </a:r>
            <a:endParaRPr lang="en-US" sz="2200">
              <a:ln w="12700">
                <a:noFill/>
              </a:ln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4855460" y="5326758"/>
            <a:ext cx="4464620" cy="482340"/>
          </a:xfrm>
          <a:prstGeom prst="rect">
            <a:avLst/>
          </a:prstGeom>
          <a:solidFill>
            <a:srgbClr val="C0C0C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 i="1">
                <a:ln w="12700">
                  <a:noFill/>
                </a:ln>
                <a:solidFill>
                  <a:srgbClr val="000000"/>
                </a:solidFill>
              </a:rPr>
              <a:t>x</a:t>
            </a:r>
            <a:r>
              <a:rPr lang="en-CA" sz="2200">
                <a:ln w="12700">
                  <a:noFill/>
                </a:ln>
                <a:solidFill>
                  <a:srgbClr val="000000"/>
                </a:solidFill>
              </a:rPr>
              <a:t> (encryption needs be secure)</a:t>
            </a:r>
            <a:endParaRPr lang="en-US" sz="2200">
              <a:ln w="12700">
                <a:noFill/>
              </a:ln>
              <a:solidFill>
                <a:srgbClr val="00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270116" y="6449985"/>
            <a:ext cx="9770064" cy="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rgbClr val="969696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3" name="TextBox 12"/>
          <p:cNvSpPr txBox="1"/>
          <p:nvPr/>
        </p:nvSpPr>
        <p:spPr bwMode="auto">
          <a:xfrm>
            <a:off x="270116" y="6072734"/>
            <a:ext cx="770380" cy="3725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en-CA" sz="2000">
                <a:ln w="12700">
                  <a:noFill/>
                </a:ln>
                <a:solidFill>
                  <a:srgbClr val="969696"/>
                </a:solidFill>
              </a:rPr>
              <a:t>Time</a:t>
            </a:r>
            <a:endParaRPr lang="en-US" sz="2000">
              <a:ln w="12700">
                <a:noFill/>
              </a:ln>
              <a:solidFill>
                <a:srgbClr val="969696"/>
              </a:solidFill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52400" y="7292975"/>
            <a:ext cx="99790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M. Mosca, http://eprint.iacr.org/2015/1075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247650" y="4505220"/>
            <a:ext cx="100393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9693" rIns="0" bIns="49693" numCol="1" anchor="t" anchorCtr="0" compatLnSpc="1">
            <a:prstTxWarp prst="textNoShape">
              <a:avLst/>
            </a:prstTxWarp>
          </a:bodyPr>
          <a:lstStyle>
            <a:lvl1pPr algn="l" defTabSz="98742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2pPr>
            <a:lvl3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3pPr>
            <a:lvl4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4pPr>
            <a:lvl5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CA" kern="0">
                <a:solidFill>
                  <a:srgbClr val="FFFFFF"/>
                </a:solidFill>
              </a:rPr>
              <a:t>Mosca theorem</a:t>
            </a:r>
            <a:endParaRPr lang="en-US" kern="0">
              <a:solidFill>
                <a:srgbClr val="FFFFFF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244475" y="6618287"/>
            <a:ext cx="9795705" cy="55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9693" rIns="0" bIns="49693" numCol="1" anchor="t" anchorCtr="0" compatLnSpc="1">
            <a:prstTxWarp prst="textNoShape">
              <a:avLst/>
            </a:prstTxWarp>
          </a:bodyPr>
          <a:lstStyle>
            <a:lvl1pPr algn="l" defTabSz="98742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2pPr>
            <a:lvl3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3pPr>
            <a:lvl4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4pPr>
            <a:lvl5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CA" sz="2600" kern="0">
                <a:solidFill>
                  <a:srgbClr val="FFFFFF"/>
                </a:solidFill>
              </a:rPr>
              <a:t>If  </a:t>
            </a:r>
            <a:r>
              <a:rPr lang="en-CA" sz="2600" i="1" kern="0">
                <a:solidFill>
                  <a:srgbClr val="FFFFFF"/>
                </a:solidFill>
              </a:rPr>
              <a:t>x</a:t>
            </a:r>
            <a:r>
              <a:rPr lang="en-CA" sz="2600" kern="0">
                <a:solidFill>
                  <a:srgbClr val="FFFFFF"/>
                </a:solidFill>
              </a:rPr>
              <a:t> + </a:t>
            </a:r>
            <a:r>
              <a:rPr lang="en-CA" sz="2600" i="1" kern="0">
                <a:solidFill>
                  <a:srgbClr val="FFFFFF"/>
                </a:solidFill>
              </a:rPr>
              <a:t>y</a:t>
            </a:r>
            <a:r>
              <a:rPr lang="en-CA" sz="2600" kern="0">
                <a:solidFill>
                  <a:srgbClr val="FFFFFF"/>
                </a:solidFill>
              </a:rPr>
              <a:t> &gt; </a:t>
            </a:r>
            <a:r>
              <a:rPr lang="en-CA" sz="2600" i="1" kern="0">
                <a:solidFill>
                  <a:srgbClr val="FFFFFF"/>
                </a:solidFill>
              </a:rPr>
              <a:t>z</a:t>
            </a:r>
            <a:r>
              <a:rPr lang="en-CA" sz="2600" kern="0">
                <a:solidFill>
                  <a:srgbClr val="FFFFFF"/>
                </a:solidFill>
              </a:rPr>
              <a:t>,  then worry.</a:t>
            </a:r>
            <a:endParaRPr lang="en-US" sz="2600" kern="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" t="8006" r="17391" b="11515"/>
          <a:stretch/>
        </p:blipFill>
        <p:spPr>
          <a:xfrm>
            <a:off x="2458761" y="977225"/>
            <a:ext cx="5455660" cy="2952410"/>
          </a:xfrm>
          <a:prstGeom prst="rect">
            <a:avLst/>
          </a:prstGeom>
        </p:spPr>
      </p:pic>
      <p:sp>
        <p:nvSpPr>
          <p:cNvPr id="20" name="Folded Corner 19"/>
          <p:cNvSpPr/>
          <p:nvPr/>
        </p:nvSpPr>
        <p:spPr bwMode="auto">
          <a:xfrm>
            <a:off x="678885" y="977225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2200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 bwMode="auto">
          <a:xfrm>
            <a:off x="190583" y="1455139"/>
            <a:ext cx="1336645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>
                <a:ln w="12700">
                  <a:noFill/>
                </a:ln>
                <a:solidFill>
                  <a:srgbClr val="3333FF"/>
                </a:solidFill>
              </a:rPr>
              <a:t>Encrypt</a:t>
            </a:r>
          </a:p>
        </p:txBody>
      </p:sp>
      <p:sp>
        <p:nvSpPr>
          <p:cNvPr id="22" name="TextBox 21"/>
          <p:cNvSpPr txBox="1"/>
          <p:nvPr/>
        </p:nvSpPr>
        <p:spPr bwMode="auto">
          <a:xfrm>
            <a:off x="174810" y="2944791"/>
            <a:ext cx="136819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>
                <a:ln w="12700">
                  <a:noFill/>
                </a:ln>
                <a:solidFill>
                  <a:srgbClr val="3333FF"/>
                </a:solidFill>
              </a:rPr>
              <a:t>Decrypt</a:t>
            </a:r>
          </a:p>
        </p:txBody>
      </p:sp>
      <p:sp>
        <p:nvSpPr>
          <p:cNvPr id="23" name="Folded Corner 22"/>
          <p:cNvSpPr/>
          <p:nvPr/>
        </p:nvSpPr>
        <p:spPr bwMode="auto">
          <a:xfrm>
            <a:off x="678885" y="3488132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2200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858905" y="1948299"/>
            <a:ext cx="0" cy="100469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lg" len="lg"/>
            <a:tailEnd type="arrow" w="lg" len="lg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966920" y="2393016"/>
            <a:ext cx="367251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lg" len="lg"/>
            <a:tailEnd type="arrow" w="lg" len="lg"/>
          </a:ln>
          <a:effectLst/>
        </p:spPr>
      </p:cxnSp>
      <p:sp>
        <p:nvSpPr>
          <p:cNvPr id="32" name="TextBox 31"/>
          <p:cNvSpPr txBox="1"/>
          <p:nvPr/>
        </p:nvSpPr>
        <p:spPr bwMode="auto">
          <a:xfrm>
            <a:off x="4251281" y="2752057"/>
            <a:ext cx="1784439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>
                <a:ln w="12700">
                  <a:noFill/>
                </a:ln>
                <a:solidFill>
                  <a:srgbClr val="0000FF"/>
                </a:solidFill>
              </a:rPr>
              <a:t>Store copy</a:t>
            </a:r>
          </a:p>
        </p:txBody>
      </p:sp>
      <p:sp>
        <p:nvSpPr>
          <p:cNvPr id="33" name="Flowchart: Magnetic Disk 32"/>
          <p:cNvSpPr/>
          <p:nvPr/>
        </p:nvSpPr>
        <p:spPr bwMode="auto">
          <a:xfrm>
            <a:off x="4819455" y="2169727"/>
            <a:ext cx="648090" cy="432060"/>
          </a:xfrm>
          <a:prstGeom prst="flowChartMagneticDisk">
            <a:avLst/>
          </a:prstGeom>
          <a:noFill/>
          <a:ln w="25400" cap="flat" cmpd="sng" algn="ctr">
            <a:solidFill>
              <a:srgbClr val="0000FF"/>
            </a:solidFill>
            <a:prstDash val="solid"/>
            <a:miter lim="800000"/>
            <a:headEnd type="none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5" name="Straight Arrow Connector 34"/>
          <p:cNvCxnSpPr/>
          <p:nvPr/>
        </p:nvCxnSpPr>
        <p:spPr bwMode="auto">
          <a:xfrm>
            <a:off x="5647570" y="2381419"/>
            <a:ext cx="3130997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lg" len="lg"/>
            <a:tailEnd type="arrow" w="lg" len="lg"/>
          </a:ln>
          <a:effectLst/>
        </p:spPr>
      </p:cxnSp>
      <p:sp>
        <p:nvSpPr>
          <p:cNvPr id="37" name="Folded Corner 36"/>
          <p:cNvSpPr/>
          <p:nvPr/>
        </p:nvSpPr>
        <p:spPr bwMode="auto">
          <a:xfrm>
            <a:off x="9282642" y="2717113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2200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 bwMode="auto">
          <a:xfrm>
            <a:off x="8778567" y="2160567"/>
            <a:ext cx="136819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>
                <a:ln w="12700">
                  <a:noFill/>
                </a:ln>
                <a:solidFill>
                  <a:srgbClr val="FF0000"/>
                </a:solidFill>
              </a:rPr>
              <a:t>Decrypt</a:t>
            </a:r>
          </a:p>
        </p:txBody>
      </p:sp>
      <p:sp>
        <p:nvSpPr>
          <p:cNvPr id="40" name="TextBox 39"/>
          <p:cNvSpPr txBox="1"/>
          <p:nvPr/>
        </p:nvSpPr>
        <p:spPr bwMode="auto">
          <a:xfrm>
            <a:off x="7243525" y="1858106"/>
            <a:ext cx="1759065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>
                <a:ln w="12700">
                  <a:noFill/>
                </a:ln>
                <a:solidFill>
                  <a:srgbClr val="FFFFFF"/>
                </a:solidFill>
              </a:rPr>
              <a:t>In future:</a:t>
            </a:r>
          </a:p>
        </p:txBody>
      </p:sp>
      <p:sp>
        <p:nvSpPr>
          <p:cNvPr id="44" name="TextBox 46"/>
          <p:cNvSpPr txBox="1">
            <a:spLocks noChangeArrowheads="1"/>
          </p:cNvSpPr>
          <p:nvPr/>
        </p:nvSpPr>
        <p:spPr bwMode="auto">
          <a:xfrm>
            <a:off x="6179010" y="3922814"/>
            <a:ext cx="1735411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rIns="0" bIns="36000">
            <a:spAutoFit/>
          </a:bodyPr>
          <a:lstStyle/>
          <a:p>
            <a:pPr algn="r"/>
            <a:r>
              <a:rPr lang="en-US" sz="900" b="0">
                <a:solidFill>
                  <a:srgbClr val="4D4D4D"/>
                </a:solidFill>
              </a:rPr>
              <a:t>Photo ©</a:t>
            </a:r>
            <a:r>
              <a:rPr lang="en-US" sz="200" b="0">
                <a:solidFill>
                  <a:srgbClr val="4D4D4D"/>
                </a:solidFill>
              </a:rPr>
              <a:t> </a:t>
            </a:r>
            <a:r>
              <a:rPr lang="en-US" sz="900" b="0">
                <a:solidFill>
                  <a:srgbClr val="4D4D4D"/>
                </a:solidFill>
              </a:rPr>
              <a:t>2013 AP / Rick Bowmer</a:t>
            </a:r>
          </a:p>
        </p:txBody>
      </p:sp>
    </p:spTree>
    <p:extLst>
      <p:ext uri="{BB962C8B-B14F-4D97-AF65-F5344CB8AC3E}">
        <p14:creationId xmlns:p14="http://schemas.microsoft.com/office/powerpoint/2010/main" val="9927062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4" t="11460" r="9591" b="10467"/>
          <a:stretch/>
        </p:blipFill>
        <p:spPr>
          <a:xfrm rot="10800000">
            <a:off x="0" y="0"/>
            <a:ext cx="10287000" cy="77152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326478" y="6703496"/>
            <a:ext cx="3447559" cy="674503"/>
            <a:chOff x="5174318" y="6703496"/>
            <a:chExt cx="3447559" cy="674503"/>
          </a:xfrm>
        </p:grpSpPr>
        <p:grpSp>
          <p:nvGrpSpPr>
            <p:cNvPr id="2" name="Group 1"/>
            <p:cNvGrpSpPr/>
            <p:nvPr/>
          </p:nvGrpSpPr>
          <p:grpSpPr>
            <a:xfrm>
              <a:off x="5369206" y="7142197"/>
              <a:ext cx="2516400" cy="235802"/>
              <a:chOff x="5369206" y="7142197"/>
              <a:chExt cx="2516400" cy="235802"/>
            </a:xfrm>
          </p:grpSpPr>
          <p:cxnSp>
            <p:nvCxnSpPr>
              <p:cNvPr id="3" name="Straight Connector 2"/>
              <p:cNvCxnSpPr/>
              <p:nvPr/>
            </p:nvCxnSpPr>
            <p:spPr bwMode="auto">
              <a:xfrm>
                <a:off x="5369206" y="7377999"/>
                <a:ext cx="2516400" cy="0"/>
              </a:xfrm>
              <a:prstGeom prst="line">
                <a:avLst/>
              </a:prstGeom>
              <a:noFill/>
              <a:ln w="12700" cap="sq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" name="Straight Connector 5"/>
              <p:cNvCxnSpPr/>
              <p:nvPr/>
            </p:nvCxnSpPr>
            <p:spPr bwMode="auto">
              <a:xfrm flipV="1">
                <a:off x="5369206" y="7142197"/>
                <a:ext cx="0" cy="235802"/>
              </a:xfrm>
              <a:prstGeom prst="line">
                <a:avLst/>
              </a:prstGeom>
              <a:noFill/>
              <a:ln w="12700" cap="sq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" name="Straight Connector 7"/>
              <p:cNvCxnSpPr/>
              <p:nvPr/>
            </p:nvCxnSpPr>
            <p:spPr bwMode="auto">
              <a:xfrm flipH="1" flipV="1">
                <a:off x="7885606" y="7142197"/>
                <a:ext cx="0" cy="235802"/>
              </a:xfrm>
              <a:prstGeom prst="line">
                <a:avLst/>
              </a:prstGeom>
              <a:noFill/>
              <a:ln w="12700" cap="sq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Straight Connector 14"/>
              <p:cNvCxnSpPr/>
              <p:nvPr/>
            </p:nvCxnSpPr>
            <p:spPr bwMode="auto">
              <a:xfrm flipH="1" flipV="1">
                <a:off x="6627406" y="7142197"/>
                <a:ext cx="0" cy="235802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 flipH="1" flipV="1">
                <a:off x="587248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 flipH="1" flipV="1">
                <a:off x="562084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Straight Connector 23"/>
              <p:cNvCxnSpPr/>
              <p:nvPr/>
            </p:nvCxnSpPr>
            <p:spPr bwMode="auto">
              <a:xfrm flipH="1" flipV="1">
                <a:off x="612412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Straight Connector 24"/>
              <p:cNvCxnSpPr/>
              <p:nvPr/>
            </p:nvCxnSpPr>
            <p:spPr bwMode="auto">
              <a:xfrm flipH="1" flipV="1">
                <a:off x="637576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Straight Connector 25"/>
              <p:cNvCxnSpPr/>
              <p:nvPr/>
            </p:nvCxnSpPr>
            <p:spPr bwMode="auto">
              <a:xfrm flipH="1" flipV="1">
                <a:off x="713068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Straight Connector 26"/>
              <p:cNvCxnSpPr/>
              <p:nvPr/>
            </p:nvCxnSpPr>
            <p:spPr bwMode="auto">
              <a:xfrm flipH="1" flipV="1">
                <a:off x="687904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 flipH="1" flipV="1">
                <a:off x="738232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Straight Connector 28"/>
              <p:cNvCxnSpPr/>
              <p:nvPr/>
            </p:nvCxnSpPr>
            <p:spPr bwMode="auto">
              <a:xfrm flipH="1" flipV="1">
                <a:off x="763396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38" name="TextBox 37"/>
            <p:cNvSpPr txBox="1"/>
            <p:nvPr/>
          </p:nvSpPr>
          <p:spPr bwMode="auto">
            <a:xfrm>
              <a:off x="5174318" y="6703496"/>
              <a:ext cx="389775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200" b="0">
                  <a:ln w="12700">
                    <a:noFill/>
                  </a:ln>
                  <a:solidFill>
                    <a:srgbClr val="C0C0C0"/>
                  </a:solidFill>
                </a:rPr>
                <a:t>0</a:t>
              </a:r>
            </a:p>
          </p:txBody>
        </p:sp>
        <p:sp>
          <p:nvSpPr>
            <p:cNvPr id="39" name="TextBox 38"/>
            <p:cNvSpPr txBox="1"/>
            <p:nvPr/>
          </p:nvSpPr>
          <p:spPr bwMode="auto">
            <a:xfrm>
              <a:off x="7668353" y="6703496"/>
              <a:ext cx="953524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200" b="0">
                  <a:ln w="12700">
                    <a:noFill/>
                  </a:ln>
                  <a:solidFill>
                    <a:srgbClr val="C0C0C0"/>
                  </a:solidFill>
                </a:rPr>
                <a:t>1 mm</a:t>
              </a:r>
            </a:p>
          </p:txBody>
        </p:sp>
      </p:grpSp>
      <p:sp>
        <p:nvSpPr>
          <p:cNvPr id="41" name="TextBox 40"/>
          <p:cNvSpPr txBox="1"/>
          <p:nvPr/>
        </p:nvSpPr>
        <p:spPr bwMode="auto">
          <a:xfrm>
            <a:off x="373440" y="6703496"/>
            <a:ext cx="439662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>
                <a:ln w="12700">
                  <a:noFill/>
                </a:ln>
                <a:solidFill>
                  <a:srgbClr val="FF0000"/>
                </a:solidFill>
              </a:rPr>
              <a:t>3.6 W,  810 nm laser</a:t>
            </a:r>
          </a:p>
        </p:txBody>
      </p:sp>
      <p:sp>
        <p:nvSpPr>
          <p:cNvPr id="42" name="TextBox 41"/>
          <p:cNvSpPr txBox="1"/>
          <p:nvPr/>
        </p:nvSpPr>
        <p:spPr bwMode="auto">
          <a:xfrm>
            <a:off x="373440" y="185294"/>
            <a:ext cx="4544356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>
                <a:ln w="12700">
                  <a:noFill/>
                </a:ln>
                <a:solidFill>
                  <a:srgbClr val="C0C0C0"/>
                </a:solidFill>
              </a:rPr>
              <a:t>Thorlabs P20S pinhole</a:t>
            </a:r>
          </a:p>
          <a:p>
            <a:pPr algn="l"/>
            <a:r>
              <a:rPr lang="en-US" b="0">
                <a:ln w="12700">
                  <a:noFill/>
                </a:ln>
                <a:solidFill>
                  <a:srgbClr val="C0C0C0"/>
                </a:solidFill>
              </a:rPr>
              <a:t>13 </a:t>
            </a:r>
            <a:r>
              <a:rPr lang="el-GR" b="0">
                <a:ln w="12700">
                  <a:noFill/>
                </a:ln>
                <a:solidFill>
                  <a:srgbClr val="C0C0C0"/>
                </a:solidFill>
              </a:rPr>
              <a:t>μ</a:t>
            </a:r>
            <a:r>
              <a:rPr lang="en-US" b="0">
                <a:ln w="12700">
                  <a:noFill/>
                </a:ln>
                <a:solidFill>
                  <a:srgbClr val="C0C0C0"/>
                </a:solidFill>
              </a:rPr>
              <a:t>m thick stainless steel</a:t>
            </a:r>
          </a:p>
        </p:txBody>
      </p:sp>
      <p:cxnSp>
        <p:nvCxnSpPr>
          <p:cNvPr id="43" name="Straight Connector 42"/>
          <p:cNvCxnSpPr/>
          <p:nvPr/>
        </p:nvCxnSpPr>
        <p:spPr bwMode="auto">
          <a:xfrm>
            <a:off x="5228906" y="3857625"/>
            <a:ext cx="5058094" cy="0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 type="none" w="med" len="med"/>
            <a:tailEnd type="none" w="med" len="med"/>
          </a:ln>
        </p:spPr>
      </p:cxnSp>
      <p:cxnSp>
        <p:nvCxnSpPr>
          <p:cNvPr id="48" name="Straight Connector 47"/>
          <p:cNvCxnSpPr/>
          <p:nvPr/>
        </p:nvCxnSpPr>
        <p:spPr bwMode="auto">
          <a:xfrm>
            <a:off x="-1" y="3857625"/>
            <a:ext cx="5058094" cy="0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 type="none" w="med" len="med"/>
            <a:tailEnd type="none" w="med" len="med"/>
          </a:ln>
        </p:spPr>
      </p:cxnSp>
      <p:cxnSp>
        <p:nvCxnSpPr>
          <p:cNvPr id="49" name="Straight Connector 48"/>
          <p:cNvCxnSpPr/>
          <p:nvPr/>
        </p:nvCxnSpPr>
        <p:spPr bwMode="auto">
          <a:xfrm>
            <a:off x="5143500" y="0"/>
            <a:ext cx="0" cy="3785615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 type="none" w="med" len="med"/>
            <a:tailEnd type="none" w="med" len="med"/>
          </a:ln>
        </p:spPr>
      </p:cxnSp>
      <p:cxnSp>
        <p:nvCxnSpPr>
          <p:cNvPr id="51" name="Straight Connector 50"/>
          <p:cNvCxnSpPr/>
          <p:nvPr/>
        </p:nvCxnSpPr>
        <p:spPr bwMode="auto">
          <a:xfrm>
            <a:off x="5143500" y="3929635"/>
            <a:ext cx="0" cy="3785615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 type="none" w="med" len="med"/>
            <a:tailEnd type="none" w="med" len="med"/>
          </a:ln>
        </p:spPr>
      </p:cxnSp>
      <p:sp>
        <p:nvSpPr>
          <p:cNvPr id="30" name="TextBox 46"/>
          <p:cNvSpPr txBox="1">
            <a:spLocks noChangeArrowheads="1"/>
          </p:cNvSpPr>
          <p:nvPr/>
        </p:nvSpPr>
        <p:spPr bwMode="auto">
          <a:xfrm>
            <a:off x="384807" y="7236271"/>
            <a:ext cx="1441420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>
            <a:spAutoFit/>
          </a:bodyPr>
          <a:lstStyle/>
          <a:p>
            <a:pPr algn="l"/>
            <a:r>
              <a:rPr lang="en-US" sz="900" b="0">
                <a:solidFill>
                  <a:srgbClr val="4D4D4D"/>
                </a:solidFill>
              </a:rPr>
              <a:t>*</a:t>
            </a:r>
            <a:r>
              <a:rPr lang="en-US" sz="400" b="0">
                <a:solidFill>
                  <a:srgbClr val="4D4D4D"/>
                </a:solidFill>
              </a:rPr>
              <a:t> </a:t>
            </a:r>
            <a:r>
              <a:rPr lang="en-US" sz="900" b="0">
                <a:solidFill>
                  <a:srgbClr val="4D4D4D"/>
                </a:solidFill>
              </a:rPr>
              <a:t>Sound was added later</a:t>
            </a:r>
          </a:p>
        </p:txBody>
      </p:sp>
    </p:spTree>
    <p:extLst>
      <p:ext uri="{BB962C8B-B14F-4D97-AF65-F5344CB8AC3E}">
        <p14:creationId xmlns:p14="http://schemas.microsoft.com/office/powerpoint/2010/main" val="172409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62" y="817325"/>
            <a:ext cx="1872260" cy="10865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" t="26212" r="4671" b="31734"/>
          <a:stretch/>
        </p:blipFill>
        <p:spPr>
          <a:xfrm>
            <a:off x="3632119" y="778667"/>
            <a:ext cx="3648385" cy="1125237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2355909"/>
              </p:ext>
            </p:extLst>
          </p:nvPr>
        </p:nvGraphicFramePr>
        <p:xfrm>
          <a:off x="247650" y="130577"/>
          <a:ext cx="9864540" cy="44818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7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4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098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CA" sz="25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B="25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25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</a:t>
                      </a:r>
                    </a:p>
                  </a:txBody>
                  <a:tcPr marB="25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25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Report</a:t>
                      </a:r>
                    </a:p>
                  </a:txBody>
                  <a:tcPr marB="25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25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Tests</a:t>
                      </a:r>
                    </a:p>
                  </a:txBody>
                  <a:tcPr marB="25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0981">
                <a:tc>
                  <a:txBody>
                    <a:bodyPr/>
                    <a:lstStyle/>
                    <a:p>
                      <a:pPr algn="l"/>
                      <a:endParaRPr lang="en-CA" sz="25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Clavis3</a:t>
                      </a:r>
                    </a:p>
                    <a:p>
                      <a:pPr algn="ctr"/>
                      <a:endParaRPr lang="en-CA" sz="26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CA" sz="25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CA" sz="8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–2018</a:t>
                      </a:r>
                    </a:p>
                    <a:p>
                      <a:pPr algn="ctr"/>
                      <a:r>
                        <a:rPr lang="en-CA" sz="18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incomplete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0981">
                <a:tc>
                  <a:txBody>
                    <a:bodyPr/>
                    <a:lstStyle/>
                    <a:p>
                      <a:pPr algn="l"/>
                      <a:endParaRPr lang="en-CA" sz="25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CA" sz="25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en-CA" sz="20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MHz system</a:t>
                      </a:r>
                    </a:p>
                    <a:p>
                      <a:pPr algn="ctr"/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2016, 2018–19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ongoing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62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A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ru-RU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Квантовые коммуникации</a:t>
                      </a:r>
                      <a:r>
                        <a:rPr kumimoji="0" lang="en-CA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Subcarrier</a:t>
                      </a:r>
                      <a:r>
                        <a:rPr lang="en-CA" sz="2400" b="1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scheme</a:t>
                      </a:r>
                    </a:p>
                    <a:p>
                      <a:pPr algn="ctr"/>
                      <a:r>
                        <a:rPr lang="en-CA" sz="2400" b="1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(A. Gleim)</a:t>
                      </a:r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ongoing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9" name="Straight Connector 8"/>
          <p:cNvCxnSpPr/>
          <p:nvPr/>
        </p:nvCxnSpPr>
        <p:spPr bwMode="auto">
          <a:xfrm flipH="1">
            <a:off x="0" y="632525"/>
            <a:ext cx="10287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solidFill>
                  <a:srgbClr val="FFFFFF"/>
                </a:solidFill>
              </a:rPr>
              <a:t>Security audit</a:t>
            </a: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267984" y="3382675"/>
            <a:ext cx="3267308" cy="429830"/>
            <a:chOff x="291280" y="3725217"/>
            <a:chExt cx="3195990" cy="420448"/>
          </a:xfrm>
        </p:grpSpPr>
        <p:pic>
          <p:nvPicPr>
            <p:cNvPr id="14" name="Picture 13" descr="ITMO_logo3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38" t="32492" r="12785" b="29259"/>
            <a:stretch/>
          </p:blipFill>
          <p:spPr>
            <a:xfrm>
              <a:off x="291280" y="3725217"/>
              <a:ext cx="3195990" cy="420448"/>
            </a:xfrm>
            <a:prstGeom prst="rect">
              <a:avLst/>
            </a:prstGeom>
          </p:spPr>
        </p:pic>
        <p:pic>
          <p:nvPicPr>
            <p:cNvPr id="15" name="Picture 14" descr="ITMO_logo3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38" t="32492" r="67169" b="29259"/>
            <a:stretch/>
          </p:blipFill>
          <p:spPr>
            <a:xfrm>
              <a:off x="291280" y="3725217"/>
              <a:ext cx="914330" cy="420448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2" y="2209197"/>
            <a:ext cx="3156792" cy="9090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lum bright="-25000"/>
          </a:blip>
          <a:srcRect b="20552"/>
          <a:stretch/>
        </p:blipFill>
        <p:spPr>
          <a:xfrm>
            <a:off x="3055210" y="6686688"/>
            <a:ext cx="2304320" cy="727597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247650" y="5945915"/>
            <a:ext cx="9864540" cy="1546970"/>
          </a:xfrm>
          <a:prstGeom prst="rect">
            <a:avLst/>
          </a:prstGeom>
        </p:spPr>
        <p:txBody>
          <a:bodyPr lIns="0" tIns="50400" rIns="0" bIns="50400"/>
          <a:lstStyle/>
          <a:p>
            <a:pPr lvl="0" algn="l">
              <a:lnSpc>
                <a:spcPct val="130000"/>
              </a:lnSpc>
              <a:spcAft>
                <a:spcPts val="0"/>
              </a:spcAft>
              <a:buClr>
                <a:srgbClr val="FFFFFF"/>
              </a:buClr>
            </a:pPr>
            <a:r>
              <a:rPr lang="en-CA" sz="2600">
                <a:solidFill>
                  <a:srgbClr val="FFFFFF"/>
                </a:solidFill>
              </a:rPr>
              <a:t>International certification standards are being developed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503550" y="6666015"/>
            <a:ext cx="2952410" cy="936130"/>
          </a:xfrm>
          <a:prstGeom prst="rect">
            <a:avLst/>
          </a:prstGeom>
        </p:spPr>
        <p:txBody>
          <a:bodyPr lIns="0" tIns="50400" rIns="0" bIns="50400"/>
          <a:lstStyle/>
          <a:p>
            <a:pPr lvl="0" algn="l">
              <a:spcAft>
                <a:spcPts val="0"/>
              </a:spcAft>
              <a:buClr>
                <a:srgbClr val="FFFFFF"/>
              </a:buClr>
            </a:pPr>
            <a:r>
              <a:rPr lang="en-CA">
                <a:solidFill>
                  <a:srgbClr val="FFFFFF"/>
                </a:solidFill>
              </a:rPr>
              <a:t>Industry standards group in QKD</a:t>
            </a:r>
          </a:p>
        </p:txBody>
      </p:sp>
      <p:sp>
        <p:nvSpPr>
          <p:cNvPr id="19" name="Text Box 73">
            <a:extLst>
              <a:ext uri="{FF2B5EF4-FFF2-40B4-BE49-F238E27FC236}">
                <a16:creationId xmlns:a16="http://schemas.microsoft.com/office/drawing/2014/main" id="{7F13D7A2-D9E8-4512-8F56-824E2494F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9746" y="3908685"/>
            <a:ext cx="331246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S. Sajeed 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 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unpublished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74BA3E9F-56FB-4A4C-8301-1C9FDFCE9F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807731"/>
              </p:ext>
            </p:extLst>
          </p:nvPr>
        </p:nvGraphicFramePr>
        <p:xfrm>
          <a:off x="247650" y="4651110"/>
          <a:ext cx="9864540" cy="7129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7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4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29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A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99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1 GHz system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0">
                          <a:solidFill>
                            <a:srgbClr val="FF99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CA" sz="2400" b="1">
                          <a:solidFill>
                            <a:srgbClr val="FF99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r>
                        <a:rPr lang="en-CA" sz="2400" b="0">
                          <a:solidFill>
                            <a:srgbClr val="FF99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99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 do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D408D54-921B-4BD7-8BA6-6EE3E6014D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0030" y="6609196"/>
            <a:ext cx="1080150" cy="8911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55E5901-021C-4A6E-B46B-61A609F939D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" b="31633"/>
          <a:stretch/>
        </p:blipFill>
        <p:spPr>
          <a:xfrm>
            <a:off x="278062" y="4624926"/>
            <a:ext cx="2053940" cy="41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9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N&amp;ZG_RollHD-t010048651">
            <a:hlinkClick r:id="" action="ppaction://media"/>
            <a:extLst>
              <a:ext uri="{FF2B5EF4-FFF2-40B4-BE49-F238E27FC236}">
                <a16:creationId xmlns:a16="http://schemas.microsoft.com/office/drawing/2014/main" id="{F1E4523A-AE18-4EFC-A8E9-BDD1D428363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77.4555"/>
                </p14:media>
              </p:ext>
            </p:extLst>
          </p:nvPr>
        </p:nvPicPr>
        <p:blipFill>
          <a:blip r:embed="rId4">
            <a:lum bright="2000" contrast="10000"/>
          </a:blip>
          <a:stretch>
            <a:fillRect/>
          </a:stretch>
        </p:blipFill>
        <p:spPr>
          <a:xfrm>
            <a:off x="-1473528" y="0"/>
            <a:ext cx="14720348" cy="79738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E511FC-7DEF-4745-9304-E191FD6D65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73528" y="0"/>
            <a:ext cx="14719701" cy="7973811"/>
          </a:xfrm>
          <a:prstGeom prst="rect">
            <a:avLst/>
          </a:prstGeom>
        </p:spPr>
      </p:pic>
      <p:sp>
        <p:nvSpPr>
          <p:cNvPr id="50" name="Text Box 16">
            <a:extLst>
              <a:ext uri="{FF2B5EF4-FFF2-40B4-BE49-F238E27FC236}">
                <a16:creationId xmlns:a16="http://schemas.microsoft.com/office/drawing/2014/main" id="{15358C28-310F-4F26-B137-D7915E2A3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7593" y="3641595"/>
            <a:ext cx="3648592" cy="166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r>
              <a:rPr lang="en-US" sz="3400">
                <a:solidFill>
                  <a:srgbClr val="FFFFFF"/>
                </a:solidFill>
              </a:rPr>
              <a:t>Quantum</a:t>
            </a:r>
            <a:br>
              <a:rPr lang="en-US" sz="3400">
                <a:solidFill>
                  <a:srgbClr val="FFFFFF"/>
                </a:solidFill>
              </a:rPr>
            </a:br>
            <a:r>
              <a:rPr lang="en-US" sz="3400">
                <a:solidFill>
                  <a:srgbClr val="FFFFFF"/>
                </a:solidFill>
              </a:rPr>
              <a:t>communications</a:t>
            </a:r>
            <a:br>
              <a:rPr lang="en-US" sz="3400">
                <a:solidFill>
                  <a:srgbClr val="FFFFFF"/>
                </a:solidFill>
              </a:rPr>
            </a:br>
            <a:r>
              <a:rPr lang="en-US" sz="3400">
                <a:solidFill>
                  <a:srgbClr val="FFFFFF"/>
                </a:solidFill>
              </a:rPr>
              <a:t>at               </a:t>
            </a:r>
          </a:p>
        </p:txBody>
      </p:sp>
      <p:sp>
        <p:nvSpPr>
          <p:cNvPr id="55" name="Text Box 16">
            <a:extLst>
              <a:ext uri="{FF2B5EF4-FFF2-40B4-BE49-F238E27FC236}">
                <a16:creationId xmlns:a16="http://schemas.microsoft.com/office/drawing/2014/main" id="{98267D95-095F-40B0-88B9-34F6C2BC9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00" y="989839"/>
            <a:ext cx="2316496" cy="1138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r"/>
            <a:r>
              <a:rPr lang="en-US" sz="3400" b="0">
                <a:solidFill>
                  <a:srgbClr val="000000"/>
                </a:solidFill>
              </a:rPr>
              <a:t>A. Fedorov</a:t>
            </a:r>
          </a:p>
          <a:p>
            <a:pPr algn="r"/>
            <a:r>
              <a:rPr lang="en-US" sz="3400" b="0">
                <a:solidFill>
                  <a:srgbClr val="000000"/>
                </a:solidFill>
              </a:rPr>
              <a:t>(theory)</a:t>
            </a:r>
            <a:endParaRPr lang="en-US" sz="3400">
              <a:solidFill>
                <a:srgbClr val="000000"/>
              </a:solidFill>
            </a:endParaRPr>
          </a:p>
        </p:txBody>
      </p:sp>
      <p:sp>
        <p:nvSpPr>
          <p:cNvPr id="56" name="Text Box 16">
            <a:extLst>
              <a:ext uri="{FF2B5EF4-FFF2-40B4-BE49-F238E27FC236}">
                <a16:creationId xmlns:a16="http://schemas.microsoft.com/office/drawing/2014/main" id="{70F3B8C2-244B-49B7-B1DF-A05F3A412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1790" y="1016749"/>
            <a:ext cx="2350223" cy="1138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l"/>
            <a:r>
              <a:rPr lang="en-US" sz="3400" b="0">
                <a:solidFill>
                  <a:srgbClr val="000000"/>
                </a:solidFill>
              </a:rPr>
              <a:t>V. Makarov</a:t>
            </a:r>
          </a:p>
          <a:p>
            <a:pPr algn="l"/>
            <a:r>
              <a:rPr lang="en-US" sz="3400" b="0">
                <a:solidFill>
                  <a:srgbClr val="000000"/>
                </a:solidFill>
              </a:rPr>
              <a:t>(hacking)</a:t>
            </a:r>
            <a:endParaRPr lang="en-US" sz="3400">
              <a:solidFill>
                <a:srgbClr val="000000"/>
              </a:solidFill>
            </a:endParaRPr>
          </a:p>
        </p:txBody>
      </p:sp>
      <p:sp>
        <p:nvSpPr>
          <p:cNvPr id="8" name="TextBox 46">
            <a:extLst>
              <a:ext uri="{FF2B5EF4-FFF2-40B4-BE49-F238E27FC236}">
                <a16:creationId xmlns:a16="http://schemas.microsoft.com/office/drawing/2014/main" id="{6C5AC67C-D4A1-44E5-B349-5B9230B24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2998" y="7504047"/>
            <a:ext cx="4314002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r"/>
            <a:r>
              <a:rPr lang="en-US" sz="900" b="0">
                <a:solidFill>
                  <a:srgbClr val="808080"/>
                </a:solidFill>
              </a:rPr>
              <a:t>Image from cartoon “Dobrinya and the Dragon” (Melnitsa Animation Studio, 2006)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8BF41F-45C8-4EB1-80C6-32E62248CF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9151" y="4670735"/>
            <a:ext cx="1471058" cy="77686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37CD90B-BB38-4162-B8DF-58C8D1FD607F}"/>
              </a:ext>
            </a:extLst>
          </p:cNvPr>
          <p:cNvGrpSpPr/>
          <p:nvPr/>
        </p:nvGrpSpPr>
        <p:grpSpPr>
          <a:xfrm>
            <a:off x="1721200" y="7454"/>
            <a:ext cx="4839496" cy="615472"/>
            <a:chOff x="1744204" y="1703"/>
            <a:chExt cx="4839496" cy="615472"/>
          </a:xfrm>
        </p:grpSpPr>
        <p:sp>
          <p:nvSpPr>
            <p:cNvPr id="9" name="Text Box 16">
              <a:extLst>
                <a:ext uri="{FF2B5EF4-FFF2-40B4-BE49-F238E27FC236}">
                  <a16:creationId xmlns:a16="http://schemas.microsoft.com/office/drawing/2014/main" id="{FA661C80-BECB-4DF8-B603-0B22301978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4204" y="1703"/>
              <a:ext cx="4839496" cy="615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59" tIns="45680" rIns="91359" bIns="45680">
              <a:spAutoFit/>
            </a:bodyPr>
            <a:lstStyle/>
            <a:p>
              <a:r>
                <a:rPr lang="en-US" sz="3400" b="0">
                  <a:solidFill>
                    <a:srgbClr val="000000"/>
                  </a:solidFill>
                </a:rPr>
                <a:t>Y. Kurochkin (              </a:t>
              </a:r>
              <a:r>
                <a:rPr lang="en-US" sz="2000" b="0">
                  <a:solidFill>
                    <a:srgbClr val="000000"/>
                  </a:solidFill>
                </a:rPr>
                <a:t> </a:t>
              </a:r>
              <a:r>
                <a:rPr lang="en-US" sz="3400" b="0">
                  <a:solidFill>
                    <a:srgbClr val="000000"/>
                  </a:solidFill>
                </a:rPr>
                <a:t>)</a:t>
              </a:r>
              <a:endParaRPr lang="en-US" sz="3400">
                <a:solidFill>
                  <a:srgbClr val="000000"/>
                </a:solidFill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C2D21A8-CE20-47C7-B41F-F979000D9A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31717"/>
            <a:stretch/>
          </p:blipFill>
          <p:spPr>
            <a:xfrm>
              <a:off x="4525278" y="140948"/>
              <a:ext cx="1762141" cy="356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286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68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0" grpId="0"/>
      <p:bldP spid="55" grpId="0"/>
      <p:bldP spid="5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D212F130-7EF9-484A-9ABB-7C4018D150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604"/>
          <a:stretch/>
        </p:blipFill>
        <p:spPr>
          <a:xfrm>
            <a:off x="5143498" y="5903115"/>
            <a:ext cx="5143501" cy="18121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3FBFB3C-7962-4F2F-99DB-233E141B1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496" y="2621205"/>
            <a:ext cx="5143503" cy="34067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C095DA-9E67-41D1-BE2D-3968FD57A0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31"/>
          <a:stretch/>
        </p:blipFill>
        <p:spPr>
          <a:xfrm>
            <a:off x="5143499" y="0"/>
            <a:ext cx="5143501" cy="28139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" t="659" r="9998" b="2867"/>
          <a:stretch/>
        </p:blipFill>
        <p:spPr>
          <a:xfrm>
            <a:off x="0" y="4001645"/>
            <a:ext cx="5143500" cy="37136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" t="65" b="-63"/>
          <a:stretch/>
        </p:blipFill>
        <p:spPr>
          <a:xfrm>
            <a:off x="0" y="-1"/>
            <a:ext cx="5143500" cy="4050561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47650" y="68401"/>
            <a:ext cx="4751830" cy="7646850"/>
          </a:xfrm>
          <a:prstGeom prst="rect">
            <a:avLst/>
          </a:prstGeom>
        </p:spPr>
        <p:txBody>
          <a:bodyPr lIns="0" tIns="50400" rIns="0" bIns="50400"/>
          <a:lstStyle/>
          <a:p>
            <a:pPr algn="l">
              <a:buClr>
                <a:srgbClr val="3333FF"/>
              </a:buClr>
            </a:pPr>
            <a:r>
              <a:rPr lang="en-CA" sz="3000">
                <a:solidFill>
                  <a:srgbClr val="FFFFFF"/>
                </a:solidFill>
              </a:rPr>
              <a:t>Winter school on quantum cybersecurity</a:t>
            </a:r>
          </a:p>
          <a:p>
            <a:pPr algn="l">
              <a:buClr>
                <a:srgbClr val="3333FF"/>
              </a:buClr>
            </a:pPr>
            <a:endParaRPr lang="en-CA" sz="1200">
              <a:solidFill>
                <a:srgbClr val="FFFFFF"/>
              </a:solidFill>
            </a:endParaRPr>
          </a:p>
          <a:p>
            <a:pPr algn="l">
              <a:buClr>
                <a:srgbClr val="3333FF"/>
              </a:buClr>
            </a:pPr>
            <a:r>
              <a:rPr lang="en-CA" sz="2200">
                <a:solidFill>
                  <a:srgbClr val="FFFFFF"/>
                </a:solidFill>
              </a:rPr>
              <a:t>Annual. Next: 25–31 January 2020 Les Diablerets, Switzerland</a:t>
            </a:r>
          </a:p>
          <a:p>
            <a:pPr algn="l">
              <a:buClr>
                <a:srgbClr val="3333FF"/>
              </a:buClr>
            </a:pPr>
            <a:endParaRPr lang="en-CA" sz="800">
              <a:solidFill>
                <a:srgbClr val="FFFFFF"/>
              </a:solidFill>
            </a:endParaRPr>
          </a:p>
          <a:p>
            <a:pPr algn="l">
              <a:buClr>
                <a:srgbClr val="3333FF"/>
              </a:buClr>
            </a:pPr>
            <a:r>
              <a:rPr lang="en-CA" sz="2200">
                <a:solidFill>
                  <a:srgbClr val="FFFFFF"/>
                </a:solidFill>
              </a:rPr>
              <a:t>2 days (executive track) +</a:t>
            </a:r>
            <a:br>
              <a:rPr lang="en-CA" sz="2200">
                <a:solidFill>
                  <a:srgbClr val="FFFFFF"/>
                </a:solidFill>
              </a:rPr>
            </a:br>
            <a:r>
              <a:rPr lang="en-CA" sz="2200">
                <a:solidFill>
                  <a:srgbClr val="FFFFFF"/>
                </a:solidFill>
              </a:rPr>
              <a:t>4 days (technical track, with 4 labs)</a:t>
            </a:r>
          </a:p>
          <a:p>
            <a:pPr algn="l">
              <a:buClr>
                <a:srgbClr val="3333FF"/>
              </a:buClr>
            </a:pPr>
            <a:endParaRPr lang="en-CA" sz="800">
              <a:solidFill>
                <a:srgbClr val="FFFFFF"/>
              </a:solidFill>
            </a:endParaRPr>
          </a:p>
          <a:p>
            <a:pPr algn="l">
              <a:buClr>
                <a:srgbClr val="3333FF"/>
              </a:buClr>
            </a:pPr>
            <a:r>
              <a:rPr lang="en-CA" sz="2200">
                <a:solidFill>
                  <a:srgbClr val="FFFFFF"/>
                </a:solidFill>
              </a:rPr>
              <a:t>Overview talks + quantum technologies, including QKD</a:t>
            </a:r>
          </a:p>
          <a:p>
            <a:pPr lvl="0" algn="l">
              <a:buClr>
                <a:srgbClr val="3333FF"/>
              </a:buClr>
            </a:pPr>
            <a:endParaRPr lang="en-CA" sz="800">
              <a:solidFill>
                <a:srgbClr val="FFFFFF"/>
              </a:solidFill>
            </a:endParaRPr>
          </a:p>
          <a:p>
            <a:pPr algn="l">
              <a:buClr>
                <a:srgbClr val="3333FF"/>
              </a:buClr>
            </a:pPr>
            <a:r>
              <a:rPr lang="en-CA" sz="1800" b="0">
                <a:solidFill>
                  <a:srgbClr val="FFFFFF"/>
                </a:solidFill>
              </a:rPr>
              <a:t>Lecturers in 2019: J. Baloo, C. Bennett, G. Brassard, E. Diamanti, R. Floeter, N. Gisin, J. Hart, B. Huttner, E. Hodges, </a:t>
            </a:r>
            <a:r>
              <a:rPr lang="en-CA" sz="1800" b="0" spc="-20">
                <a:solidFill>
                  <a:srgbClr val="FFFFFF"/>
                </a:solidFill>
              </a:rPr>
              <a:t>V. Makarov, M. Mosca, S. Popescu, R. Renner, F. Ruess, G. Ribordy, V. Scarani, D. Stucki, C. Williams</a:t>
            </a:r>
          </a:p>
          <a:p>
            <a:pPr algn="l">
              <a:buClr>
                <a:srgbClr val="3333FF"/>
              </a:buClr>
            </a:pPr>
            <a:endParaRPr lang="en-CA" sz="800" b="0">
              <a:solidFill>
                <a:srgbClr val="FFFFFF"/>
              </a:solidFill>
            </a:endParaRPr>
          </a:p>
          <a:p>
            <a:pPr algn="l">
              <a:buClr>
                <a:srgbClr val="3333FF"/>
              </a:buClr>
            </a:pPr>
            <a:r>
              <a:rPr lang="en-CA" sz="2200">
                <a:solidFill>
                  <a:srgbClr val="FFFFFF"/>
                </a:solidFill>
              </a:rPr>
              <a:t>30 students,</a:t>
            </a:r>
            <a:r>
              <a:rPr lang="en-CA" sz="2200" b="0">
                <a:solidFill>
                  <a:srgbClr val="FFFFFF"/>
                </a:solidFill>
              </a:rPr>
              <a:t> first-come, sells out</a:t>
            </a:r>
          </a:p>
          <a:p>
            <a:pPr algn="l">
              <a:buClr>
                <a:srgbClr val="3333FF"/>
              </a:buClr>
            </a:pPr>
            <a:endParaRPr lang="en-CA" sz="800">
              <a:solidFill>
                <a:srgbClr val="FFFFFF"/>
              </a:solidFill>
            </a:endParaRPr>
          </a:p>
          <a:p>
            <a:pPr algn="l">
              <a:buClr>
                <a:srgbClr val="3333FF"/>
              </a:buClr>
            </a:pPr>
            <a:r>
              <a:rPr lang="en-CA" sz="2200">
                <a:solidFill>
                  <a:srgbClr val="FFFFFF"/>
                </a:solidFill>
              </a:rPr>
              <a:t>€3200 </a:t>
            </a:r>
            <a:r>
              <a:rPr lang="en-CA" sz="2200" b="0">
                <a:solidFill>
                  <a:srgbClr val="FFFFFF"/>
                </a:solidFill>
              </a:rPr>
              <a:t>/ €1600 executive track only</a:t>
            </a:r>
          </a:p>
          <a:p>
            <a:pPr lvl="0" algn="l">
              <a:buClr>
                <a:srgbClr val="3333FF"/>
              </a:buClr>
            </a:pPr>
            <a:endParaRPr lang="en-CA" sz="800">
              <a:solidFill>
                <a:srgbClr val="FFFFFF"/>
              </a:solidFill>
            </a:endParaRPr>
          </a:p>
          <a:p>
            <a:pPr algn="l">
              <a:buClr>
                <a:srgbClr val="3333FF"/>
              </a:buClr>
            </a:pPr>
            <a:r>
              <a:rPr lang="en-CA" sz="2200">
                <a:solidFill>
                  <a:srgbClr val="FFFFFF"/>
                </a:solidFill>
              </a:rPr>
              <a:t>Winter sports in breaks</a:t>
            </a:r>
          </a:p>
          <a:p>
            <a:pPr algn="l">
              <a:buClr>
                <a:srgbClr val="3333FF"/>
              </a:buClr>
            </a:pPr>
            <a:endParaRPr lang="en-CA" sz="3200">
              <a:solidFill>
                <a:srgbClr val="FFFFFF"/>
              </a:solidFill>
            </a:endParaRPr>
          </a:p>
          <a:p>
            <a:pPr algn="l">
              <a:buClr>
                <a:srgbClr val="3333FF"/>
              </a:buClr>
            </a:pPr>
            <a:r>
              <a:rPr lang="en-CA" sz="2200">
                <a:solidFill>
                  <a:srgbClr val="FFFFFF"/>
                </a:solidFill>
              </a:rPr>
              <a:t>Organised by</a:t>
            </a:r>
          </a:p>
          <a:p>
            <a:pPr algn="l">
              <a:buClr>
                <a:srgbClr val="3333FF"/>
              </a:buClr>
            </a:pPr>
            <a:endParaRPr lang="en-CA" sz="800">
              <a:solidFill>
                <a:srgbClr val="FFFFFF"/>
              </a:solidFill>
            </a:endParaRPr>
          </a:p>
          <a:p>
            <a:pPr algn="l">
              <a:buClr>
                <a:srgbClr val="3333FF"/>
              </a:buClr>
            </a:pPr>
            <a:r>
              <a:rPr lang="en-CA" sz="1850">
                <a:solidFill>
                  <a:srgbClr val="FFFFFF"/>
                </a:solidFill>
              </a:rPr>
              <a:t>www.idquantique.com/winter-school-2018</a:t>
            </a:r>
          </a:p>
        </p:txBody>
      </p:sp>
      <p:sp>
        <p:nvSpPr>
          <p:cNvPr id="14" name="TextBox 46"/>
          <p:cNvSpPr txBox="1">
            <a:spLocks noChangeArrowheads="1"/>
          </p:cNvSpPr>
          <p:nvPr/>
        </p:nvSpPr>
        <p:spPr bwMode="auto">
          <a:xfrm rot="-5400000">
            <a:off x="-114971" y="3724385"/>
            <a:ext cx="441146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l"/>
            <a:r>
              <a:rPr lang="en-US" sz="900" b="0">
                <a:solidFill>
                  <a:srgbClr val="B2B2B2"/>
                </a:solidFill>
              </a:rPr>
              <a:t>2016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1090" y="6395903"/>
            <a:ext cx="1382125" cy="80572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FA69AFF-F2EF-46B9-8173-CA2302906585}"/>
              </a:ext>
            </a:extLst>
          </p:cNvPr>
          <p:cNvSpPr txBox="1">
            <a:spLocks/>
          </p:cNvSpPr>
          <p:nvPr/>
        </p:nvSpPr>
        <p:spPr>
          <a:xfrm>
            <a:off x="5431539" y="68401"/>
            <a:ext cx="4644255" cy="7646850"/>
          </a:xfrm>
          <a:prstGeom prst="rect">
            <a:avLst/>
          </a:prstGeom>
        </p:spPr>
        <p:txBody>
          <a:bodyPr lIns="0" tIns="50400" rIns="0" bIns="50400"/>
          <a:lstStyle/>
          <a:p>
            <a:pPr algn="l">
              <a:buClr>
                <a:srgbClr val="3333FF"/>
              </a:buClr>
            </a:pPr>
            <a:r>
              <a:rPr lang="en-CA" sz="3000">
                <a:solidFill>
                  <a:srgbClr val="FFFFFF"/>
                </a:solidFill>
              </a:rPr>
              <a:t>International school on quantum technology</a:t>
            </a:r>
          </a:p>
          <a:p>
            <a:pPr algn="l">
              <a:buClr>
                <a:srgbClr val="3333FF"/>
              </a:buClr>
            </a:pPr>
            <a:endParaRPr lang="en-CA" sz="1200">
              <a:solidFill>
                <a:srgbClr val="FFFFFF"/>
              </a:solidFill>
            </a:endParaRPr>
          </a:p>
          <a:p>
            <a:pPr algn="l">
              <a:buClr>
                <a:srgbClr val="3333FF"/>
              </a:buClr>
            </a:pPr>
            <a:r>
              <a:rPr lang="en-CA" sz="2200">
                <a:solidFill>
                  <a:srgbClr val="FFFFFF"/>
                </a:solidFill>
              </a:rPr>
              <a:t>Annual. Next: early March 2020</a:t>
            </a:r>
          </a:p>
          <a:p>
            <a:pPr algn="l">
              <a:buClr>
                <a:srgbClr val="3333FF"/>
              </a:buClr>
            </a:pPr>
            <a:r>
              <a:rPr lang="en-CA" sz="2200">
                <a:solidFill>
                  <a:srgbClr val="FFFFFF"/>
                </a:solidFill>
              </a:rPr>
              <a:t>Roza Khutor, Russia</a:t>
            </a:r>
          </a:p>
          <a:p>
            <a:pPr algn="l">
              <a:buClr>
                <a:srgbClr val="3333FF"/>
              </a:buClr>
            </a:pPr>
            <a:endParaRPr lang="en-CA" sz="800">
              <a:solidFill>
                <a:srgbClr val="FFFFFF"/>
              </a:solidFill>
            </a:endParaRPr>
          </a:p>
          <a:p>
            <a:pPr algn="l">
              <a:buClr>
                <a:srgbClr val="3333FF"/>
              </a:buClr>
            </a:pPr>
            <a:r>
              <a:rPr lang="en-CA" sz="2200">
                <a:solidFill>
                  <a:srgbClr val="FFFFFF"/>
                </a:solidFill>
              </a:rPr>
              <a:t>4 days of lectures and skiing,</a:t>
            </a:r>
          </a:p>
          <a:p>
            <a:pPr algn="l">
              <a:buClr>
                <a:srgbClr val="3333FF"/>
              </a:buClr>
            </a:pPr>
            <a:r>
              <a:rPr lang="en-CA" sz="2200">
                <a:solidFill>
                  <a:srgbClr val="FFFFFF"/>
                </a:solidFill>
              </a:rPr>
              <a:t>poster session</a:t>
            </a:r>
          </a:p>
          <a:p>
            <a:pPr algn="l">
              <a:buClr>
                <a:srgbClr val="3333FF"/>
              </a:buClr>
            </a:pPr>
            <a:endParaRPr lang="en-CA" sz="800">
              <a:solidFill>
                <a:srgbClr val="FFFFFF"/>
              </a:solidFill>
            </a:endParaRPr>
          </a:p>
          <a:p>
            <a:pPr algn="l">
              <a:buClr>
                <a:srgbClr val="3333FF"/>
              </a:buClr>
            </a:pPr>
            <a:r>
              <a:rPr lang="en-CA" sz="2200">
                <a:solidFill>
                  <a:srgbClr val="FFFFFF"/>
                </a:solidFill>
              </a:rPr>
              <a:t>Tutorials on quantum sensing, computing, metrology, QKD</a:t>
            </a:r>
          </a:p>
          <a:p>
            <a:pPr lvl="0" algn="l">
              <a:buClr>
                <a:srgbClr val="3333FF"/>
              </a:buClr>
            </a:pPr>
            <a:endParaRPr lang="en-CA" sz="800">
              <a:solidFill>
                <a:srgbClr val="FFFFFF"/>
              </a:solidFill>
            </a:endParaRPr>
          </a:p>
          <a:p>
            <a:pPr algn="l">
              <a:buClr>
                <a:srgbClr val="3333FF"/>
              </a:buClr>
            </a:pPr>
            <a:r>
              <a:rPr lang="en-CA" sz="1800" b="0">
                <a:solidFill>
                  <a:srgbClr val="FFFFFF"/>
                </a:solidFill>
              </a:rPr>
              <a:t>Lecturers in 2019: A. Akimov, V. Balykin, M. Chekhova, V. Eliseev, A. Fedyanin, </a:t>
            </a:r>
            <a:r>
              <a:rPr lang="en-CA" sz="1800" b="0" spc="-20">
                <a:solidFill>
                  <a:srgbClr val="FFFFFF"/>
                </a:solidFill>
              </a:rPr>
              <a:t>A. Korolkov, </a:t>
            </a:r>
            <a:r>
              <a:rPr lang="en-CA" sz="1800" b="0">
                <a:solidFill>
                  <a:srgbClr val="FFFFFF"/>
                </a:solidFill>
              </a:rPr>
              <a:t>L. Krivitsky, </a:t>
            </a:r>
            <a:r>
              <a:rPr lang="en-CA" sz="1800" b="0" spc="-20">
                <a:solidFill>
                  <a:srgbClr val="FFFFFF"/>
                </a:solidFill>
              </a:rPr>
              <a:t>V. Makarov, A. Odinokov, </a:t>
            </a:r>
            <a:r>
              <a:rPr lang="en-CA" sz="1800" b="0">
                <a:solidFill>
                  <a:srgbClr val="FFFFFF"/>
                </a:solidFill>
              </a:rPr>
              <a:t>O. Snigirev, </a:t>
            </a:r>
            <a:r>
              <a:rPr lang="en-CA" sz="1800" b="0" spc="-20">
                <a:solidFill>
                  <a:srgbClr val="FFFFFF"/>
                </a:solidFill>
              </a:rPr>
              <a:t>S. Straupe, A. Urivsky, </a:t>
            </a:r>
            <a:r>
              <a:rPr lang="en-CA" sz="1800" b="0">
                <a:solidFill>
                  <a:srgbClr val="FFFFFF"/>
                </a:solidFill>
              </a:rPr>
              <a:t>S. Vyatchanin, F. Zhelezko</a:t>
            </a:r>
            <a:endParaRPr lang="en-CA" sz="1800" b="0" spc="-20">
              <a:solidFill>
                <a:srgbClr val="FFFFFF"/>
              </a:solidFill>
            </a:endParaRPr>
          </a:p>
          <a:p>
            <a:pPr algn="l">
              <a:buClr>
                <a:srgbClr val="3333FF"/>
              </a:buClr>
            </a:pPr>
            <a:endParaRPr lang="en-CA" sz="800" b="0">
              <a:solidFill>
                <a:srgbClr val="FFFFFF"/>
              </a:solidFill>
            </a:endParaRPr>
          </a:p>
          <a:p>
            <a:pPr algn="l">
              <a:buClr>
                <a:srgbClr val="3333FF"/>
              </a:buClr>
            </a:pPr>
            <a:r>
              <a:rPr lang="en-CA" sz="2200">
                <a:solidFill>
                  <a:srgbClr val="FFFFFF"/>
                </a:solidFill>
              </a:rPr>
              <a:t>100 students,</a:t>
            </a:r>
            <a:r>
              <a:rPr lang="en-CA" sz="2200" b="0">
                <a:solidFill>
                  <a:srgbClr val="FFFFFF"/>
                </a:solidFill>
              </a:rPr>
              <a:t> competitive admission</a:t>
            </a:r>
          </a:p>
          <a:p>
            <a:pPr algn="l">
              <a:buClr>
                <a:srgbClr val="3333FF"/>
              </a:buClr>
            </a:pPr>
            <a:endParaRPr lang="en-CA" sz="800">
              <a:solidFill>
                <a:srgbClr val="FFFFFF"/>
              </a:solidFill>
            </a:endParaRPr>
          </a:p>
          <a:p>
            <a:pPr algn="l">
              <a:buClr>
                <a:srgbClr val="3333FF"/>
              </a:buClr>
            </a:pPr>
            <a:r>
              <a:rPr lang="en-CA" sz="2200">
                <a:solidFill>
                  <a:srgbClr val="FFFFFF"/>
                </a:solidFill>
              </a:rPr>
              <a:t>€80 academic / €300 other (TBC)</a:t>
            </a:r>
            <a:endParaRPr lang="en-CA" sz="2200" b="0">
              <a:solidFill>
                <a:srgbClr val="FFFFFF"/>
              </a:solidFill>
            </a:endParaRPr>
          </a:p>
          <a:p>
            <a:pPr lvl="0" algn="l">
              <a:buClr>
                <a:srgbClr val="3333FF"/>
              </a:buClr>
            </a:pPr>
            <a:endParaRPr lang="en-CA" sz="800">
              <a:solidFill>
                <a:srgbClr val="FFFFFF"/>
              </a:solidFill>
            </a:endParaRPr>
          </a:p>
          <a:p>
            <a:pPr algn="l">
              <a:buClr>
                <a:srgbClr val="3333FF"/>
              </a:buClr>
            </a:pPr>
            <a:r>
              <a:rPr lang="en-CA" sz="2200">
                <a:solidFill>
                  <a:srgbClr val="FFFFFF"/>
                </a:solidFill>
              </a:rPr>
              <a:t>4 h of pro skiing instruction</a:t>
            </a:r>
          </a:p>
          <a:p>
            <a:pPr algn="l">
              <a:buClr>
                <a:srgbClr val="3333FF"/>
              </a:buClr>
            </a:pPr>
            <a:endParaRPr lang="en-CA" sz="3200">
              <a:solidFill>
                <a:srgbClr val="FFFFFF"/>
              </a:solidFill>
            </a:endParaRPr>
          </a:p>
          <a:p>
            <a:pPr algn="l">
              <a:buClr>
                <a:srgbClr val="3333FF"/>
              </a:buClr>
            </a:pPr>
            <a:r>
              <a:rPr lang="en-CA" sz="2200">
                <a:solidFill>
                  <a:srgbClr val="FFFFFF"/>
                </a:solidFill>
              </a:rPr>
              <a:t>Organised by</a:t>
            </a:r>
          </a:p>
          <a:p>
            <a:pPr algn="l">
              <a:buClr>
                <a:srgbClr val="3333FF"/>
              </a:buClr>
            </a:pPr>
            <a:endParaRPr lang="en-CA" sz="800">
              <a:solidFill>
                <a:srgbClr val="FFFFFF"/>
              </a:solidFill>
            </a:endParaRPr>
          </a:p>
          <a:p>
            <a:pPr algn="l">
              <a:buClr>
                <a:srgbClr val="3333FF"/>
              </a:buClr>
            </a:pPr>
            <a:r>
              <a:rPr lang="en-CA" sz="1850">
                <a:solidFill>
                  <a:srgbClr val="FFFFFF"/>
                </a:solidFill>
              </a:rPr>
              <a:t>qutes.org</a:t>
            </a:r>
          </a:p>
        </p:txBody>
      </p:sp>
      <p:sp>
        <p:nvSpPr>
          <p:cNvPr id="15" name="TextBox 46">
            <a:extLst>
              <a:ext uri="{FF2B5EF4-FFF2-40B4-BE49-F238E27FC236}">
                <a16:creationId xmlns:a16="http://schemas.microsoft.com/office/drawing/2014/main" id="{33EA6D16-E14E-42B6-A1B6-5AAD1DF37F46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114971" y="7389075"/>
            <a:ext cx="441146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l"/>
            <a:r>
              <a:rPr lang="en-US" sz="900" b="0">
                <a:solidFill>
                  <a:srgbClr val="B2B2B2"/>
                </a:solidFill>
              </a:rPr>
              <a:t>2018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2A6F53-1094-4616-8909-973CF41E64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5811" y="6428970"/>
            <a:ext cx="2096896" cy="697106"/>
          </a:xfrm>
          <a:prstGeom prst="rect">
            <a:avLst/>
          </a:prstGeom>
        </p:spPr>
      </p:pic>
      <p:sp>
        <p:nvSpPr>
          <p:cNvPr id="29" name="TextBox 46">
            <a:extLst>
              <a:ext uri="{FF2B5EF4-FFF2-40B4-BE49-F238E27FC236}">
                <a16:creationId xmlns:a16="http://schemas.microsoft.com/office/drawing/2014/main" id="{C0922598-C0ED-46B8-BFE0-5A0F4741EE22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9960825" y="7389075"/>
            <a:ext cx="441146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l"/>
            <a:r>
              <a:rPr lang="en-US" sz="900" b="0">
                <a:solidFill>
                  <a:srgbClr val="B2B2B2"/>
                </a:solidFill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508044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868653"/>
              </p:ext>
            </p:extLst>
          </p:nvPr>
        </p:nvGraphicFramePr>
        <p:xfrm>
          <a:off x="174946" y="221537"/>
          <a:ext cx="10009254" cy="6754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20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0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82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84000">
                <a:tc gridSpan="2">
                  <a:txBody>
                    <a:bodyPr/>
                    <a:lstStyle/>
                    <a:p>
                      <a:pPr algn="l"/>
                      <a:endParaRPr lang="en-US" sz="3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nb-NO" sz="2100" b="1">
                          <a:solidFill>
                            <a:srgbClr val="FFFFFF"/>
                          </a:solidFill>
                        </a:rPr>
                        <a:t>Broken?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Monoalphabetic cipher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invented ~50 BC (J. Caesar)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en-US" sz="1800" b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850</a:t>
                      </a:r>
                      <a:r>
                        <a:rPr lang="en-US" sz="1800" b="0" baseline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 (Al-Kindi)</a:t>
                      </a:r>
                      <a:endParaRPr lang="en-US" sz="1800" b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Nomenclators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(code books)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~1400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1800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Polyalphabetic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(Vigenère)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1553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1900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1863 (F. W. Kasiski)</a:t>
                      </a: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C0C0C0"/>
                          </a:solidFill>
                        </a:rPr>
                        <a:t>···</a:t>
                      </a:r>
                      <a:endParaRPr lang="en-US" sz="2000" b="1">
                        <a:solidFill>
                          <a:srgbClr val="C0C0C0"/>
                        </a:solidFill>
                      </a:endParaRPr>
                    </a:p>
                  </a:txBody>
                  <a:tcPr marL="9000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baseline="30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One-time pad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invented 1918 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(G. Vernam)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FF00"/>
                          </a:solidFill>
                        </a:rPr>
                        <a:t>impossible</a:t>
                      </a:r>
                      <a:br>
                        <a:rPr lang="en-US" sz="1800" b="0">
                          <a:solidFill>
                            <a:srgbClr val="FFFFFF"/>
                          </a:solidFill>
                        </a:rPr>
                      </a:b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(C. Shannon 1949)</a:t>
                      </a: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Polyalphabetic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electromechanical (Enigma, Purple, etc.)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1920s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1970s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C0C0C0"/>
                          </a:solidFill>
                        </a:rPr>
                        <a:t>···</a:t>
                      </a:r>
                      <a:endParaRPr lang="en-US" sz="2000" b="1">
                        <a:solidFill>
                          <a:srgbClr val="C0C0C0"/>
                        </a:solidFill>
                      </a:endParaRPr>
                    </a:p>
                  </a:txBody>
                  <a:tcPr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DES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1977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2005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1998: 56 h (EFF)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Public-key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crypto (RSA, elliptic-curve)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1977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will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 be once we have q. computer (P. Shor 1994)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</a:rPr>
                        <a:t>AES</a:t>
                      </a: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2001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C0C0C0"/>
                          </a:solidFill>
                        </a:rPr>
                        <a:t>?</a:t>
                      </a: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Quantum cryptography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spc="-10" baseline="0">
                          <a:solidFill>
                            <a:srgbClr val="FFFFFF"/>
                          </a:solidFill>
                        </a:rPr>
                        <a:t>invented 1984, in development</a:t>
                      </a:r>
                      <a:endParaRPr lang="en-US" sz="1800" spc="-10" baseline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b="1">
                          <a:solidFill>
                            <a:srgbClr val="00FF00"/>
                          </a:solidFill>
                        </a:rPr>
                        <a:t>impossible</a:t>
                      </a:r>
                      <a:endParaRPr lang="en-US" sz="180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Public-key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crypto (‘quantum-safe’)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in development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C0C0C0"/>
                          </a:solidFill>
                        </a:rPr>
                        <a:t>?</a:t>
                      </a: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579589"/>
              </p:ext>
            </p:extLst>
          </p:nvPr>
        </p:nvGraphicFramePr>
        <p:xfrm>
          <a:off x="174946" y="221537"/>
          <a:ext cx="10009254" cy="6754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20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0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82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84000">
                <a:tc gridSpan="2">
                  <a:txBody>
                    <a:bodyPr/>
                    <a:lstStyle/>
                    <a:p>
                      <a:pPr algn="l"/>
                      <a:endParaRPr lang="en-US" sz="3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nb-NO" sz="2100" b="1">
                          <a:solidFill>
                            <a:srgbClr val="FFFFFF"/>
                          </a:solidFill>
                        </a:rPr>
                        <a:t>Broken?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Monoalphabetic cipher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invented ~50 BC (J. Caesar)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en-US" sz="1800" b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850</a:t>
                      </a:r>
                      <a:r>
                        <a:rPr lang="en-US" sz="1800" b="0" baseline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 (Al-Kindi)</a:t>
                      </a:r>
                      <a:endParaRPr lang="en-US" sz="1800" b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Nomenclators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(code books)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~1400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1800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Polyalphabetic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(Vigenère)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1553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1900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1863 (F. W. Kasiski)</a:t>
                      </a: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C0C0C0"/>
                          </a:solidFill>
                        </a:rPr>
                        <a:t>···</a:t>
                      </a:r>
                      <a:endParaRPr lang="en-US" sz="2000" b="1">
                        <a:solidFill>
                          <a:srgbClr val="C0C0C0"/>
                        </a:solidFill>
                      </a:endParaRPr>
                    </a:p>
                  </a:txBody>
                  <a:tcPr marL="9000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baseline="30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br>
                        <a:rPr lang="en-US" sz="1800" b="0">
                          <a:solidFill>
                            <a:srgbClr val="FFFFFF"/>
                          </a:solidFill>
                        </a:rPr>
                      </a:b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Polyalphabetic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electromechanical (Enigma, Purple, etc.)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1920s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1970s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C0C0C0"/>
                          </a:solidFill>
                        </a:rPr>
                        <a:t>···</a:t>
                      </a:r>
                      <a:endParaRPr lang="en-US" sz="2000" b="1">
                        <a:solidFill>
                          <a:srgbClr val="C0C0C0"/>
                        </a:solidFill>
                      </a:endParaRPr>
                    </a:p>
                  </a:txBody>
                  <a:tcPr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DES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1977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2005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1998: 56 h (EFF)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Public-key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crypto (RSA, elliptic-curve)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1977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will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 be once we have q. computer (P. Shor 1994)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</a:rPr>
                        <a:t>AES</a:t>
                      </a: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2001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C0C0C0"/>
                          </a:solidFill>
                        </a:rPr>
                        <a:t>?</a:t>
                      </a: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spc="-10" baseline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Public-key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crypto (‘quantum-safe’)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in development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C0C0C0"/>
                          </a:solidFill>
                        </a:rPr>
                        <a:t>?</a:t>
                      </a: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A (very) brief history of cryptography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9440845" y="5945915"/>
            <a:ext cx="432060" cy="4320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nb-NO" sz="2600">
                <a:solidFill>
                  <a:srgbClr val="FF00FF"/>
                </a:solidFill>
                <a:sym typeface="Wingdings 2" panose="05020102010507070707" pitchFamily="18" charset="2"/>
              </a:rPr>
              <a:t></a:t>
            </a:r>
            <a:endParaRPr lang="en-CA" sz="2600">
              <a:ln w="12700">
                <a:noFill/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46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One-time pad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7709085" y="1337275"/>
            <a:ext cx="9509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Bob</a:t>
            </a:r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1560364" y="1337275"/>
            <a:ext cx="111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Alice</a:t>
            </a:r>
            <a:endParaRPr lang="en-US" sz="2800">
              <a:solidFill>
                <a:srgbClr val="FFFFFF"/>
              </a:solidFill>
            </a:endParaRPr>
          </a:p>
        </p:txBody>
      </p:sp>
      <p:cxnSp>
        <p:nvCxnSpPr>
          <p:cNvPr id="7" name="Straight Arrow Connector 6"/>
          <p:cNvCxnSpPr>
            <a:endCxn id="28" idx="0"/>
          </p:cNvCxnSpPr>
          <p:nvPr/>
        </p:nvCxnSpPr>
        <p:spPr bwMode="auto">
          <a:xfrm>
            <a:off x="2137166" y="3425565"/>
            <a:ext cx="0" cy="93572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lg" len="lg"/>
            <a:tailEnd type="arrow" w="lg" len="lg"/>
          </a:ln>
          <a:effectLst/>
        </p:spPr>
      </p:cxnSp>
      <p:cxnSp>
        <p:nvCxnSpPr>
          <p:cNvPr id="10" name="Straight Arrow Connector 9"/>
          <p:cNvCxnSpPr>
            <a:stCxn id="28" idx="6"/>
            <a:endCxn id="35" idx="2"/>
          </p:cNvCxnSpPr>
          <p:nvPr/>
        </p:nvCxnSpPr>
        <p:spPr bwMode="auto">
          <a:xfrm>
            <a:off x="2281182" y="4505305"/>
            <a:ext cx="5726683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lg" len="lg"/>
            <a:tailEnd type="arrow" w="lg" len="lg"/>
          </a:ln>
          <a:effectLst/>
        </p:spPr>
      </p:cxnSp>
      <p:cxnSp>
        <p:nvCxnSpPr>
          <p:cNvPr id="11" name="Straight Arrow Connector 10"/>
          <p:cNvCxnSpPr>
            <a:endCxn id="28" idx="2"/>
          </p:cNvCxnSpPr>
          <p:nvPr/>
        </p:nvCxnSpPr>
        <p:spPr bwMode="auto">
          <a:xfrm>
            <a:off x="1111166" y="4505305"/>
            <a:ext cx="881984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12" name="Folded Corner 11"/>
          <p:cNvSpPr/>
          <p:nvPr/>
        </p:nvSpPr>
        <p:spPr bwMode="auto">
          <a:xfrm>
            <a:off x="534860" y="4289603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2200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3" name="Folded Corner 12"/>
          <p:cNvSpPr/>
          <p:nvPr/>
        </p:nvSpPr>
        <p:spPr bwMode="auto">
          <a:xfrm>
            <a:off x="9392090" y="4289603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2200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35" idx="6"/>
          </p:cNvCxnSpPr>
          <p:nvPr/>
        </p:nvCxnSpPr>
        <p:spPr bwMode="auto">
          <a:xfrm>
            <a:off x="8295897" y="4505305"/>
            <a:ext cx="880163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20" name="TextBox 19"/>
          <p:cNvSpPr txBox="1"/>
          <p:nvPr/>
        </p:nvSpPr>
        <p:spPr bwMode="auto">
          <a:xfrm>
            <a:off x="1259556" y="2450548"/>
            <a:ext cx="1755217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>
                <a:ln w="12700">
                  <a:noFill/>
                </a:ln>
                <a:solidFill>
                  <a:srgbClr val="FF0000"/>
                </a:solidFill>
              </a:rPr>
              <a:t>Random</a:t>
            </a:r>
          </a:p>
          <a:p>
            <a:r>
              <a:rPr lang="en-CA">
                <a:ln w="12700">
                  <a:noFill/>
                </a:ln>
                <a:solidFill>
                  <a:srgbClr val="FF0000"/>
                </a:solidFill>
              </a:rPr>
              <a:t>secret key</a:t>
            </a:r>
            <a:endParaRPr lang="en-US">
              <a:ln w="12700">
                <a:noFill/>
              </a:ln>
              <a:solidFill>
                <a:srgbClr val="FF0000"/>
              </a:solidFill>
            </a:endParaRPr>
          </a:p>
        </p:txBody>
      </p:sp>
      <p:cxnSp>
        <p:nvCxnSpPr>
          <p:cNvPr id="21" name="Straight Arrow Connector 20"/>
          <p:cNvCxnSpPr>
            <a:endCxn id="35" idx="0"/>
          </p:cNvCxnSpPr>
          <p:nvPr/>
        </p:nvCxnSpPr>
        <p:spPr bwMode="auto">
          <a:xfrm>
            <a:off x="8151881" y="3425565"/>
            <a:ext cx="0" cy="935724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lg" len="lg"/>
            <a:tailEnd type="arrow" w="lg" len="lg"/>
          </a:ln>
          <a:effectLst/>
        </p:spPr>
      </p:cxnSp>
      <p:sp>
        <p:nvSpPr>
          <p:cNvPr id="25" name="TextBox 24"/>
          <p:cNvSpPr txBox="1"/>
          <p:nvPr/>
        </p:nvSpPr>
        <p:spPr bwMode="auto">
          <a:xfrm>
            <a:off x="3907" y="4962178"/>
            <a:ext cx="175521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CA">
                <a:ln w="12700">
                  <a:noFill/>
                </a:ln>
                <a:solidFill>
                  <a:srgbClr val="FF0000"/>
                </a:solidFill>
              </a:rPr>
              <a:t>Message</a:t>
            </a:r>
          </a:p>
        </p:txBody>
      </p:sp>
      <p:sp>
        <p:nvSpPr>
          <p:cNvPr id="26" name="TextBox 25"/>
          <p:cNvSpPr txBox="1"/>
          <p:nvPr/>
        </p:nvSpPr>
        <p:spPr bwMode="auto">
          <a:xfrm>
            <a:off x="8527876" y="4963836"/>
            <a:ext cx="175521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CA">
                <a:ln w="12700">
                  <a:noFill/>
                </a:ln>
                <a:solidFill>
                  <a:srgbClr val="FF0000"/>
                </a:solidFill>
              </a:rPr>
              <a:t>Message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993150" y="4361289"/>
            <a:ext cx="288032" cy="288032"/>
            <a:chOff x="937219" y="3321577"/>
            <a:chExt cx="288032" cy="288032"/>
          </a:xfrm>
        </p:grpSpPr>
        <p:sp>
          <p:nvSpPr>
            <p:cNvPr id="28" name="Oval 27"/>
            <p:cNvSpPr/>
            <p:nvPr/>
          </p:nvSpPr>
          <p:spPr bwMode="auto">
            <a:xfrm>
              <a:off x="937219" y="3321577"/>
              <a:ext cx="288032" cy="288032"/>
            </a:xfrm>
            <a:prstGeom prst="ellipse">
              <a:avLst/>
            </a:prstGeom>
            <a:noFill/>
            <a:ln w="1905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>
              <a:stCxn id="28" idx="2"/>
              <a:endCxn id="28" idx="6"/>
            </p:cNvCxnSpPr>
            <p:nvPr/>
          </p:nvCxnSpPr>
          <p:spPr bwMode="auto">
            <a:xfrm rot="10800000" flipH="1">
              <a:off x="937219" y="3465593"/>
              <a:ext cx="28803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>
              <a:stCxn id="28" idx="4"/>
              <a:endCxn id="28" idx="0"/>
            </p:cNvCxnSpPr>
            <p:nvPr/>
          </p:nvCxnSpPr>
          <p:spPr bwMode="auto">
            <a:xfrm rot="5400000" flipH="1">
              <a:off x="937219" y="3465593"/>
              <a:ext cx="28803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4" name="Group 33"/>
          <p:cNvGrpSpPr/>
          <p:nvPr/>
        </p:nvGrpSpPr>
        <p:grpSpPr>
          <a:xfrm>
            <a:off x="8007865" y="4361289"/>
            <a:ext cx="288032" cy="288032"/>
            <a:chOff x="937219" y="3321577"/>
            <a:chExt cx="288032" cy="288032"/>
          </a:xfrm>
        </p:grpSpPr>
        <p:sp>
          <p:nvSpPr>
            <p:cNvPr id="35" name="Oval 34"/>
            <p:cNvSpPr/>
            <p:nvPr/>
          </p:nvSpPr>
          <p:spPr bwMode="auto">
            <a:xfrm>
              <a:off x="937219" y="3321577"/>
              <a:ext cx="288032" cy="288032"/>
            </a:xfrm>
            <a:prstGeom prst="ellipse">
              <a:avLst/>
            </a:prstGeom>
            <a:noFill/>
            <a:ln w="1905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>
              <a:stCxn id="35" idx="2"/>
              <a:endCxn id="35" idx="6"/>
            </p:cNvCxnSpPr>
            <p:nvPr/>
          </p:nvCxnSpPr>
          <p:spPr bwMode="auto">
            <a:xfrm rot="10800000" flipH="1">
              <a:off x="937219" y="3465593"/>
              <a:ext cx="28803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>
              <a:stCxn id="35" idx="4"/>
              <a:endCxn id="35" idx="0"/>
            </p:cNvCxnSpPr>
            <p:nvPr/>
          </p:nvCxnSpPr>
          <p:spPr bwMode="auto">
            <a:xfrm rot="5400000" flipH="1">
              <a:off x="937219" y="3465593"/>
              <a:ext cx="28803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5" name="TextBox 44"/>
          <p:cNvSpPr txBox="1"/>
          <p:nvPr/>
        </p:nvSpPr>
        <p:spPr bwMode="auto">
          <a:xfrm>
            <a:off x="7274271" y="2450548"/>
            <a:ext cx="1755217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>
                <a:ln w="12700">
                  <a:noFill/>
                </a:ln>
                <a:solidFill>
                  <a:srgbClr val="FF0000"/>
                </a:solidFill>
              </a:rPr>
              <a:t>Random</a:t>
            </a:r>
          </a:p>
          <a:p>
            <a:r>
              <a:rPr lang="en-CA">
                <a:ln w="12700">
                  <a:noFill/>
                </a:ln>
                <a:solidFill>
                  <a:srgbClr val="FF0000"/>
                </a:solidFill>
              </a:rPr>
              <a:t>secret key</a:t>
            </a:r>
            <a:endParaRPr lang="en-US">
              <a:ln w="12700">
                <a:noFill/>
              </a:ln>
              <a:solidFill>
                <a:srgbClr val="FF0000"/>
              </a:solidFill>
            </a:endParaRPr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152400" y="7292975"/>
            <a:ext cx="99790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G. Vernam, 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U.S. patent 1310719 (filed in 1918, granted 1919)</a:t>
            </a:r>
            <a:br>
              <a:rPr lang="en-US" sz="1600" b="0">
                <a:solidFill>
                  <a:srgbClr val="C0C0C0"/>
                </a:solidFill>
                <a:cs typeface="Arial" pitchFamily="34" charset="0"/>
              </a:rPr>
            </a:b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C. E. Shannon, Bell Syst. Tech. J.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28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656 (1949)</a:t>
            </a:r>
          </a:p>
        </p:txBody>
      </p:sp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849341"/>
              </p:ext>
            </p:extLst>
          </p:nvPr>
        </p:nvGraphicFramePr>
        <p:xfrm>
          <a:off x="1496503" y="5641147"/>
          <a:ext cx="1368186" cy="1653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2223">
                <a:tc>
                  <a:txBody>
                    <a:bodyPr/>
                    <a:lstStyle/>
                    <a:p>
                      <a:pPr algn="ctr"/>
                      <a:r>
                        <a:rPr lang="el-GR" sz="2000" b="1">
                          <a:solidFill>
                            <a:srgbClr val="FFFFFF"/>
                          </a:solidFill>
                        </a:rPr>
                        <a:t>α</a:t>
                      </a:r>
                      <a:endParaRPr lang="en-CA" sz="2000" b="1" baseline="-25000">
                        <a:solidFill>
                          <a:srgbClr val="FFFFFF"/>
                        </a:solidFill>
                      </a:endParaRPr>
                    </a:p>
                  </a:txBody>
                  <a:tcPr marL="36000" marR="72000" marT="0" marB="36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>
                          <a:solidFill>
                            <a:srgbClr val="FFFFFF"/>
                          </a:solidFill>
                        </a:rPr>
                        <a:t>β</a:t>
                      </a:r>
                      <a:endParaRPr lang="en-CA" sz="2000" b="1" baseline="-25000">
                        <a:solidFill>
                          <a:srgbClr val="FFFFFF"/>
                        </a:solidFill>
                      </a:endParaRPr>
                    </a:p>
                  </a:txBody>
                  <a:tcPr marL="36000" marR="72000" marT="0" marB="36000">
                    <a:lnL>
                      <a:noFill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b="1">
                          <a:solidFill>
                            <a:srgbClr val="FFFFFF"/>
                          </a:solidFill>
                        </a:rPr>
                        <a:t>α</a:t>
                      </a:r>
                      <a:r>
                        <a:rPr lang="en-CA" sz="400" b="1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CA" sz="2000" b="1">
                          <a:solidFill>
                            <a:srgbClr val="FFFFFF"/>
                          </a:solidFill>
                          <a:sym typeface="Symbol" panose="05050102010706020507" pitchFamily="18" charset="2"/>
                        </a:rPr>
                        <a:t></a:t>
                      </a:r>
                      <a:r>
                        <a:rPr lang="en-CA" sz="400" b="1">
                          <a:solidFill>
                            <a:srgbClr val="FFFFFF"/>
                          </a:solidFill>
                          <a:sym typeface="Symbol" panose="05050102010706020507" pitchFamily="18" charset="2"/>
                        </a:rPr>
                        <a:t> </a:t>
                      </a:r>
                      <a:r>
                        <a:rPr lang="el-GR" sz="2000" b="1">
                          <a:solidFill>
                            <a:srgbClr val="FFFFFF"/>
                          </a:solidFill>
                        </a:rPr>
                        <a:t>β</a:t>
                      </a:r>
                      <a:endParaRPr lang="en-CA" sz="2000" b="1" baseline="-25000">
                        <a:solidFill>
                          <a:srgbClr val="FFFFFF"/>
                        </a:solidFill>
                      </a:endParaRPr>
                    </a:p>
                  </a:txBody>
                  <a:tcPr marL="72000" marR="36000" marT="0" marB="3600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CA" sz="2000" b="1">
                          <a:solidFill>
                            <a:srgbClr val="FFFFFF"/>
                          </a:solidFill>
                        </a:rPr>
                        <a:t>0</a:t>
                      </a:r>
                    </a:p>
                  </a:txBody>
                  <a:tcPr marL="36000" marR="72000" marT="3600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1">
                          <a:solidFill>
                            <a:srgbClr val="FFFFFF"/>
                          </a:solidFill>
                        </a:rPr>
                        <a:t>0</a:t>
                      </a:r>
                    </a:p>
                  </a:txBody>
                  <a:tcPr marL="36000" marR="72000" marT="36000" marB="0">
                    <a:lnL>
                      <a:noFill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1">
                          <a:solidFill>
                            <a:srgbClr val="FFFFFF"/>
                          </a:solidFill>
                        </a:rPr>
                        <a:t>0</a:t>
                      </a:r>
                    </a:p>
                  </a:txBody>
                  <a:tcPr marL="72000" marR="36000" marT="3600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CA" sz="2000" b="1">
                          <a:solidFill>
                            <a:srgbClr val="FFFFFF"/>
                          </a:solidFill>
                        </a:rPr>
                        <a:t>0</a:t>
                      </a:r>
                    </a:p>
                  </a:txBody>
                  <a:tcPr marL="36000" marR="720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1">
                          <a:solidFill>
                            <a:srgbClr val="FFFFFF"/>
                          </a:solidFill>
                        </a:rPr>
                        <a:t>1</a:t>
                      </a:r>
                    </a:p>
                  </a:txBody>
                  <a:tcPr marL="36000" marR="72000" marT="0" marB="0">
                    <a:lnL>
                      <a:noFill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1">
                          <a:solidFill>
                            <a:srgbClr val="FFFFFF"/>
                          </a:solidFill>
                        </a:rPr>
                        <a:t>1</a:t>
                      </a:r>
                    </a:p>
                  </a:txBody>
                  <a:tcPr marL="72000" marR="36000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CA" sz="2000" b="1">
                          <a:solidFill>
                            <a:srgbClr val="FFFFFF"/>
                          </a:solidFill>
                        </a:rPr>
                        <a:t>1</a:t>
                      </a:r>
                    </a:p>
                  </a:txBody>
                  <a:tcPr marL="36000" marR="720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1">
                          <a:solidFill>
                            <a:srgbClr val="FFFFFF"/>
                          </a:solidFill>
                        </a:rPr>
                        <a:t>0</a:t>
                      </a:r>
                    </a:p>
                  </a:txBody>
                  <a:tcPr marL="36000" marR="72000" marT="0" marB="0">
                    <a:lnL>
                      <a:noFill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1">
                          <a:solidFill>
                            <a:srgbClr val="FFFFFF"/>
                          </a:solidFill>
                        </a:rPr>
                        <a:t>1</a:t>
                      </a:r>
                    </a:p>
                  </a:txBody>
                  <a:tcPr marL="72000" marR="36000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CA" sz="1800" b="1">
                          <a:solidFill>
                            <a:srgbClr val="FFFFFF"/>
                          </a:solidFill>
                        </a:rPr>
                        <a:t>1</a:t>
                      </a:r>
                      <a:endParaRPr lang="en-CA"/>
                    </a:p>
                  </a:txBody>
                  <a:tcPr marL="36000" marR="720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1">
                          <a:solidFill>
                            <a:srgbClr val="FFFFFF"/>
                          </a:solidFill>
                        </a:rPr>
                        <a:t>1</a:t>
                      </a:r>
                    </a:p>
                  </a:txBody>
                  <a:tcPr marL="36000" marR="72000" marT="0" marB="0">
                    <a:lnL>
                      <a:noFill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1">
                          <a:solidFill>
                            <a:srgbClr val="FFFFFF"/>
                          </a:solidFill>
                        </a:rPr>
                        <a:t>0</a:t>
                      </a:r>
                    </a:p>
                  </a:txBody>
                  <a:tcPr marL="72000" marR="36000" marT="0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5" name="TextBox 54"/>
          <p:cNvSpPr txBox="1"/>
          <p:nvPr/>
        </p:nvSpPr>
        <p:spPr bwMode="auto">
          <a:xfrm>
            <a:off x="2872636" y="2450548"/>
            <a:ext cx="4320600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br>
              <a:rPr lang="en-CA">
                <a:ln w="12700">
                  <a:noFill/>
                </a:ln>
                <a:solidFill>
                  <a:srgbClr val="C0C0C0"/>
                </a:solidFill>
              </a:rPr>
            </a:br>
            <a:r>
              <a:rPr lang="en-CA" b="0">
                <a:ln w="12700">
                  <a:noFill/>
                </a:ln>
                <a:solidFill>
                  <a:srgbClr val="C0C0C0"/>
                </a:solidFill>
              </a:rPr>
              <a:t>of same length as message </a:t>
            </a:r>
            <a:endParaRPr lang="en-US" b="0">
              <a:ln w="12700">
                <a:noFill/>
              </a:ln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26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122484"/>
              </p:ext>
            </p:extLst>
          </p:nvPr>
        </p:nvGraphicFramePr>
        <p:xfrm>
          <a:off x="174946" y="221537"/>
          <a:ext cx="10009254" cy="6754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20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0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82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160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84000">
                <a:tc gridSpan="2">
                  <a:txBody>
                    <a:bodyPr/>
                    <a:lstStyle/>
                    <a:p>
                      <a:pPr algn="l"/>
                      <a:endParaRPr lang="en-US" sz="3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nb-NO" sz="2100" b="1">
                          <a:solidFill>
                            <a:srgbClr val="FFFFFF"/>
                          </a:solidFill>
                        </a:rPr>
                        <a:t>Broken?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Monoalphabetic cipher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invented ~50 BC (J. Caesar)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en-US" sz="1800" b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850</a:t>
                      </a:r>
                      <a:r>
                        <a:rPr lang="en-US" sz="1800" b="0" baseline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 (Al-Kindi)</a:t>
                      </a:r>
                      <a:endParaRPr lang="en-US" sz="1800" b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Nomenclators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(code books)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~1400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1800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Polyalphabetic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(Vigenère)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1553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1900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1863 (F. W. Kasiski)</a:t>
                      </a: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C0C0C0"/>
                          </a:solidFill>
                        </a:rPr>
                        <a:t>···</a:t>
                      </a:r>
                      <a:endParaRPr lang="en-US" sz="2000" b="1">
                        <a:solidFill>
                          <a:srgbClr val="C0C0C0"/>
                        </a:solidFill>
                      </a:endParaRPr>
                    </a:p>
                  </a:txBody>
                  <a:tcPr marL="9000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baseline="30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One-time pad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invented 1918 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(G. Vernam)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FF00"/>
                          </a:solidFill>
                        </a:rPr>
                        <a:t>impossible</a:t>
                      </a:r>
                      <a:br>
                        <a:rPr lang="en-US" sz="1800" b="0">
                          <a:solidFill>
                            <a:srgbClr val="FFFFFF"/>
                          </a:solidFill>
                        </a:rPr>
                      </a:b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(C. Shannon 1949)</a:t>
                      </a: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Polyalphabetic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electromechanical (Enigma, Purple, etc.)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1920s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1970s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C0C0C0"/>
                          </a:solidFill>
                        </a:rPr>
                        <a:t>···</a:t>
                      </a:r>
                      <a:endParaRPr lang="en-US" sz="2000" b="1">
                        <a:solidFill>
                          <a:srgbClr val="C0C0C0"/>
                        </a:solidFill>
                      </a:endParaRPr>
                    </a:p>
                  </a:txBody>
                  <a:tcPr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DES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1977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 2005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1998: 56 h (EFF)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Public-key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crypto (RSA, elliptic-curve)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1977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will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 be once we have q. computer (P. Shor 1994)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</a:rPr>
                        <a:t>AES</a:t>
                      </a: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2001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–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C0C0C0"/>
                          </a:solidFill>
                        </a:rPr>
                        <a:t>?</a:t>
                      </a: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Quantum cryptography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spc="-10" baseline="0">
                          <a:solidFill>
                            <a:srgbClr val="FFFFFF"/>
                          </a:solidFill>
                        </a:rPr>
                        <a:t>invented 1984, in development</a:t>
                      </a:r>
                      <a:endParaRPr lang="en-US" sz="1800" spc="-10" baseline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b="1">
                          <a:solidFill>
                            <a:srgbClr val="00FF00"/>
                          </a:solidFill>
                        </a:rPr>
                        <a:t>impossible</a:t>
                      </a:r>
                      <a:endParaRPr lang="en-US" sz="180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Public-key</a:t>
                      </a:r>
                      <a:r>
                        <a:rPr lang="nb-NO" sz="2000" b="1" baseline="0">
                          <a:solidFill>
                            <a:srgbClr val="FFFFFF"/>
                          </a:solidFill>
                        </a:rPr>
                        <a:t> crypto (‘quantum-safe’)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in development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C0C0C0"/>
                          </a:solidFill>
                        </a:rPr>
                        <a:t>?</a:t>
                      </a: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A (very) brief history of cryptography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9440845" y="5945915"/>
            <a:ext cx="432060" cy="4320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nb-NO" sz="2600">
                <a:solidFill>
                  <a:srgbClr val="FF00FF"/>
                </a:solidFill>
                <a:sym typeface="Wingdings 2" panose="05020102010507070707" pitchFamily="18" charset="2"/>
              </a:rPr>
              <a:t></a:t>
            </a:r>
            <a:endParaRPr lang="en-CA" sz="2600">
              <a:ln w="12700">
                <a:noFill/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146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7709085" y="1337275"/>
            <a:ext cx="9509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Bob</a:t>
            </a: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1560364" y="1337275"/>
            <a:ext cx="111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Alice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25624" name="Rectangle 24"/>
          <p:cNvSpPr>
            <a:spLocks noChangeArrowheads="1"/>
          </p:cNvSpPr>
          <p:nvPr/>
        </p:nvSpPr>
        <p:spPr bwMode="auto">
          <a:xfrm>
            <a:off x="1333872" y="6377905"/>
            <a:ext cx="8634164" cy="900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302" tIns="49649" rIns="99302" bIns="49649"/>
          <a:lstStyle/>
          <a:p>
            <a:pPr algn="l" defTabSz="985838" eaLnBrk="0" hangingPunct="0">
              <a:spcBef>
                <a:spcPct val="20000"/>
              </a:spcBef>
              <a:buClr>
                <a:srgbClr val="FF0000"/>
              </a:buClr>
              <a:buSzPct val="125000"/>
            </a:pPr>
            <a:r>
              <a:rPr lang="en-US" sz="2600">
                <a:solidFill>
                  <a:srgbClr val="FFFFFF"/>
                </a:solidFill>
              </a:rPr>
              <a:t>Quantum key distribution transmits secret key</a:t>
            </a:r>
            <a:br>
              <a:rPr lang="en-US" sz="2600">
                <a:solidFill>
                  <a:srgbClr val="FFFFFF"/>
                </a:solidFill>
              </a:rPr>
            </a:br>
            <a:r>
              <a:rPr lang="en-US" sz="2600">
                <a:solidFill>
                  <a:srgbClr val="FFFFFF"/>
                </a:solidFill>
              </a:rPr>
              <a:t>by sending quantum states over </a:t>
            </a:r>
            <a:r>
              <a:rPr lang="en-US" sz="2600" i="1">
                <a:solidFill>
                  <a:srgbClr val="3333FF"/>
                </a:solidFill>
              </a:rPr>
              <a:t>open channel.</a:t>
            </a:r>
            <a:endParaRPr lang="en-US" sz="2600">
              <a:solidFill>
                <a:srgbClr val="3333FF"/>
              </a:solidFill>
            </a:endParaRPr>
          </a:p>
        </p:txBody>
      </p:sp>
      <p:sp>
        <p:nvSpPr>
          <p:cNvPr id="25625" name="Rectangle 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Key distribution for encryption</a:t>
            </a:r>
          </a:p>
        </p:txBody>
      </p:sp>
      <p:cxnSp>
        <p:nvCxnSpPr>
          <p:cNvPr id="40" name="Straight Arrow Connector 39"/>
          <p:cNvCxnSpPr>
            <a:endCxn id="45" idx="0"/>
          </p:cNvCxnSpPr>
          <p:nvPr/>
        </p:nvCxnSpPr>
        <p:spPr bwMode="auto">
          <a:xfrm>
            <a:off x="2137166" y="2542091"/>
            <a:ext cx="0" cy="149483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cxnSp>
        <p:nvCxnSpPr>
          <p:cNvPr id="47" name="Straight Arrow Connector 46"/>
          <p:cNvCxnSpPr/>
          <p:nvPr/>
        </p:nvCxnSpPr>
        <p:spPr bwMode="auto">
          <a:xfrm flipV="1">
            <a:off x="2947256" y="4397293"/>
            <a:ext cx="4392488" cy="64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3333FF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 flipV="1">
            <a:off x="823020" y="4397293"/>
            <a:ext cx="504056" cy="3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51" name="Folded Corner 50"/>
          <p:cNvSpPr/>
          <p:nvPr/>
        </p:nvSpPr>
        <p:spPr bwMode="auto">
          <a:xfrm>
            <a:off x="390972" y="4037575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2200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2" name="Folded Corner 51"/>
          <p:cNvSpPr/>
          <p:nvPr/>
        </p:nvSpPr>
        <p:spPr bwMode="auto">
          <a:xfrm>
            <a:off x="9535988" y="4037575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2200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 bwMode="auto">
          <a:xfrm>
            <a:off x="2947256" y="3725152"/>
            <a:ext cx="4392488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600">
                <a:ln w="12700">
                  <a:noFill/>
                </a:ln>
                <a:solidFill>
                  <a:srgbClr val="3333FF"/>
                </a:solidFill>
              </a:rPr>
              <a:t>Public (insecure) channel</a:t>
            </a:r>
          </a:p>
        </p:txBody>
      </p:sp>
      <p:cxnSp>
        <p:nvCxnSpPr>
          <p:cNvPr id="57" name="Straight Arrow Connector 56"/>
          <p:cNvCxnSpPr/>
          <p:nvPr/>
        </p:nvCxnSpPr>
        <p:spPr bwMode="auto">
          <a:xfrm flipH="1" flipV="1">
            <a:off x="823020" y="4613317"/>
            <a:ext cx="504056" cy="3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58" name="Folded Corner 57"/>
          <p:cNvSpPr/>
          <p:nvPr/>
        </p:nvSpPr>
        <p:spPr bwMode="auto">
          <a:xfrm>
            <a:off x="390972" y="4541631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0022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60" name="Straight Arrow Connector 59"/>
          <p:cNvCxnSpPr/>
          <p:nvPr/>
        </p:nvCxnSpPr>
        <p:spPr bwMode="auto">
          <a:xfrm flipV="1">
            <a:off x="8959924" y="4397615"/>
            <a:ext cx="504056" cy="3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61" name="Straight Arrow Connector 60"/>
          <p:cNvCxnSpPr/>
          <p:nvPr/>
        </p:nvCxnSpPr>
        <p:spPr bwMode="auto">
          <a:xfrm flipH="1" flipV="1">
            <a:off x="8959924" y="4613639"/>
            <a:ext cx="504056" cy="3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62" name="Folded Corner 61"/>
          <p:cNvSpPr/>
          <p:nvPr/>
        </p:nvSpPr>
        <p:spPr bwMode="auto">
          <a:xfrm>
            <a:off x="9535988" y="4541631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0022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 bwMode="auto">
          <a:xfrm>
            <a:off x="2164147" y="2542091"/>
            <a:ext cx="175521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CA">
                <a:ln w="12700">
                  <a:noFill/>
                </a:ln>
                <a:solidFill>
                  <a:srgbClr val="FF0000"/>
                </a:solidFill>
              </a:rPr>
              <a:t>Secret key</a:t>
            </a:r>
            <a:endParaRPr lang="en-US">
              <a:ln w="12700">
                <a:noFill/>
              </a:ln>
              <a:solidFill>
                <a:srgbClr val="FF0000"/>
              </a:solidFill>
            </a:endParaRPr>
          </a:p>
        </p:txBody>
      </p:sp>
      <p:cxnSp>
        <p:nvCxnSpPr>
          <p:cNvPr id="123" name="Straight Arrow Connector 122"/>
          <p:cNvCxnSpPr>
            <a:endCxn id="46" idx="0"/>
          </p:cNvCxnSpPr>
          <p:nvPr/>
        </p:nvCxnSpPr>
        <p:spPr bwMode="auto">
          <a:xfrm>
            <a:off x="8149834" y="2532811"/>
            <a:ext cx="0" cy="1504119"/>
          </a:xfrm>
          <a:prstGeom prst="straightConnector1">
            <a:avLst/>
          </a:prstGeom>
          <a:solidFill>
            <a:schemeClr val="accent1"/>
          </a:solidFill>
          <a:ln w="28575" cap="rnd" cmpd="sng" algn="ctr">
            <a:solidFill>
              <a:srgbClr val="FFFF0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cxnSp>
        <p:nvCxnSpPr>
          <p:cNvPr id="126" name="Straight Arrow Connector 125"/>
          <p:cNvCxnSpPr>
            <a:stCxn id="29" idx="3"/>
          </p:cNvCxnSpPr>
          <p:nvPr/>
        </p:nvCxnSpPr>
        <p:spPr bwMode="auto">
          <a:xfrm>
            <a:off x="1831132" y="2532811"/>
            <a:ext cx="6318702" cy="0"/>
          </a:xfrm>
          <a:prstGeom prst="straightConnector1">
            <a:avLst/>
          </a:prstGeom>
          <a:solidFill>
            <a:schemeClr val="accent1"/>
          </a:solidFill>
          <a:ln w="28575" cap="rnd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3" name="TextBox 132"/>
          <p:cNvSpPr txBox="1"/>
          <p:nvPr/>
        </p:nvSpPr>
        <p:spPr bwMode="auto">
          <a:xfrm>
            <a:off x="3802373" y="1897950"/>
            <a:ext cx="2682254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 sz="2600">
                <a:ln w="12700">
                  <a:noFill/>
                </a:ln>
                <a:solidFill>
                  <a:srgbClr val="FFFF00"/>
                </a:solidFill>
              </a:rPr>
              <a:t>Secure channel</a:t>
            </a:r>
            <a:endParaRPr lang="en-US" sz="2600">
              <a:ln w="12700">
                <a:noFill/>
              </a:ln>
              <a:solidFill>
                <a:srgbClr val="FFFF00"/>
              </a:solidFill>
            </a:endParaRPr>
          </a:p>
        </p:txBody>
      </p:sp>
      <p:cxnSp>
        <p:nvCxnSpPr>
          <p:cNvPr id="59" name="Straight Arrow Connector 58"/>
          <p:cNvCxnSpPr/>
          <p:nvPr/>
        </p:nvCxnSpPr>
        <p:spPr bwMode="auto">
          <a:xfrm flipH="1">
            <a:off x="2947256" y="4613961"/>
            <a:ext cx="439248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3333FF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sp>
        <p:nvSpPr>
          <p:cNvPr id="171" name="TextBox 170"/>
          <p:cNvSpPr txBox="1"/>
          <p:nvPr/>
        </p:nvSpPr>
        <p:spPr bwMode="auto">
          <a:xfrm>
            <a:off x="3907" y="5009683"/>
            <a:ext cx="175521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CA" sz="2000" b="0">
                <a:ln w="12700">
                  <a:noFill/>
                </a:ln>
                <a:solidFill>
                  <a:srgbClr val="FF0000"/>
                </a:solidFill>
              </a:rPr>
              <a:t>Messages</a:t>
            </a:r>
          </a:p>
        </p:txBody>
      </p:sp>
      <p:sp>
        <p:nvSpPr>
          <p:cNvPr id="172" name="TextBox 171"/>
          <p:cNvSpPr txBox="1"/>
          <p:nvPr/>
        </p:nvSpPr>
        <p:spPr bwMode="auto">
          <a:xfrm>
            <a:off x="8527876" y="5011341"/>
            <a:ext cx="175521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CA" sz="2000" b="0">
                <a:ln w="12700">
                  <a:noFill/>
                </a:ln>
                <a:solidFill>
                  <a:srgbClr val="FF0000"/>
                </a:solidFill>
              </a:rPr>
              <a:t>Messages</a:t>
            </a:r>
          </a:p>
        </p:txBody>
      </p:sp>
      <p:sp>
        <p:nvSpPr>
          <p:cNvPr id="173" name="TextBox 172"/>
          <p:cNvSpPr txBox="1"/>
          <p:nvPr/>
        </p:nvSpPr>
        <p:spPr bwMode="auto">
          <a:xfrm>
            <a:off x="3392656" y="4721651"/>
            <a:ext cx="3501689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 sz="2000" b="0">
                <a:ln w="12700">
                  <a:noFill/>
                </a:ln>
                <a:solidFill>
                  <a:srgbClr val="3333FF"/>
                </a:solidFill>
              </a:rPr>
              <a:t>Encrypted messages</a:t>
            </a:r>
          </a:p>
        </p:txBody>
      </p:sp>
      <p:sp>
        <p:nvSpPr>
          <p:cNvPr id="29" name="TextBox 168"/>
          <p:cNvSpPr txBox="1">
            <a:spLocks noChangeArrowheads="1"/>
          </p:cNvSpPr>
          <p:nvPr/>
        </p:nvSpPr>
        <p:spPr bwMode="auto">
          <a:xfrm>
            <a:off x="895201" y="2252183"/>
            <a:ext cx="935931" cy="561256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CA" sz="2200">
                <a:ln w="12700">
                  <a:noFill/>
                </a:ln>
                <a:solidFill>
                  <a:srgbClr val="FFFFFF"/>
                </a:solidFill>
              </a:rPr>
              <a:t>RNG</a:t>
            </a:r>
            <a:endParaRPr lang="en-US" sz="220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45" name="TextBox 168"/>
          <p:cNvSpPr txBox="1">
            <a:spLocks noChangeArrowheads="1"/>
          </p:cNvSpPr>
          <p:nvPr/>
        </p:nvSpPr>
        <p:spPr bwMode="auto">
          <a:xfrm>
            <a:off x="1327076" y="4036930"/>
            <a:ext cx="1620180" cy="936749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2200">
                <a:ln w="12700">
                  <a:noFill/>
                </a:ln>
                <a:solidFill>
                  <a:srgbClr val="FFFFFF"/>
                </a:solidFill>
              </a:rPr>
              <a:t>Symmetric</a:t>
            </a:r>
          </a:p>
          <a:p>
            <a:r>
              <a:rPr lang="en-US" sz="2200">
                <a:ln w="12700">
                  <a:noFill/>
                </a:ln>
                <a:solidFill>
                  <a:srgbClr val="FFFFFF"/>
                </a:solidFill>
              </a:rPr>
              <a:t>cipher</a:t>
            </a:r>
          </a:p>
        </p:txBody>
      </p:sp>
      <p:sp>
        <p:nvSpPr>
          <p:cNvPr id="46" name="TextBox 168"/>
          <p:cNvSpPr txBox="1">
            <a:spLocks noChangeArrowheads="1"/>
          </p:cNvSpPr>
          <p:nvPr/>
        </p:nvSpPr>
        <p:spPr bwMode="auto">
          <a:xfrm>
            <a:off x="7339744" y="4036930"/>
            <a:ext cx="1620180" cy="936749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pPr lvl="0"/>
            <a:r>
              <a:rPr lang="en-US" sz="2200">
                <a:ln w="12700">
                  <a:noFill/>
                </a:ln>
                <a:solidFill>
                  <a:srgbClr val="FFFFFF"/>
                </a:solidFill>
              </a:rPr>
              <a:t>Symmetric</a:t>
            </a:r>
          </a:p>
          <a:p>
            <a:pPr lvl="0"/>
            <a:r>
              <a:rPr lang="en-US" sz="2200">
                <a:ln w="12700">
                  <a:noFill/>
                </a:ln>
                <a:solidFill>
                  <a:srgbClr val="FFFFFF"/>
                </a:solidFill>
              </a:rPr>
              <a:t>cipher</a:t>
            </a:r>
          </a:p>
        </p:txBody>
      </p:sp>
    </p:spTree>
    <p:extLst>
      <p:ext uri="{BB962C8B-B14F-4D97-AF65-F5344CB8AC3E}">
        <p14:creationId xmlns:p14="http://schemas.microsoft.com/office/powerpoint/2010/main" val="283665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2" cstate="print"/>
          <a:srcRect b="2335"/>
          <a:stretch/>
        </p:blipFill>
        <p:spPr bwMode="auto">
          <a:xfrm>
            <a:off x="246956" y="1748001"/>
            <a:ext cx="1379537" cy="1660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3" cstate="print"/>
          <a:srcRect l="1928" t="7347" b="3555"/>
          <a:stretch/>
        </p:blipFill>
        <p:spPr bwMode="auto">
          <a:xfrm>
            <a:off x="8732515" y="1748001"/>
            <a:ext cx="1314018" cy="1660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Line 11"/>
          <p:cNvSpPr>
            <a:spLocks noChangeShapeType="1"/>
          </p:cNvSpPr>
          <p:nvPr/>
        </p:nvSpPr>
        <p:spPr bwMode="auto">
          <a:xfrm flipV="1">
            <a:off x="1831132" y="2788434"/>
            <a:ext cx="6696744" cy="0"/>
          </a:xfrm>
          <a:prstGeom prst="line">
            <a:avLst/>
          </a:prstGeom>
          <a:noFill/>
          <a:ln w="38100">
            <a:solidFill>
              <a:srgbClr val="3333FF"/>
            </a:solidFill>
            <a:miter lim="800000"/>
            <a:headEnd/>
            <a:tailEnd type="arrow" w="med" len="med"/>
          </a:ln>
        </p:spPr>
        <p:txBody>
          <a:bodyPr lIns="102860" tIns="51429" rIns="102860" bIns="51429"/>
          <a:lstStyle/>
          <a:p>
            <a:endParaRPr lang="en-US"/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174948" y="3523207"/>
            <a:ext cx="1614545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500">
                <a:solidFill>
                  <a:srgbClr val="FFFFFF"/>
                </a:solidFill>
              </a:rPr>
              <a:t>Prepares</a:t>
            </a:r>
          </a:p>
          <a:p>
            <a:pPr algn="l"/>
            <a:r>
              <a:rPr lang="en-US" sz="2500">
                <a:solidFill>
                  <a:srgbClr val="FFFFFF"/>
                </a:solidFill>
              </a:rPr>
              <a:t>photons</a:t>
            </a:r>
          </a:p>
        </p:txBody>
      </p:sp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6655710" y="3523207"/>
            <a:ext cx="345634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500">
                <a:solidFill>
                  <a:srgbClr val="FFFFFF"/>
                </a:solidFill>
              </a:rPr>
              <a:t>Measures</a:t>
            </a:r>
          </a:p>
          <a:p>
            <a:pPr algn="r"/>
            <a:r>
              <a:rPr lang="en-US" sz="2500">
                <a:solidFill>
                  <a:srgbClr val="FFFFFF"/>
                </a:solidFill>
              </a:rPr>
              <a:t>photons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solidFill>
                  <a:srgbClr val="FFFFFF"/>
                </a:solidFill>
              </a:rPr>
              <a:t>Quantum key distribution (QKD)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Text Box 15"/>
          <p:cNvSpPr txBox="1">
            <a:spLocks noChangeArrowheads="1"/>
          </p:cNvSpPr>
          <p:nvPr/>
        </p:nvSpPr>
        <p:spPr bwMode="auto">
          <a:xfrm>
            <a:off x="9161277" y="987047"/>
            <a:ext cx="9509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r" eaLnBrk="0" hangingPunct="0"/>
            <a:r>
              <a:rPr lang="en-US" sz="3400" b="0">
                <a:solidFill>
                  <a:srgbClr val="FFFFFF"/>
                </a:solidFill>
              </a:rPr>
              <a:t>Bob</a:t>
            </a:r>
          </a:p>
        </p:txBody>
      </p:sp>
      <p:sp>
        <p:nvSpPr>
          <p:cNvPr id="35" name="Text Box 16"/>
          <p:cNvSpPr txBox="1">
            <a:spLocks noChangeArrowheads="1"/>
          </p:cNvSpPr>
          <p:nvPr/>
        </p:nvSpPr>
        <p:spPr bwMode="auto">
          <a:xfrm>
            <a:off x="174810" y="987047"/>
            <a:ext cx="111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l" eaLnBrk="0" hangingPunct="0"/>
            <a:r>
              <a:rPr lang="en-US" sz="3400" b="0">
                <a:solidFill>
                  <a:srgbClr val="FFFFFF"/>
                </a:solidFill>
              </a:rPr>
              <a:t>Alice</a:t>
            </a:r>
            <a:endParaRPr lang="en-US" sz="2800">
              <a:solidFill>
                <a:srgbClr val="FFFFFF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 bwMode="auto">
          <a:xfrm>
            <a:off x="2047156" y="2244737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B2B2B2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rot="5400000">
            <a:off x="2407196" y="2244737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B2B2B2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rot="13500000">
            <a:off x="2775973" y="2253474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B2B2B2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>
            <a:off x="3127276" y="2244737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B2B2B2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rot="8100000">
            <a:off x="3496053" y="2244737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B2B2B2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rot="8100000">
            <a:off x="3856093" y="2244737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B2B2B2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42" name="Straight Arrow Connector 41"/>
          <p:cNvCxnSpPr/>
          <p:nvPr/>
        </p:nvCxnSpPr>
        <p:spPr bwMode="auto">
          <a:xfrm rot="13500000">
            <a:off x="4216133" y="2253474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B2B2B2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44" name="TextBox 9"/>
          <p:cNvSpPr txBox="1">
            <a:spLocks noChangeArrowheads="1"/>
          </p:cNvSpPr>
          <p:nvPr/>
        </p:nvSpPr>
        <p:spPr bwMode="auto">
          <a:xfrm>
            <a:off x="390840" y="4644639"/>
            <a:ext cx="221246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b="0">
                <a:solidFill>
                  <a:srgbClr val="FFFFFF"/>
                </a:solidFill>
              </a:rPr>
              <a:t>     (0),         (1)</a:t>
            </a:r>
          </a:p>
          <a:p>
            <a:pPr algn="l"/>
            <a:endParaRPr lang="en-US" b="0">
              <a:solidFill>
                <a:srgbClr val="FFFFFF"/>
              </a:solidFill>
            </a:endParaRPr>
          </a:p>
          <a:p>
            <a:pPr algn="l"/>
            <a:r>
              <a:rPr lang="en-US" b="0">
                <a:solidFill>
                  <a:srgbClr val="FFFFFF"/>
                </a:solidFill>
              </a:rPr>
              <a:t>     (0),         (1)</a:t>
            </a:r>
          </a:p>
        </p:txBody>
      </p:sp>
      <p:cxnSp>
        <p:nvCxnSpPr>
          <p:cNvPr id="47" name="Straight Arrow Connector 11"/>
          <p:cNvCxnSpPr>
            <a:cxnSpLocks noChangeShapeType="1"/>
          </p:cNvCxnSpPr>
          <p:nvPr/>
        </p:nvCxnSpPr>
        <p:spPr bwMode="auto">
          <a:xfrm rot="5400000">
            <a:off x="1556335" y="4893877"/>
            <a:ext cx="605077" cy="1589"/>
          </a:xfrm>
          <a:prstGeom prst="straightConnector1">
            <a:avLst/>
          </a:prstGeom>
          <a:noFill/>
          <a:ln w="38100" algn="ctr">
            <a:solidFill>
              <a:srgbClr val="CC99FF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48" name="Straight Arrow Connector 13"/>
          <p:cNvCxnSpPr>
            <a:cxnSpLocks noChangeShapeType="1"/>
          </p:cNvCxnSpPr>
          <p:nvPr/>
        </p:nvCxnSpPr>
        <p:spPr bwMode="auto">
          <a:xfrm>
            <a:off x="226671" y="4893877"/>
            <a:ext cx="606997" cy="1587"/>
          </a:xfrm>
          <a:prstGeom prst="straightConnector1">
            <a:avLst/>
          </a:prstGeom>
          <a:noFill/>
          <a:ln w="38100" algn="ctr">
            <a:solidFill>
              <a:srgbClr val="CC99FF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49" name="Straight Arrow Connector 14"/>
          <p:cNvCxnSpPr>
            <a:cxnSpLocks noChangeShapeType="1"/>
          </p:cNvCxnSpPr>
          <p:nvPr/>
        </p:nvCxnSpPr>
        <p:spPr bwMode="auto">
          <a:xfrm rot="18900000">
            <a:off x="1556168" y="5608253"/>
            <a:ext cx="606997" cy="0"/>
          </a:xfrm>
          <a:prstGeom prst="straightConnector1">
            <a:avLst/>
          </a:prstGeom>
          <a:noFill/>
          <a:ln w="38100" algn="ctr">
            <a:solidFill>
              <a:srgbClr val="CCCC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50" name="Straight Arrow Connector 15"/>
          <p:cNvCxnSpPr>
            <a:cxnSpLocks noChangeShapeType="1"/>
          </p:cNvCxnSpPr>
          <p:nvPr/>
        </p:nvCxnSpPr>
        <p:spPr bwMode="auto">
          <a:xfrm rot="2700000">
            <a:off x="220319" y="5608253"/>
            <a:ext cx="606998" cy="0"/>
          </a:xfrm>
          <a:prstGeom prst="straightConnector1">
            <a:avLst/>
          </a:prstGeom>
          <a:noFill/>
          <a:ln w="38100" algn="ctr">
            <a:solidFill>
              <a:srgbClr val="CCCC00"/>
            </a:solidFill>
            <a:round/>
            <a:headEnd type="triangle" w="med" len="med"/>
            <a:tailEnd type="triangle" w="med" len="med"/>
          </a:ln>
        </p:spPr>
      </p:cxnSp>
      <p:grpSp>
        <p:nvGrpSpPr>
          <p:cNvPr id="66" name="Group 65"/>
          <p:cNvGrpSpPr/>
          <p:nvPr/>
        </p:nvGrpSpPr>
        <p:grpSpPr>
          <a:xfrm>
            <a:off x="9073133" y="4597629"/>
            <a:ext cx="606997" cy="605077"/>
            <a:chOff x="8662702" y="4165169"/>
            <a:chExt cx="606997" cy="605077"/>
          </a:xfrm>
        </p:grpSpPr>
        <p:cxnSp>
          <p:nvCxnSpPr>
            <p:cNvPr id="53" name="Straight Arrow Connector 17"/>
            <p:cNvCxnSpPr>
              <a:cxnSpLocks noChangeShapeType="1"/>
            </p:cNvCxnSpPr>
            <p:nvPr/>
          </p:nvCxnSpPr>
          <p:spPr bwMode="auto">
            <a:xfrm rot="5400000">
              <a:off x="8665243" y="4467708"/>
              <a:ext cx="605077" cy="0"/>
            </a:xfrm>
            <a:prstGeom prst="straightConnector1">
              <a:avLst/>
            </a:prstGeom>
            <a:noFill/>
            <a:ln w="38100" algn="ctr">
              <a:solidFill>
                <a:srgbClr val="CC99FF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54" name="Straight Arrow Connector 18"/>
            <p:cNvCxnSpPr>
              <a:cxnSpLocks noChangeShapeType="1"/>
            </p:cNvCxnSpPr>
            <p:nvPr/>
          </p:nvCxnSpPr>
          <p:spPr bwMode="auto">
            <a:xfrm>
              <a:off x="8662702" y="4466913"/>
              <a:ext cx="606997" cy="1587"/>
            </a:xfrm>
            <a:prstGeom prst="straightConnector1">
              <a:avLst/>
            </a:prstGeom>
            <a:noFill/>
            <a:ln w="38100" algn="ctr">
              <a:solidFill>
                <a:srgbClr val="CC99FF"/>
              </a:solidFill>
              <a:round/>
              <a:headEnd type="triangle" w="med" len="med"/>
              <a:tailEnd type="triangle" w="med" len="med"/>
            </a:ln>
          </p:spPr>
        </p:cxnSp>
      </p:grpSp>
      <p:grpSp>
        <p:nvGrpSpPr>
          <p:cNvPr id="68" name="Group 67"/>
          <p:cNvGrpSpPr/>
          <p:nvPr/>
        </p:nvGrpSpPr>
        <p:grpSpPr>
          <a:xfrm>
            <a:off x="9062014" y="5310249"/>
            <a:ext cx="606997" cy="606998"/>
            <a:chOff x="8651583" y="4877789"/>
            <a:chExt cx="606997" cy="606998"/>
          </a:xfrm>
        </p:grpSpPr>
        <p:cxnSp>
          <p:nvCxnSpPr>
            <p:cNvPr id="55" name="Straight Arrow Connector 19"/>
            <p:cNvCxnSpPr>
              <a:cxnSpLocks noChangeShapeType="1"/>
            </p:cNvCxnSpPr>
            <p:nvPr/>
          </p:nvCxnSpPr>
          <p:spPr bwMode="auto">
            <a:xfrm rot="18900000">
              <a:off x="8651583" y="5179702"/>
              <a:ext cx="606997" cy="1588"/>
            </a:xfrm>
            <a:prstGeom prst="straightConnector1">
              <a:avLst/>
            </a:prstGeom>
            <a:noFill/>
            <a:ln w="38100" algn="ctr">
              <a:solidFill>
                <a:srgbClr val="CCCC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56" name="Straight Arrow Connector 20"/>
            <p:cNvCxnSpPr>
              <a:cxnSpLocks noChangeShapeType="1"/>
            </p:cNvCxnSpPr>
            <p:nvPr/>
          </p:nvCxnSpPr>
          <p:spPr bwMode="auto">
            <a:xfrm rot="2700000">
              <a:off x="8653182" y="5180494"/>
              <a:ext cx="606998" cy="1587"/>
            </a:xfrm>
            <a:prstGeom prst="straightConnector1">
              <a:avLst/>
            </a:prstGeom>
            <a:noFill/>
            <a:ln w="38100" algn="ctr">
              <a:solidFill>
                <a:srgbClr val="CCCC00"/>
              </a:solidFill>
              <a:round/>
              <a:headEnd type="triangle" w="med" len="med"/>
              <a:tailEnd type="triangle" w="med" len="med"/>
            </a:ln>
          </p:spPr>
        </p:cxnSp>
      </p:grpSp>
      <p:grpSp>
        <p:nvGrpSpPr>
          <p:cNvPr id="76" name="Group 75"/>
          <p:cNvGrpSpPr/>
          <p:nvPr/>
        </p:nvGrpSpPr>
        <p:grpSpPr>
          <a:xfrm>
            <a:off x="4111764" y="3045703"/>
            <a:ext cx="2379776" cy="3375614"/>
            <a:chOff x="4111764" y="3292211"/>
            <a:chExt cx="2379776" cy="337561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764" y="4073655"/>
              <a:ext cx="2379776" cy="2594170"/>
            </a:xfrm>
            <a:prstGeom prst="rect">
              <a:avLst/>
            </a:prstGeom>
          </p:spPr>
        </p:pic>
        <p:sp>
          <p:nvSpPr>
            <p:cNvPr id="57" name="TextBox 25"/>
            <p:cNvSpPr txBox="1">
              <a:spLocks noChangeArrowheads="1"/>
            </p:cNvSpPr>
            <p:nvPr/>
          </p:nvSpPr>
          <p:spPr bwMode="auto">
            <a:xfrm>
              <a:off x="4884955" y="3318027"/>
              <a:ext cx="1465466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600">
                  <a:solidFill>
                    <a:srgbClr val="FFFFFF"/>
                  </a:solidFill>
                </a:rPr>
                <a:t>or        ?</a:t>
              </a: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4191912" y="3292211"/>
              <a:ext cx="1903177" cy="606998"/>
              <a:chOff x="4464493" y="3292211"/>
              <a:chExt cx="1903177" cy="606998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4464493" y="3293172"/>
                <a:ext cx="606997" cy="605077"/>
                <a:chOff x="8662702" y="4165169"/>
                <a:chExt cx="606997" cy="605077"/>
              </a:xfrm>
            </p:grpSpPr>
            <p:cxnSp>
              <p:nvCxnSpPr>
                <p:cNvPr id="70" name="Straight Arrow Connector 17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8665243" y="4467708"/>
                  <a:ext cx="605077" cy="0"/>
                </a:xfrm>
                <a:prstGeom prst="straightConnector1">
                  <a:avLst/>
                </a:prstGeom>
                <a:noFill/>
                <a:ln w="38100" algn="ctr">
                  <a:solidFill>
                    <a:srgbClr val="CC99FF"/>
                  </a:solidFill>
                  <a:round/>
                  <a:headEnd type="triangle" w="med" len="med"/>
                  <a:tailEnd type="triangle" w="med" len="med"/>
                </a:ln>
              </p:spPr>
            </p:cxnSp>
            <p:cxnSp>
              <p:nvCxnSpPr>
                <p:cNvPr id="71" name="Straight Arrow Connector 18"/>
                <p:cNvCxnSpPr>
                  <a:cxnSpLocks noChangeShapeType="1"/>
                </p:cNvCxnSpPr>
                <p:nvPr/>
              </p:nvCxnSpPr>
              <p:spPr bwMode="auto">
                <a:xfrm>
                  <a:off x="8662702" y="4466913"/>
                  <a:ext cx="606997" cy="1587"/>
                </a:xfrm>
                <a:prstGeom prst="straightConnector1">
                  <a:avLst/>
                </a:prstGeom>
                <a:noFill/>
                <a:ln w="38100" algn="ctr">
                  <a:solidFill>
                    <a:srgbClr val="CC99FF"/>
                  </a:solidFill>
                  <a:round/>
                  <a:headEnd type="triangle" w="med" len="med"/>
                  <a:tailEnd type="triangle" w="med" len="med"/>
                </a:ln>
              </p:spPr>
            </p:cxnSp>
          </p:grpSp>
          <p:grpSp>
            <p:nvGrpSpPr>
              <p:cNvPr id="72" name="Group 71"/>
              <p:cNvGrpSpPr/>
              <p:nvPr/>
            </p:nvGrpSpPr>
            <p:grpSpPr>
              <a:xfrm>
                <a:off x="5760673" y="3292211"/>
                <a:ext cx="606997" cy="606998"/>
                <a:chOff x="8651583" y="4877789"/>
                <a:chExt cx="606997" cy="606998"/>
              </a:xfrm>
            </p:grpSpPr>
            <p:cxnSp>
              <p:nvCxnSpPr>
                <p:cNvPr id="73" name="Straight Arrow Connector 19"/>
                <p:cNvCxnSpPr>
                  <a:cxnSpLocks noChangeShapeType="1"/>
                </p:cNvCxnSpPr>
                <p:nvPr/>
              </p:nvCxnSpPr>
              <p:spPr bwMode="auto">
                <a:xfrm rot="18900000">
                  <a:off x="8651583" y="5179702"/>
                  <a:ext cx="606997" cy="1588"/>
                </a:xfrm>
                <a:prstGeom prst="straightConnector1">
                  <a:avLst/>
                </a:prstGeom>
                <a:noFill/>
                <a:ln w="38100" algn="ctr">
                  <a:solidFill>
                    <a:srgbClr val="CCCC00"/>
                  </a:solidFill>
                  <a:round/>
                  <a:headEnd type="triangle" w="med" len="med"/>
                  <a:tailEnd type="triangle" w="med" len="med"/>
                </a:ln>
              </p:spPr>
            </p:cxnSp>
            <p:cxnSp>
              <p:nvCxnSpPr>
                <p:cNvPr id="74" name="Straight Arrow Connector 20"/>
                <p:cNvCxnSpPr>
                  <a:cxnSpLocks noChangeShapeType="1"/>
                </p:cNvCxnSpPr>
                <p:nvPr/>
              </p:nvCxnSpPr>
              <p:spPr bwMode="auto">
                <a:xfrm rot="2700000">
                  <a:off x="8653182" y="5180494"/>
                  <a:ext cx="606998" cy="1587"/>
                </a:xfrm>
                <a:prstGeom prst="straightConnector1">
                  <a:avLst/>
                </a:prstGeom>
                <a:noFill/>
                <a:ln w="38100" algn="ctr">
                  <a:solidFill>
                    <a:srgbClr val="CCCC00"/>
                  </a:solidFill>
                  <a:round/>
                  <a:headEnd type="triangle" w="med" len="med"/>
                  <a:tailEnd type="triangle" w="med" len="med"/>
                </a:ln>
              </p:spPr>
            </p:cxnSp>
          </p:grpSp>
        </p:grpSp>
      </p:grpSp>
      <p:sp>
        <p:nvSpPr>
          <p:cNvPr id="77" name="TextBox 26"/>
          <p:cNvSpPr txBox="1">
            <a:spLocks noChangeArrowheads="1"/>
          </p:cNvSpPr>
          <p:nvPr/>
        </p:nvSpPr>
        <p:spPr bwMode="auto">
          <a:xfrm>
            <a:off x="3723880" y="6552171"/>
            <a:ext cx="2839240" cy="905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500">
                <a:solidFill>
                  <a:srgbClr val="FFFFFF"/>
                </a:solidFill>
              </a:rPr>
              <a:t>Eavesdropping</a:t>
            </a:r>
          </a:p>
          <a:p>
            <a:pPr>
              <a:lnSpc>
                <a:spcPct val="110000"/>
              </a:lnSpc>
            </a:pPr>
            <a:r>
              <a:rPr lang="en-US" sz="2500">
                <a:solidFill>
                  <a:srgbClr val="FFFFFF"/>
                </a:solidFill>
              </a:rPr>
              <a:t>introduces errors</a:t>
            </a:r>
          </a:p>
        </p:txBody>
      </p:sp>
      <p:sp>
        <p:nvSpPr>
          <p:cNvPr id="43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C. H. Bennett, G. Brassard (1984)</a:t>
            </a:r>
          </a:p>
        </p:txBody>
      </p:sp>
    </p:spTree>
    <p:extLst>
      <p:ext uri="{BB962C8B-B14F-4D97-AF65-F5344CB8AC3E}">
        <p14:creationId xmlns:p14="http://schemas.microsoft.com/office/powerpoint/2010/main" val="192899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11"/>
          <p:cNvSpPr>
            <a:spLocks noChangeShapeType="1"/>
          </p:cNvSpPr>
          <p:nvPr/>
        </p:nvSpPr>
        <p:spPr bwMode="auto">
          <a:xfrm flipV="1">
            <a:off x="1831132" y="1337275"/>
            <a:ext cx="6696744" cy="0"/>
          </a:xfrm>
          <a:prstGeom prst="line">
            <a:avLst/>
          </a:prstGeom>
          <a:noFill/>
          <a:ln w="57150" cmpd="dbl">
            <a:solidFill>
              <a:srgbClr val="C0C0C0"/>
            </a:solidFill>
            <a:miter lim="800000"/>
            <a:headEnd type="arrow"/>
            <a:tailEnd type="arrow" w="med" len="med"/>
          </a:ln>
        </p:spPr>
        <p:txBody>
          <a:bodyPr lIns="102860" tIns="51429" rIns="102860" bIns="51429"/>
          <a:lstStyle/>
          <a:p>
            <a:endParaRPr lang="en-US"/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750891" y="1801199"/>
            <a:ext cx="4281942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500">
                <a:solidFill>
                  <a:srgbClr val="FFFF00"/>
                </a:solidFill>
              </a:rPr>
              <a:t>Raw photon detection data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solidFill>
                  <a:srgbClr val="FFFFFF"/>
                </a:solidFill>
              </a:rPr>
              <a:t>Post-processing in QKD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Text Box 15"/>
          <p:cNvSpPr txBox="1">
            <a:spLocks noChangeArrowheads="1"/>
          </p:cNvSpPr>
          <p:nvPr/>
        </p:nvSpPr>
        <p:spPr bwMode="auto">
          <a:xfrm>
            <a:off x="9161277" y="987047"/>
            <a:ext cx="9509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r" eaLnBrk="0" hangingPunct="0"/>
            <a:r>
              <a:rPr lang="en-US" sz="3400" b="0">
                <a:solidFill>
                  <a:srgbClr val="FFFFFF"/>
                </a:solidFill>
              </a:rPr>
              <a:t>Bob</a:t>
            </a:r>
          </a:p>
        </p:txBody>
      </p:sp>
      <p:sp>
        <p:nvSpPr>
          <p:cNvPr id="35" name="Text Box 16"/>
          <p:cNvSpPr txBox="1">
            <a:spLocks noChangeArrowheads="1"/>
          </p:cNvSpPr>
          <p:nvPr/>
        </p:nvSpPr>
        <p:spPr bwMode="auto">
          <a:xfrm>
            <a:off x="174810" y="987047"/>
            <a:ext cx="111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l" eaLnBrk="0" hangingPunct="0"/>
            <a:r>
              <a:rPr lang="en-US" sz="3400" b="0">
                <a:solidFill>
                  <a:srgbClr val="FFFFFF"/>
                </a:solidFill>
              </a:rPr>
              <a:t>Alice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43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C. H. Bennett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J. Cryptology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5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3 (1992);  N. Lütkenhaus, Phys. Rev. A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59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3301 (1999)</a:t>
            </a:r>
          </a:p>
        </p:txBody>
      </p:sp>
      <p:sp>
        <p:nvSpPr>
          <p:cNvPr id="45" name="TextBox 9"/>
          <p:cNvSpPr txBox="1">
            <a:spLocks noChangeArrowheads="1"/>
          </p:cNvSpPr>
          <p:nvPr/>
        </p:nvSpPr>
        <p:spPr bwMode="auto">
          <a:xfrm>
            <a:off x="2823801" y="787136"/>
            <a:ext cx="4639411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500">
                <a:solidFill>
                  <a:srgbClr val="C0C0C0"/>
                </a:solidFill>
              </a:rPr>
              <a:t>Classical channel </a:t>
            </a:r>
            <a:r>
              <a:rPr lang="en-US" sz="2100" b="0">
                <a:solidFill>
                  <a:srgbClr val="C0C0C0"/>
                </a:solidFill>
              </a:rPr>
              <a:t>(e.g., internet)</a:t>
            </a:r>
          </a:p>
        </p:txBody>
      </p:sp>
      <p:sp>
        <p:nvSpPr>
          <p:cNvPr id="46" name="TextBox 9"/>
          <p:cNvSpPr txBox="1">
            <a:spLocks noChangeArrowheads="1"/>
          </p:cNvSpPr>
          <p:nvPr/>
        </p:nvSpPr>
        <p:spPr bwMode="auto">
          <a:xfrm>
            <a:off x="750890" y="2628506"/>
            <a:ext cx="9107793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2500">
                <a:solidFill>
                  <a:srgbClr val="FFFFFF"/>
                </a:solidFill>
              </a:rPr>
              <a:t>Sifting </a:t>
            </a:r>
            <a:r>
              <a:rPr lang="en-US" sz="2100" b="0">
                <a:solidFill>
                  <a:srgbClr val="FFFFFF"/>
                </a:solidFill>
              </a:rPr>
              <a:t>(discard bits Bob failed to detect or detected in incompatible basis)</a:t>
            </a:r>
          </a:p>
        </p:txBody>
      </p:sp>
      <p:sp>
        <p:nvSpPr>
          <p:cNvPr id="51" name="TextBox 9"/>
          <p:cNvSpPr txBox="1">
            <a:spLocks noChangeArrowheads="1"/>
          </p:cNvSpPr>
          <p:nvPr/>
        </p:nvSpPr>
        <p:spPr bwMode="auto">
          <a:xfrm>
            <a:off x="750891" y="3455813"/>
            <a:ext cx="262604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500">
                <a:solidFill>
                  <a:srgbClr val="FFFFFF"/>
                </a:solidFill>
              </a:rPr>
              <a:t>Error correction</a:t>
            </a:r>
          </a:p>
        </p:txBody>
      </p:sp>
      <p:sp>
        <p:nvSpPr>
          <p:cNvPr id="52" name="TextBox 9"/>
          <p:cNvSpPr txBox="1">
            <a:spLocks noChangeArrowheads="1"/>
          </p:cNvSpPr>
          <p:nvPr/>
        </p:nvSpPr>
        <p:spPr bwMode="auto">
          <a:xfrm>
            <a:off x="2058718" y="4283120"/>
            <a:ext cx="4160113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500">
                <a:solidFill>
                  <a:srgbClr val="FFFFFF"/>
                </a:solidFill>
              </a:rPr>
              <a:t>Secret key rate estimation</a:t>
            </a:r>
          </a:p>
        </p:txBody>
      </p:sp>
      <p:sp>
        <p:nvSpPr>
          <p:cNvPr id="58" name="TextBox 9"/>
          <p:cNvSpPr txBox="1">
            <a:spLocks noChangeArrowheads="1"/>
          </p:cNvSpPr>
          <p:nvPr/>
        </p:nvSpPr>
        <p:spPr bwMode="auto">
          <a:xfrm>
            <a:off x="750891" y="5110427"/>
            <a:ext cx="7936788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500">
                <a:solidFill>
                  <a:srgbClr val="FFFFFF"/>
                </a:solidFill>
              </a:rPr>
              <a:t>Privacy amplification </a:t>
            </a:r>
            <a:r>
              <a:rPr lang="en-US" sz="2100" b="0">
                <a:solidFill>
                  <a:srgbClr val="FFFFFF"/>
                </a:solidFill>
              </a:rPr>
              <a:t>(compress key using a hash function)</a:t>
            </a:r>
          </a:p>
        </p:txBody>
      </p:sp>
      <p:sp>
        <p:nvSpPr>
          <p:cNvPr id="59" name="TextBox 9"/>
          <p:cNvSpPr txBox="1">
            <a:spLocks noChangeArrowheads="1"/>
          </p:cNvSpPr>
          <p:nvPr/>
        </p:nvSpPr>
        <p:spPr bwMode="auto">
          <a:xfrm>
            <a:off x="750891" y="5937734"/>
            <a:ext cx="4072846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500">
                <a:solidFill>
                  <a:srgbClr val="FFFFFF"/>
                </a:solidFill>
              </a:rPr>
              <a:t>Authentication Alice–Bob</a:t>
            </a:r>
          </a:p>
        </p:txBody>
      </p:sp>
      <p:sp>
        <p:nvSpPr>
          <p:cNvPr id="60" name="TextBox 9"/>
          <p:cNvSpPr txBox="1">
            <a:spLocks noChangeArrowheads="1"/>
          </p:cNvSpPr>
          <p:nvPr/>
        </p:nvSpPr>
        <p:spPr bwMode="auto">
          <a:xfrm>
            <a:off x="750891" y="6765041"/>
            <a:ext cx="1787669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500">
                <a:solidFill>
                  <a:srgbClr val="00FF00"/>
                </a:solidFill>
              </a:rPr>
              <a:t>Secret key</a:t>
            </a:r>
          </a:p>
        </p:txBody>
      </p:sp>
      <p:cxnSp>
        <p:nvCxnSpPr>
          <p:cNvPr id="61" name="Straight Arrow Connector 60"/>
          <p:cNvCxnSpPr/>
          <p:nvPr/>
        </p:nvCxnSpPr>
        <p:spPr bwMode="auto">
          <a:xfrm flipH="1">
            <a:off x="1295009" y="2321397"/>
            <a:ext cx="2880" cy="26396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med"/>
          </a:ln>
          <a:effectLst/>
        </p:spPr>
      </p:cxnSp>
      <p:cxnSp>
        <p:nvCxnSpPr>
          <p:cNvPr id="62" name="Straight Arrow Connector 61"/>
          <p:cNvCxnSpPr/>
          <p:nvPr/>
        </p:nvCxnSpPr>
        <p:spPr bwMode="auto">
          <a:xfrm flipH="1">
            <a:off x="1295009" y="3148704"/>
            <a:ext cx="2880" cy="26396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med"/>
          </a:ln>
          <a:effectLst/>
        </p:spPr>
      </p:cxnSp>
      <p:cxnSp>
        <p:nvCxnSpPr>
          <p:cNvPr id="64" name="Straight Arrow Connector 63"/>
          <p:cNvCxnSpPr/>
          <p:nvPr/>
        </p:nvCxnSpPr>
        <p:spPr bwMode="auto">
          <a:xfrm>
            <a:off x="1295009" y="3976011"/>
            <a:ext cx="0" cy="10912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med"/>
          </a:ln>
          <a:effectLst/>
        </p:spPr>
      </p:cxnSp>
      <p:cxnSp>
        <p:nvCxnSpPr>
          <p:cNvPr id="65" name="Straight Arrow Connector 64"/>
          <p:cNvCxnSpPr/>
          <p:nvPr/>
        </p:nvCxnSpPr>
        <p:spPr bwMode="auto">
          <a:xfrm flipH="1">
            <a:off x="1295009" y="5630625"/>
            <a:ext cx="2880" cy="26396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med"/>
          </a:ln>
          <a:effectLst/>
        </p:spPr>
      </p:cxnSp>
      <p:cxnSp>
        <p:nvCxnSpPr>
          <p:cNvPr id="67" name="Straight Arrow Connector 66"/>
          <p:cNvCxnSpPr/>
          <p:nvPr/>
        </p:nvCxnSpPr>
        <p:spPr bwMode="auto">
          <a:xfrm flipH="1">
            <a:off x="1295009" y="6457932"/>
            <a:ext cx="2880" cy="26396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med"/>
          </a:ln>
          <a:effectLst/>
        </p:spPr>
      </p:cxnSp>
      <p:sp>
        <p:nvSpPr>
          <p:cNvPr id="79" name="TextBox 9"/>
          <p:cNvSpPr txBox="1">
            <a:spLocks noChangeArrowheads="1"/>
          </p:cNvSpPr>
          <p:nvPr/>
        </p:nvSpPr>
        <p:spPr bwMode="auto">
          <a:xfrm>
            <a:off x="2658094" y="3868363"/>
            <a:ext cx="1321196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100" b="0">
                <a:solidFill>
                  <a:srgbClr val="FFFFFF"/>
                </a:solidFill>
              </a:rPr>
              <a:t>error rate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6413758" y="3641594"/>
            <a:ext cx="3122352" cy="1473060"/>
            <a:chOff x="5615898" y="3197701"/>
            <a:chExt cx="4687043" cy="2211250"/>
          </a:xfrm>
        </p:grpSpPr>
        <p:sp>
          <p:nvSpPr>
            <p:cNvPr id="81" name="Line 5"/>
            <p:cNvSpPr>
              <a:spLocks noChangeShapeType="1"/>
            </p:cNvSpPr>
            <p:nvPr/>
          </p:nvSpPr>
          <p:spPr bwMode="auto">
            <a:xfrm>
              <a:off x="6057044" y="4867878"/>
              <a:ext cx="2977489" cy="1046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82" name="Line 7"/>
            <p:cNvSpPr>
              <a:spLocks noChangeShapeType="1"/>
            </p:cNvSpPr>
            <p:nvPr/>
          </p:nvSpPr>
          <p:spPr bwMode="auto">
            <a:xfrm flipV="1">
              <a:off x="7453331" y="4868923"/>
              <a:ext cx="0" cy="63187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83" name="Rectangle 10"/>
            <p:cNvSpPr>
              <a:spLocks noChangeArrowheads="1"/>
            </p:cNvSpPr>
            <p:nvPr/>
          </p:nvSpPr>
          <p:spPr bwMode="auto">
            <a:xfrm>
              <a:off x="6045646" y="4923839"/>
              <a:ext cx="14266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84" name="Rectangle 12"/>
            <p:cNvSpPr>
              <a:spLocks noChangeArrowheads="1"/>
            </p:cNvSpPr>
            <p:nvPr/>
          </p:nvSpPr>
          <p:spPr bwMode="auto">
            <a:xfrm>
              <a:off x="7238602" y="4923839"/>
              <a:ext cx="47949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0.11</a:t>
              </a:r>
            </a:p>
          </p:txBody>
        </p:sp>
        <p:sp>
          <p:nvSpPr>
            <p:cNvPr id="85" name="Line 20"/>
            <p:cNvSpPr>
              <a:spLocks noChangeShapeType="1"/>
            </p:cNvSpPr>
            <p:nvPr/>
          </p:nvSpPr>
          <p:spPr bwMode="auto">
            <a:xfrm flipH="1">
              <a:off x="6118533" y="3422504"/>
              <a:ext cx="0" cy="1509606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86" name="Line 22"/>
            <p:cNvSpPr>
              <a:spLocks noChangeShapeType="1"/>
            </p:cNvSpPr>
            <p:nvPr/>
          </p:nvSpPr>
          <p:spPr bwMode="auto">
            <a:xfrm flipH="1" flipV="1">
              <a:off x="6057044" y="3418420"/>
              <a:ext cx="61489" cy="0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87" name="Rectangle 23"/>
            <p:cNvSpPr>
              <a:spLocks noChangeArrowheads="1"/>
            </p:cNvSpPr>
            <p:nvPr/>
          </p:nvSpPr>
          <p:spPr bwMode="auto">
            <a:xfrm>
              <a:off x="5809953" y="4646665"/>
              <a:ext cx="14266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88" name="Rectangle 24"/>
            <p:cNvSpPr>
              <a:spLocks noChangeArrowheads="1"/>
            </p:cNvSpPr>
            <p:nvPr/>
          </p:nvSpPr>
          <p:spPr bwMode="auto">
            <a:xfrm>
              <a:off x="5809953" y="3197701"/>
              <a:ext cx="14266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9" name="Line 29"/>
            <p:cNvSpPr>
              <a:spLocks noChangeShapeType="1"/>
            </p:cNvSpPr>
            <p:nvPr/>
          </p:nvSpPr>
          <p:spPr bwMode="auto">
            <a:xfrm>
              <a:off x="7427336" y="4858465"/>
              <a:ext cx="28575" cy="9413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90" name="Freeform 28"/>
            <p:cNvSpPr>
              <a:spLocks/>
            </p:cNvSpPr>
            <p:nvPr/>
          </p:nvSpPr>
          <p:spPr bwMode="auto">
            <a:xfrm>
              <a:off x="6118533" y="3421460"/>
              <a:ext cx="1337377" cy="1447463"/>
            </a:xfrm>
            <a:custGeom>
              <a:avLst/>
              <a:gdLst>
                <a:gd name="T0" fmla="*/ 56 w 5537"/>
                <a:gd name="T1" fmla="*/ 104 h 4122"/>
                <a:gd name="T2" fmla="*/ 168 w 5537"/>
                <a:gd name="T3" fmla="*/ 266 h 4122"/>
                <a:gd name="T4" fmla="*/ 279 w 5537"/>
                <a:gd name="T5" fmla="*/ 409 h 4122"/>
                <a:gd name="T6" fmla="*/ 391 w 5537"/>
                <a:gd name="T7" fmla="*/ 542 h 4122"/>
                <a:gd name="T8" fmla="*/ 503 w 5537"/>
                <a:gd name="T9" fmla="*/ 666 h 4122"/>
                <a:gd name="T10" fmla="*/ 615 w 5537"/>
                <a:gd name="T11" fmla="*/ 784 h 4122"/>
                <a:gd name="T12" fmla="*/ 726 w 5537"/>
                <a:gd name="T13" fmla="*/ 898 h 4122"/>
                <a:gd name="T14" fmla="*/ 839 w 5537"/>
                <a:gd name="T15" fmla="*/ 1008 h 4122"/>
                <a:gd name="T16" fmla="*/ 951 w 5537"/>
                <a:gd name="T17" fmla="*/ 1113 h 4122"/>
                <a:gd name="T18" fmla="*/ 1063 w 5537"/>
                <a:gd name="T19" fmla="*/ 1217 h 4122"/>
                <a:gd name="T20" fmla="*/ 1175 w 5537"/>
                <a:gd name="T21" fmla="*/ 1317 h 4122"/>
                <a:gd name="T22" fmla="*/ 1286 w 5537"/>
                <a:gd name="T23" fmla="*/ 1413 h 4122"/>
                <a:gd name="T24" fmla="*/ 1398 w 5537"/>
                <a:gd name="T25" fmla="*/ 1509 h 4122"/>
                <a:gd name="T26" fmla="*/ 1510 w 5537"/>
                <a:gd name="T27" fmla="*/ 1602 h 4122"/>
                <a:gd name="T28" fmla="*/ 1622 w 5537"/>
                <a:gd name="T29" fmla="*/ 1692 h 4122"/>
                <a:gd name="T30" fmla="*/ 1733 w 5537"/>
                <a:gd name="T31" fmla="*/ 1782 h 4122"/>
                <a:gd name="T32" fmla="*/ 1845 w 5537"/>
                <a:gd name="T33" fmla="*/ 1869 h 4122"/>
                <a:gd name="T34" fmla="*/ 1958 w 5537"/>
                <a:gd name="T35" fmla="*/ 1955 h 4122"/>
                <a:gd name="T36" fmla="*/ 2070 w 5537"/>
                <a:gd name="T37" fmla="*/ 2038 h 4122"/>
                <a:gd name="T38" fmla="*/ 2182 w 5537"/>
                <a:gd name="T39" fmla="*/ 2121 h 4122"/>
                <a:gd name="T40" fmla="*/ 2293 w 5537"/>
                <a:gd name="T41" fmla="*/ 2202 h 4122"/>
                <a:gd name="T42" fmla="*/ 2405 w 5537"/>
                <a:gd name="T43" fmla="*/ 2282 h 4122"/>
                <a:gd name="T44" fmla="*/ 2517 w 5537"/>
                <a:gd name="T45" fmla="*/ 2361 h 4122"/>
                <a:gd name="T46" fmla="*/ 2629 w 5537"/>
                <a:gd name="T47" fmla="*/ 2437 h 4122"/>
                <a:gd name="T48" fmla="*/ 2740 w 5537"/>
                <a:gd name="T49" fmla="*/ 2512 h 4122"/>
                <a:gd name="T50" fmla="*/ 2852 w 5537"/>
                <a:gd name="T51" fmla="*/ 2588 h 4122"/>
                <a:gd name="T52" fmla="*/ 2965 w 5537"/>
                <a:gd name="T53" fmla="*/ 2662 h 4122"/>
                <a:gd name="T54" fmla="*/ 3077 w 5537"/>
                <a:gd name="T55" fmla="*/ 2733 h 4122"/>
                <a:gd name="T56" fmla="*/ 3189 w 5537"/>
                <a:gd name="T57" fmla="*/ 2805 h 4122"/>
                <a:gd name="T58" fmla="*/ 3299 w 5537"/>
                <a:gd name="T59" fmla="*/ 2877 h 4122"/>
                <a:gd name="T60" fmla="*/ 3411 w 5537"/>
                <a:gd name="T61" fmla="*/ 2946 h 4122"/>
                <a:gd name="T62" fmla="*/ 3523 w 5537"/>
                <a:gd name="T63" fmla="*/ 3015 h 4122"/>
                <a:gd name="T64" fmla="*/ 3635 w 5537"/>
                <a:gd name="T65" fmla="*/ 3083 h 4122"/>
                <a:gd name="T66" fmla="*/ 3746 w 5537"/>
                <a:gd name="T67" fmla="*/ 3150 h 4122"/>
                <a:gd name="T68" fmla="*/ 3858 w 5537"/>
                <a:gd name="T69" fmla="*/ 3217 h 4122"/>
                <a:gd name="T70" fmla="*/ 3970 w 5537"/>
                <a:gd name="T71" fmla="*/ 3282 h 4122"/>
                <a:gd name="T72" fmla="*/ 4082 w 5537"/>
                <a:gd name="T73" fmla="*/ 3346 h 4122"/>
                <a:gd name="T74" fmla="*/ 4195 w 5537"/>
                <a:gd name="T75" fmla="*/ 3410 h 4122"/>
                <a:gd name="T76" fmla="*/ 4306 w 5537"/>
                <a:gd name="T77" fmla="*/ 3473 h 4122"/>
                <a:gd name="T78" fmla="*/ 4418 w 5537"/>
                <a:gd name="T79" fmla="*/ 3536 h 4122"/>
                <a:gd name="T80" fmla="*/ 4530 w 5537"/>
                <a:gd name="T81" fmla="*/ 3597 h 4122"/>
                <a:gd name="T82" fmla="*/ 4642 w 5537"/>
                <a:gd name="T83" fmla="*/ 3658 h 4122"/>
                <a:gd name="T84" fmla="*/ 4753 w 5537"/>
                <a:gd name="T85" fmla="*/ 3718 h 4122"/>
                <a:gd name="T86" fmla="*/ 4865 w 5537"/>
                <a:gd name="T87" fmla="*/ 3778 h 4122"/>
                <a:gd name="T88" fmla="*/ 4977 w 5537"/>
                <a:gd name="T89" fmla="*/ 3837 h 4122"/>
                <a:gd name="T90" fmla="*/ 5089 w 5537"/>
                <a:gd name="T91" fmla="*/ 3895 h 4122"/>
                <a:gd name="T92" fmla="*/ 5201 w 5537"/>
                <a:gd name="T93" fmla="*/ 3952 h 4122"/>
                <a:gd name="T94" fmla="*/ 5312 w 5537"/>
                <a:gd name="T95" fmla="*/ 4010 h 4122"/>
                <a:gd name="T96" fmla="*/ 5425 w 5537"/>
                <a:gd name="T97" fmla="*/ 4065 h 4122"/>
                <a:gd name="T98" fmla="*/ 5537 w 5537"/>
                <a:gd name="T99" fmla="*/ 4122 h 4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537" h="4122">
                  <a:moveTo>
                    <a:pt x="0" y="0"/>
                  </a:moveTo>
                  <a:lnTo>
                    <a:pt x="56" y="104"/>
                  </a:lnTo>
                  <a:lnTo>
                    <a:pt x="112" y="189"/>
                  </a:lnTo>
                  <a:lnTo>
                    <a:pt x="168" y="266"/>
                  </a:lnTo>
                  <a:lnTo>
                    <a:pt x="223" y="339"/>
                  </a:lnTo>
                  <a:lnTo>
                    <a:pt x="279" y="409"/>
                  </a:lnTo>
                  <a:lnTo>
                    <a:pt x="335" y="477"/>
                  </a:lnTo>
                  <a:lnTo>
                    <a:pt x="391" y="542"/>
                  </a:lnTo>
                  <a:lnTo>
                    <a:pt x="447" y="604"/>
                  </a:lnTo>
                  <a:lnTo>
                    <a:pt x="503" y="666"/>
                  </a:lnTo>
                  <a:lnTo>
                    <a:pt x="559" y="726"/>
                  </a:lnTo>
                  <a:lnTo>
                    <a:pt x="615" y="784"/>
                  </a:lnTo>
                  <a:lnTo>
                    <a:pt x="672" y="842"/>
                  </a:lnTo>
                  <a:lnTo>
                    <a:pt x="726" y="898"/>
                  </a:lnTo>
                  <a:lnTo>
                    <a:pt x="783" y="953"/>
                  </a:lnTo>
                  <a:lnTo>
                    <a:pt x="839" y="1008"/>
                  </a:lnTo>
                  <a:lnTo>
                    <a:pt x="895" y="1062"/>
                  </a:lnTo>
                  <a:lnTo>
                    <a:pt x="951" y="1113"/>
                  </a:lnTo>
                  <a:lnTo>
                    <a:pt x="1007" y="1165"/>
                  </a:lnTo>
                  <a:lnTo>
                    <a:pt x="1063" y="1217"/>
                  </a:lnTo>
                  <a:lnTo>
                    <a:pt x="1119" y="1266"/>
                  </a:lnTo>
                  <a:lnTo>
                    <a:pt x="1175" y="1317"/>
                  </a:lnTo>
                  <a:lnTo>
                    <a:pt x="1230" y="1365"/>
                  </a:lnTo>
                  <a:lnTo>
                    <a:pt x="1286" y="1413"/>
                  </a:lnTo>
                  <a:lnTo>
                    <a:pt x="1342" y="1462"/>
                  </a:lnTo>
                  <a:lnTo>
                    <a:pt x="1398" y="1509"/>
                  </a:lnTo>
                  <a:lnTo>
                    <a:pt x="1454" y="1556"/>
                  </a:lnTo>
                  <a:lnTo>
                    <a:pt x="1510" y="1602"/>
                  </a:lnTo>
                  <a:lnTo>
                    <a:pt x="1566" y="1648"/>
                  </a:lnTo>
                  <a:lnTo>
                    <a:pt x="1622" y="1692"/>
                  </a:lnTo>
                  <a:lnTo>
                    <a:pt x="1678" y="1737"/>
                  </a:lnTo>
                  <a:lnTo>
                    <a:pt x="1733" y="1782"/>
                  </a:lnTo>
                  <a:lnTo>
                    <a:pt x="1789" y="1825"/>
                  </a:lnTo>
                  <a:lnTo>
                    <a:pt x="1845" y="1869"/>
                  </a:lnTo>
                  <a:lnTo>
                    <a:pt x="1902" y="1912"/>
                  </a:lnTo>
                  <a:lnTo>
                    <a:pt x="1958" y="1955"/>
                  </a:lnTo>
                  <a:lnTo>
                    <a:pt x="2014" y="1997"/>
                  </a:lnTo>
                  <a:lnTo>
                    <a:pt x="2070" y="2038"/>
                  </a:lnTo>
                  <a:lnTo>
                    <a:pt x="2126" y="2079"/>
                  </a:lnTo>
                  <a:lnTo>
                    <a:pt x="2182" y="2121"/>
                  </a:lnTo>
                  <a:lnTo>
                    <a:pt x="2237" y="2162"/>
                  </a:lnTo>
                  <a:lnTo>
                    <a:pt x="2293" y="2202"/>
                  </a:lnTo>
                  <a:lnTo>
                    <a:pt x="2349" y="2242"/>
                  </a:lnTo>
                  <a:lnTo>
                    <a:pt x="2405" y="2282"/>
                  </a:lnTo>
                  <a:lnTo>
                    <a:pt x="2461" y="2322"/>
                  </a:lnTo>
                  <a:lnTo>
                    <a:pt x="2517" y="2361"/>
                  </a:lnTo>
                  <a:lnTo>
                    <a:pt x="2573" y="2399"/>
                  </a:lnTo>
                  <a:lnTo>
                    <a:pt x="2629" y="2437"/>
                  </a:lnTo>
                  <a:lnTo>
                    <a:pt x="2685" y="2475"/>
                  </a:lnTo>
                  <a:lnTo>
                    <a:pt x="2740" y="2512"/>
                  </a:lnTo>
                  <a:lnTo>
                    <a:pt x="2796" y="2550"/>
                  </a:lnTo>
                  <a:lnTo>
                    <a:pt x="2852" y="2588"/>
                  </a:lnTo>
                  <a:lnTo>
                    <a:pt x="2908" y="2624"/>
                  </a:lnTo>
                  <a:lnTo>
                    <a:pt x="2965" y="2662"/>
                  </a:lnTo>
                  <a:lnTo>
                    <a:pt x="3021" y="2698"/>
                  </a:lnTo>
                  <a:lnTo>
                    <a:pt x="3077" y="2733"/>
                  </a:lnTo>
                  <a:lnTo>
                    <a:pt x="3133" y="2770"/>
                  </a:lnTo>
                  <a:lnTo>
                    <a:pt x="3189" y="2805"/>
                  </a:lnTo>
                  <a:lnTo>
                    <a:pt x="3244" y="2842"/>
                  </a:lnTo>
                  <a:lnTo>
                    <a:pt x="3299" y="2877"/>
                  </a:lnTo>
                  <a:lnTo>
                    <a:pt x="3355" y="2911"/>
                  </a:lnTo>
                  <a:lnTo>
                    <a:pt x="3411" y="2946"/>
                  </a:lnTo>
                  <a:lnTo>
                    <a:pt x="3467" y="2981"/>
                  </a:lnTo>
                  <a:lnTo>
                    <a:pt x="3523" y="3015"/>
                  </a:lnTo>
                  <a:lnTo>
                    <a:pt x="3579" y="3049"/>
                  </a:lnTo>
                  <a:lnTo>
                    <a:pt x="3635" y="3083"/>
                  </a:lnTo>
                  <a:lnTo>
                    <a:pt x="3691" y="3117"/>
                  </a:lnTo>
                  <a:lnTo>
                    <a:pt x="3746" y="3150"/>
                  </a:lnTo>
                  <a:lnTo>
                    <a:pt x="3802" y="3183"/>
                  </a:lnTo>
                  <a:lnTo>
                    <a:pt x="3858" y="3217"/>
                  </a:lnTo>
                  <a:lnTo>
                    <a:pt x="3914" y="3249"/>
                  </a:lnTo>
                  <a:lnTo>
                    <a:pt x="3970" y="3282"/>
                  </a:lnTo>
                  <a:lnTo>
                    <a:pt x="4026" y="3315"/>
                  </a:lnTo>
                  <a:lnTo>
                    <a:pt x="4082" y="3346"/>
                  </a:lnTo>
                  <a:lnTo>
                    <a:pt x="4138" y="3378"/>
                  </a:lnTo>
                  <a:lnTo>
                    <a:pt x="4195" y="3410"/>
                  </a:lnTo>
                  <a:lnTo>
                    <a:pt x="4249" y="3442"/>
                  </a:lnTo>
                  <a:lnTo>
                    <a:pt x="4306" y="3473"/>
                  </a:lnTo>
                  <a:lnTo>
                    <a:pt x="4362" y="3505"/>
                  </a:lnTo>
                  <a:lnTo>
                    <a:pt x="4418" y="3536"/>
                  </a:lnTo>
                  <a:lnTo>
                    <a:pt x="4474" y="3566"/>
                  </a:lnTo>
                  <a:lnTo>
                    <a:pt x="4530" y="3597"/>
                  </a:lnTo>
                  <a:lnTo>
                    <a:pt x="4586" y="3628"/>
                  </a:lnTo>
                  <a:lnTo>
                    <a:pt x="4642" y="3658"/>
                  </a:lnTo>
                  <a:lnTo>
                    <a:pt x="4698" y="3689"/>
                  </a:lnTo>
                  <a:lnTo>
                    <a:pt x="4753" y="3718"/>
                  </a:lnTo>
                  <a:lnTo>
                    <a:pt x="4809" y="3749"/>
                  </a:lnTo>
                  <a:lnTo>
                    <a:pt x="4865" y="3778"/>
                  </a:lnTo>
                  <a:lnTo>
                    <a:pt x="4921" y="3808"/>
                  </a:lnTo>
                  <a:lnTo>
                    <a:pt x="4977" y="3837"/>
                  </a:lnTo>
                  <a:lnTo>
                    <a:pt x="5033" y="3866"/>
                  </a:lnTo>
                  <a:lnTo>
                    <a:pt x="5089" y="3895"/>
                  </a:lnTo>
                  <a:lnTo>
                    <a:pt x="5145" y="3924"/>
                  </a:lnTo>
                  <a:lnTo>
                    <a:pt x="5201" y="3952"/>
                  </a:lnTo>
                  <a:lnTo>
                    <a:pt x="5256" y="3981"/>
                  </a:lnTo>
                  <a:lnTo>
                    <a:pt x="5312" y="4010"/>
                  </a:lnTo>
                  <a:lnTo>
                    <a:pt x="5369" y="4038"/>
                  </a:lnTo>
                  <a:lnTo>
                    <a:pt x="5425" y="4065"/>
                  </a:lnTo>
                  <a:lnTo>
                    <a:pt x="5481" y="4094"/>
                  </a:lnTo>
                  <a:lnTo>
                    <a:pt x="5537" y="4122"/>
                  </a:lnTo>
                </a:path>
              </a:pathLst>
            </a:custGeom>
            <a:noFill/>
            <a:ln w="28575" cap="rnd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91" name="Rectangle 12"/>
            <p:cNvSpPr>
              <a:spLocks noChangeArrowheads="1"/>
            </p:cNvSpPr>
            <p:nvPr/>
          </p:nvSpPr>
          <p:spPr bwMode="auto">
            <a:xfrm>
              <a:off x="8642588" y="4923839"/>
              <a:ext cx="1660353" cy="485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100" b="0">
                  <a:solidFill>
                    <a:srgbClr val="FFFFFF"/>
                  </a:solidFill>
                  <a:cs typeface="Arial" pitchFamily="34" charset="0"/>
                </a:rPr>
                <a:t>e</a:t>
              </a:r>
              <a:r>
                <a:rPr kumimoji="0" lang="en-US" sz="21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cs typeface="Arial" pitchFamily="34" charset="0"/>
                </a:rPr>
                <a:t>rror rate</a:t>
              </a:r>
            </a:p>
          </p:txBody>
        </p:sp>
        <p:sp>
          <p:nvSpPr>
            <p:cNvPr id="92" name="Rectangle 12"/>
            <p:cNvSpPr>
              <a:spLocks noChangeArrowheads="1"/>
            </p:cNvSpPr>
            <p:nvPr/>
          </p:nvSpPr>
          <p:spPr bwMode="auto">
            <a:xfrm>
              <a:off x="5615898" y="3901647"/>
              <a:ext cx="291164" cy="485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1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R</a:t>
              </a:r>
            </a:p>
          </p:txBody>
        </p:sp>
        <p:cxnSp>
          <p:nvCxnSpPr>
            <p:cNvPr id="93" name="Straight Connector 92"/>
            <p:cNvCxnSpPr>
              <a:stCxn id="90" idx="49"/>
            </p:cNvCxnSpPr>
            <p:nvPr/>
          </p:nvCxnSpPr>
          <p:spPr bwMode="auto">
            <a:xfrm>
              <a:off x="7455910" y="4868923"/>
              <a:ext cx="208007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2" name="Group 31"/>
          <p:cNvGrpSpPr/>
          <p:nvPr/>
        </p:nvGrpSpPr>
        <p:grpSpPr>
          <a:xfrm>
            <a:off x="2538561" y="6287748"/>
            <a:ext cx="2607538" cy="757433"/>
            <a:chOff x="2535962" y="6260733"/>
            <a:chExt cx="2607538" cy="693322"/>
          </a:xfrm>
        </p:grpSpPr>
        <p:cxnSp>
          <p:nvCxnSpPr>
            <p:cNvPr id="119" name="Straight Arrow Connector 118"/>
            <p:cNvCxnSpPr/>
            <p:nvPr/>
          </p:nvCxnSpPr>
          <p:spPr bwMode="auto">
            <a:xfrm rot="16200000" flipV="1">
              <a:off x="4977909" y="6095142"/>
              <a:ext cx="0" cy="331181"/>
            </a:xfrm>
            <a:prstGeom prst="straightConnector1">
              <a:avLst/>
            </a:prstGeom>
            <a:solidFill>
              <a:schemeClr val="accent1"/>
            </a:solidFill>
            <a:ln w="25400" cap="sq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med"/>
            </a:ln>
            <a:effectLst/>
          </p:spPr>
        </p:cxnSp>
        <p:cxnSp>
          <p:nvCxnSpPr>
            <p:cNvPr id="120" name="Straight Connector 119"/>
            <p:cNvCxnSpPr/>
            <p:nvPr/>
          </p:nvCxnSpPr>
          <p:spPr bwMode="auto">
            <a:xfrm rot="16200000" flipH="1" flipV="1">
              <a:off x="4796839" y="6607394"/>
              <a:ext cx="693322" cy="0"/>
            </a:xfrm>
            <a:prstGeom prst="line">
              <a:avLst/>
            </a:prstGeom>
            <a:noFill/>
            <a:ln w="25400" cap="sq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30" name="Straight Connector 29"/>
            <p:cNvCxnSpPr/>
            <p:nvPr/>
          </p:nvCxnSpPr>
          <p:spPr bwMode="auto">
            <a:xfrm flipH="1">
              <a:off x="2535962" y="6954055"/>
              <a:ext cx="2607538" cy="0"/>
            </a:xfrm>
            <a:prstGeom prst="line">
              <a:avLst/>
            </a:prstGeom>
            <a:noFill/>
            <a:ln w="2540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sp>
        <p:nvSpPr>
          <p:cNvPr id="121" name="TextBox 9"/>
          <p:cNvSpPr txBox="1">
            <a:spLocks noChangeArrowheads="1"/>
          </p:cNvSpPr>
          <p:nvPr/>
        </p:nvSpPr>
        <p:spPr bwMode="auto">
          <a:xfrm>
            <a:off x="3017616" y="6649879"/>
            <a:ext cx="176843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100" b="0">
                <a:solidFill>
                  <a:srgbClr val="FFFFFF"/>
                </a:solidFill>
              </a:rPr>
              <a:t>small fraction</a:t>
            </a:r>
          </a:p>
        </p:txBody>
      </p:sp>
      <p:cxnSp>
        <p:nvCxnSpPr>
          <p:cNvPr id="123" name="Straight Arrow Connector 122"/>
          <p:cNvCxnSpPr/>
          <p:nvPr/>
        </p:nvCxnSpPr>
        <p:spPr bwMode="auto">
          <a:xfrm flipH="1">
            <a:off x="4814918" y="6098147"/>
            <a:ext cx="633888" cy="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med"/>
          </a:ln>
          <a:effectLst/>
        </p:spPr>
      </p:cxnSp>
      <p:sp>
        <p:nvSpPr>
          <p:cNvPr id="126" name="TextBox 9"/>
          <p:cNvSpPr txBox="1">
            <a:spLocks noChangeArrowheads="1"/>
          </p:cNvSpPr>
          <p:nvPr/>
        </p:nvSpPr>
        <p:spPr bwMode="auto">
          <a:xfrm>
            <a:off x="5448806" y="5877872"/>
            <a:ext cx="418736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100" b="0">
                <a:solidFill>
                  <a:srgbClr val="FFFFFF"/>
                </a:solidFill>
              </a:rPr>
              <a:t>1st time: initial short key, or</a:t>
            </a:r>
          </a:p>
          <a:p>
            <a:pPr algn="l"/>
            <a:r>
              <a:rPr lang="en-US" sz="2100" b="0">
                <a:solidFill>
                  <a:srgbClr val="FFFFFF"/>
                </a:solidFill>
              </a:rPr>
              <a:t>	  public-key infrastructure</a:t>
            </a:r>
          </a:p>
        </p:txBody>
      </p:sp>
      <p:cxnSp>
        <p:nvCxnSpPr>
          <p:cNvPr id="127" name="Straight Arrow Connector 126"/>
          <p:cNvCxnSpPr/>
          <p:nvPr/>
        </p:nvCxnSpPr>
        <p:spPr bwMode="auto">
          <a:xfrm flipH="1">
            <a:off x="2623150" y="4803318"/>
            <a:ext cx="2880" cy="26396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med"/>
          </a:ln>
          <a:effectLst/>
        </p:spPr>
      </p:cxnSp>
      <p:cxnSp>
        <p:nvCxnSpPr>
          <p:cNvPr id="129" name="Straight Arrow Connector 128"/>
          <p:cNvCxnSpPr/>
          <p:nvPr/>
        </p:nvCxnSpPr>
        <p:spPr bwMode="auto">
          <a:xfrm flipH="1">
            <a:off x="2623150" y="3976011"/>
            <a:ext cx="2880" cy="26396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med"/>
          </a:ln>
          <a:effectLst/>
        </p:spPr>
      </p:cxnSp>
      <p:sp>
        <p:nvSpPr>
          <p:cNvPr id="130" name="TextBox 9"/>
          <p:cNvSpPr txBox="1">
            <a:spLocks noChangeArrowheads="1"/>
          </p:cNvSpPr>
          <p:nvPr/>
        </p:nvSpPr>
        <p:spPr bwMode="auto">
          <a:xfrm>
            <a:off x="2658094" y="4712889"/>
            <a:ext cx="37863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100" b="0" i="1">
                <a:solidFill>
                  <a:srgbClr val="FFFFFF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9332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ntnuliggende">
  <a:themeElements>
    <a:clrScheme name="">
      <a:dk1>
        <a:srgbClr val="000000"/>
      </a:dk1>
      <a:lt1>
        <a:srgbClr val="FFFFFF"/>
      </a:lt1>
      <a:dk2>
        <a:srgbClr val="FF0000"/>
      </a:dk2>
      <a:lt2>
        <a:srgbClr val="DADADA"/>
      </a:lt2>
      <a:accent1>
        <a:srgbClr val="00DFCA"/>
      </a:accent1>
      <a:accent2>
        <a:srgbClr val="0000FF"/>
      </a:accent2>
      <a:accent3>
        <a:srgbClr val="FFFFFF"/>
      </a:accent3>
      <a:accent4>
        <a:srgbClr val="000000"/>
      </a:accent4>
      <a:accent5>
        <a:srgbClr val="AAECE1"/>
      </a:accent5>
      <a:accent6>
        <a:srgbClr val="0000E7"/>
      </a:accent6>
      <a:hlink>
        <a:srgbClr val="00FF00"/>
      </a:hlink>
      <a:folHlink>
        <a:srgbClr val="CECECE"/>
      </a:folHlink>
    </a:clrScheme>
    <a:fontScheme name="ntnuliggende.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>
          <a:solidFill>
            <a:srgbClr val="00FF00"/>
          </a:solidFill>
          <a:miter lim="800000"/>
          <a:headEnd/>
          <a:tailEnd type="none" w="lg" len="lg"/>
        </a:ln>
      </a:spPr>
      <a:bodyPr lIns="102860" tIns="51429" rIns="102860" bIns="51429" rtlCol="0" anchor="ctr"/>
      <a:lstStyle>
        <a:defPPr algn="ctr">
          <a:defRPr/>
        </a:defPPr>
      </a:lstStyle>
    </a:spDef>
    <a:lnDef>
      <a:spPr bwMode="auto">
        <a:noFill/>
        <a:ln w="12700" algn="ctr">
          <a:solidFill>
            <a:srgbClr val="FF0000"/>
          </a:solidFill>
          <a:round/>
          <a:headEnd type="none" w="med" len="med"/>
          <a:tailEnd type="none" w="med" len="med"/>
        </a:ln>
      </a:spPr>
      <a:bodyPr/>
      <a:lstStyle/>
    </a:lnDef>
    <a:txDef>
      <a:spPr bwMode="auto">
        <a:noFill/>
        <a:ln w="12700">
          <a:solidFill>
            <a:srgbClr val="FFFFFF"/>
          </a:solidFill>
          <a:miter lim="800000"/>
          <a:headEnd/>
          <a:tailEnd/>
        </a:ln>
      </a:spPr>
      <a:bodyPr wrap="none" lIns="0" tIns="0" rIns="0" bIns="0" rtlCol="0" anchor="ctr">
        <a:noAutofit/>
      </a:bodyPr>
      <a:lstStyle>
        <a:defPPr>
          <a:defRPr sz="2200" smtClean="0">
            <a:ln w="12700">
              <a:noFill/>
            </a:ln>
            <a:solidFill>
              <a:srgbClr val="FFFFFF"/>
            </a:solidFill>
          </a:defRPr>
        </a:defPPr>
      </a:lstStyle>
    </a:txDef>
  </a:objectDefaults>
  <a:extraClrSchemeLst>
    <a:extraClrScheme>
      <a:clrScheme name="ntnuliggende.ppt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tnuliggende.ppt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P:\NTNU\Ntnuc\MALER\ntnuliggende.ppt</Template>
  <TotalTime>60232</TotalTime>
  <Words>1884</Words>
  <Application>Microsoft Office PowerPoint</Application>
  <PresentationFormat>Custom</PresentationFormat>
  <Paragraphs>471</Paragraphs>
  <Slides>33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Monotype Sorts</vt:lpstr>
      <vt:lpstr>Arial</vt:lpstr>
      <vt:lpstr>Times New Roman</vt:lpstr>
      <vt:lpstr>Verdana</vt:lpstr>
      <vt:lpstr>Symbol</vt:lpstr>
      <vt:lpstr>ntnuliggende</vt:lpstr>
      <vt:lpstr>PowerPoint Presentation</vt:lpstr>
      <vt:lpstr>A (very) brief history of cryptography</vt:lpstr>
      <vt:lpstr>Breaking cryptography retroactively</vt:lpstr>
      <vt:lpstr>A (very) brief history of cryptography</vt:lpstr>
      <vt:lpstr>One-time pad</vt:lpstr>
      <vt:lpstr>A (very) brief history of cryptography</vt:lpstr>
      <vt:lpstr>Key distribution for encryption</vt:lpstr>
      <vt:lpstr>Quantum key distribution (QKD)</vt:lpstr>
      <vt:lpstr>Post-processing in QKD</vt:lpstr>
      <vt:lpstr>Commercial QKD</vt:lpstr>
      <vt:lpstr>Trusted-node network</vt:lpstr>
      <vt:lpstr>Shanghai control center of the Chinese quantum key distribution network and satellite</vt:lpstr>
      <vt:lpstr>PowerPoint Presentation</vt:lpstr>
      <vt:lpstr>PowerPoint Presentation</vt:lpstr>
      <vt:lpstr>Chinese quantum satellite Micius (launched 2016)</vt:lpstr>
      <vt:lpstr>Certification of cryptographic tools</vt:lpstr>
      <vt:lpstr>Certification of cryptographic tools</vt:lpstr>
      <vt:lpstr>PowerPoint Presentation</vt:lpstr>
      <vt:lpstr>Implementation security of quantum communications</vt:lpstr>
      <vt:lpstr>PowerPoint Presentation</vt:lpstr>
      <vt:lpstr>PowerPoint Presentation</vt:lpstr>
      <vt:lpstr>Attacks require realtime physical access to channel</vt:lpstr>
      <vt:lpstr>Polarization receiver for satellite</vt:lpstr>
      <vt:lpstr>Polarization analyzer</vt:lpstr>
      <vt:lpstr>Polarization analyzer</vt:lpstr>
      <vt:lpstr>Efficiency mismatch in polarization analyzer</vt:lpstr>
      <vt:lpstr>Detector efficiency without pinhole</vt:lpstr>
      <vt:lpstr>Counter-attack</vt:lpstr>
      <vt:lpstr>PowerPoint Presentation</vt:lpstr>
      <vt:lpstr>PowerPoint Presentation</vt:lpstr>
      <vt:lpstr>Security audit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Vadim Makarov</dc:creator>
  <cp:lastModifiedBy>Vadim Makarov</cp:lastModifiedBy>
  <cp:revision>2103</cp:revision>
  <cp:lastPrinted>2017-12-28T22:52:50Z</cp:lastPrinted>
  <dcterms:created xsi:type="dcterms:W3CDTF">1999-04-12T08:58:22Z</dcterms:created>
  <dcterms:modified xsi:type="dcterms:W3CDTF">2019-08-02T18:39:51Z</dcterms:modified>
</cp:coreProperties>
</file>