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9" r:id="rId1"/>
  </p:sldMasterIdLst>
  <p:notesMasterIdLst>
    <p:notesMasterId r:id="rId20"/>
  </p:notesMasterIdLst>
  <p:handoutMasterIdLst>
    <p:handoutMasterId r:id="rId21"/>
  </p:handoutMasterIdLst>
  <p:sldIdLst>
    <p:sldId id="1363" r:id="rId2"/>
    <p:sldId id="1300" r:id="rId3"/>
    <p:sldId id="1239" r:id="rId4"/>
    <p:sldId id="1261" r:id="rId5"/>
    <p:sldId id="1322" r:id="rId6"/>
    <p:sldId id="1323" r:id="rId7"/>
    <p:sldId id="1324" r:id="rId8"/>
    <p:sldId id="1326" r:id="rId9"/>
    <p:sldId id="1325" r:id="rId10"/>
    <p:sldId id="1327" r:id="rId11"/>
    <p:sldId id="1328" r:id="rId12"/>
    <p:sldId id="1330" r:id="rId13"/>
    <p:sldId id="1349" r:id="rId14"/>
    <p:sldId id="1333" r:id="rId15"/>
    <p:sldId id="1334" r:id="rId16"/>
    <p:sldId id="1362" r:id="rId17"/>
    <p:sldId id="1339" r:id="rId18"/>
    <p:sldId id="1361" r:id="rId19"/>
  </p:sldIdLst>
  <p:sldSz cx="10287000" cy="7715250"/>
  <p:notesSz cx="7315200" cy="9601200"/>
  <p:embeddedFontLst>
    <p:embeddedFont>
      <p:font typeface="Arial Narrow" panose="020B0606020202030204" pitchFamily="34" charset="0"/>
      <p:regular r:id="rId22"/>
      <p:bold r:id="rId23"/>
      <p:italic r:id="rId24"/>
      <p:boldItalic r:id="rId25"/>
    </p:embeddedFont>
    <p:embeddedFont>
      <p:font typeface="Monotype Sorts" panose="020B0604020202020204" charset="0"/>
      <p:regular r:id="rId26"/>
    </p:embeddedFont>
    <p:embeddedFont>
      <p:font typeface="Verdana" panose="020B060403050404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3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00FF00">
        <a:alpha val="0"/>
      </a:srgbClr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FFFF"/>
    <a:srgbClr val="000000"/>
    <a:srgbClr val="FFFF00"/>
    <a:srgbClr val="5F5F5F"/>
    <a:srgbClr val="333333"/>
    <a:srgbClr val="00FF00"/>
    <a:srgbClr val="C0C0C0"/>
    <a:srgbClr val="99AAFF"/>
    <a:srgbClr val="FF78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5846" autoAdjust="0"/>
    <p:restoredTop sz="95830" autoAdjust="0"/>
  </p:normalViewPr>
  <p:slideViewPr>
    <p:cSldViewPr>
      <p:cViewPr varScale="1">
        <p:scale>
          <a:sx n="92" d="100"/>
          <a:sy n="92" d="100"/>
        </p:scale>
        <p:origin x="1575" y="60"/>
      </p:cViewPr>
      <p:guideLst>
        <p:guide orient="horz" pos="2430"/>
        <p:guide pos="3240"/>
      </p:guideLst>
    </p:cSldViewPr>
  </p:slideViewPr>
  <p:outlineViewPr>
    <p:cViewPr>
      <p:scale>
        <a:sx n="33" d="100"/>
        <a:sy n="33" d="100"/>
      </p:scale>
      <p:origin x="0" y="-5437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2171" y="60"/>
      </p:cViewPr>
      <p:guideLst>
        <p:guide orient="horz" pos="3024"/>
        <p:guide pos="2304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40694" cy="51677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1976" y="1"/>
            <a:ext cx="3220848" cy="51677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9959"/>
            <a:ext cx="3140694" cy="4437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1976" y="9149959"/>
            <a:ext cx="3220848" cy="4437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fld id="{57A483BE-1443-4BCB-969A-5F3171C22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20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3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062" y="3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924" y="4560086"/>
            <a:ext cx="5365352" cy="4321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120172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062" y="9120172"/>
            <a:ext cx="3170138" cy="4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fld id="{007B873D-FDDD-4BBB-B459-3488AC9D98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937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9D29AD-9A97-42A8-AC81-0FC3893EDB99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55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397125"/>
            <a:ext cx="8743950" cy="1654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4371975"/>
            <a:ext cx="7200900" cy="19716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7163" y="112713"/>
            <a:ext cx="2509837" cy="71802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7650" y="112713"/>
            <a:ext cx="7377113" cy="71802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68400"/>
            <a:ext cx="10039350" cy="9366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47650" y="1554163"/>
            <a:ext cx="9864725" cy="2792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7650" y="4498975"/>
            <a:ext cx="9864725" cy="279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957763"/>
            <a:ext cx="8743950" cy="1531937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3270250"/>
            <a:ext cx="8743950" cy="16875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7650" y="1554163"/>
            <a:ext cx="4856163" cy="5738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6213" y="1554163"/>
            <a:ext cx="4856162" cy="5738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09563"/>
            <a:ext cx="9258300" cy="12858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727200"/>
            <a:ext cx="4545013" cy="7191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446338"/>
            <a:ext cx="4545013" cy="4445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727200"/>
            <a:ext cx="4546600" cy="7191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446338"/>
            <a:ext cx="4546600" cy="4445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07975"/>
            <a:ext cx="3384550" cy="13065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307975"/>
            <a:ext cx="5749925" cy="6583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614488"/>
            <a:ext cx="3384550" cy="5276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5400675"/>
            <a:ext cx="6172200" cy="6381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88975"/>
            <a:ext cx="6172200" cy="46291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6038850"/>
            <a:ext cx="6172200" cy="9048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1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247650" y="68400"/>
            <a:ext cx="100393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9693" rIns="0" bIns="49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Klikk for å redigere tittelstilen i delmalen</a:t>
            </a:r>
          </a:p>
        </p:txBody>
      </p:sp>
      <p:sp>
        <p:nvSpPr>
          <p:cNvPr id="7171" name="Rectangle 12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247650" y="1554163"/>
            <a:ext cx="9864725" cy="573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384" tIns="49693" rIns="99384" bIns="49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Klikk for å redigere tekststilene i delmalen</a:t>
            </a:r>
          </a:p>
          <a:p>
            <a:pPr lvl="1"/>
            <a:r>
              <a:rPr lang="en-GB"/>
              <a:t>Andre nivå</a:t>
            </a:r>
          </a:p>
          <a:p>
            <a:pPr lvl="2"/>
            <a:r>
              <a:rPr lang="en-GB"/>
              <a:t>Tredje nivå</a:t>
            </a:r>
          </a:p>
          <a:p>
            <a:pPr lvl="3"/>
            <a:r>
              <a:rPr lang="en-GB"/>
              <a:t>Fjerde nivå</a:t>
            </a:r>
          </a:p>
          <a:p>
            <a:pPr lvl="4"/>
            <a:r>
              <a:rPr lang="en-GB"/>
              <a:t>Femte nivå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defTabSz="987425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2pPr>
      <a:lvl3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3pPr>
      <a:lvl4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4pPr>
      <a:lvl5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5pPr>
      <a:lvl6pPr marL="4572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6pPr>
      <a:lvl7pPr marL="9144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7pPr>
      <a:lvl8pPr marL="13716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8pPr>
      <a:lvl9pPr marL="18288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9pPr>
    </p:titleStyle>
    <p:bodyStyle>
      <a:lvl1pPr marL="369888" indent="-369888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35000"/>
        <a:buFont typeface="Symbol" pitchFamily="18" charset="2"/>
        <a:buChar char="·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801688" indent="-307975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Symbol" pitchFamily="18" charset="2"/>
        <a:buChar char="¨"/>
        <a:defRPr sz="2200" b="1">
          <a:solidFill>
            <a:schemeClr val="tx1"/>
          </a:solidFill>
          <a:latin typeface="+mn-lt"/>
        </a:defRPr>
      </a:lvl2pPr>
      <a:lvl3pPr marL="1235075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pitchFamily="2" charset="2"/>
        <a:buChar char="è"/>
        <a:defRPr sz="2200" b="1">
          <a:solidFill>
            <a:schemeClr val="tx1"/>
          </a:solidFill>
          <a:latin typeface="+mn-lt"/>
        </a:defRPr>
      </a:lvl3pPr>
      <a:lvl4pPr marL="1727200" indent="-246063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ä"/>
        <a:defRPr sz="2200">
          <a:solidFill>
            <a:schemeClr val="tx1"/>
          </a:solidFill>
          <a:latin typeface="+mn-lt"/>
        </a:defRPr>
      </a:lvl4pPr>
      <a:lvl5pPr marL="22209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5pPr>
      <a:lvl6pPr marL="26781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6pPr>
      <a:lvl7pPr marL="31353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7pPr>
      <a:lvl8pPr marL="35925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8pPr>
      <a:lvl9pPr marL="40497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g"/><Relationship Id="rId7" Type="http://schemas.openxmlformats.org/officeDocument/2006/relationships/image" Target="../media/image3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emf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emf"/><Relationship Id="rId4" Type="http://schemas.openxmlformats.org/officeDocument/2006/relationships/image" Target="../media/image8.jpg"/><Relationship Id="rId9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A60515-1380-4196-A331-04EE339BA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5289" y="-155388"/>
            <a:ext cx="11805958" cy="7870638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-38098" y="185115"/>
            <a:ext cx="10363198" cy="43206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algn="ctr" rotWithShape="0">
              <a:srgbClr val="FFFFFF"/>
            </a:outerShdw>
          </a:effectLst>
        </p:spPr>
        <p:txBody>
          <a:bodyPr lIns="0" tIns="0" rIns="0" bIns="0" anchor="ctr"/>
          <a:lstStyle/>
          <a:p>
            <a:pPr lvl="0"/>
            <a:r>
              <a:rPr lang="en-US" sz="2900">
                <a:solidFill>
                  <a:srgbClr val="FF0000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rPr>
              <a:t>Improving security of a QKD system via an external audit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 rot="16200000">
            <a:off x="8614109" y="1722952"/>
            <a:ext cx="2628218" cy="48896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b" anchorCtr="0"/>
          <a:lstStyle/>
          <a:p>
            <a:pPr algn="r">
              <a:lnSpc>
                <a:spcPct val="110000"/>
              </a:lnSpc>
            </a:pPr>
            <a:r>
              <a:rPr lang="en-US" sz="1200" b="0">
                <a:solidFill>
                  <a:srgbClr val="CC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Talk at BQIT online workshop,</a:t>
            </a:r>
            <a:br>
              <a:rPr lang="en-US" sz="1200" b="0">
                <a:solidFill>
                  <a:srgbClr val="CC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200" b="0">
                <a:solidFill>
                  <a:srgbClr val="CC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27–30 April 2020 </a:t>
            </a:r>
          </a:p>
        </p:txBody>
      </p:sp>
      <p:sp>
        <p:nvSpPr>
          <p:cNvPr id="12" name="TextBox 46"/>
          <p:cNvSpPr txBox="1">
            <a:spLocks noChangeArrowheads="1"/>
          </p:cNvSpPr>
          <p:nvPr/>
        </p:nvSpPr>
        <p:spPr bwMode="auto">
          <a:xfrm>
            <a:off x="8202775" y="7504047"/>
            <a:ext cx="2084225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r"/>
            <a:r>
              <a:rPr lang="en-US" sz="900" b="0">
                <a:solidFill>
                  <a:srgbClr val="C0C0C0"/>
                </a:solidFill>
              </a:rPr>
              <a:t>Photo ©</a:t>
            </a:r>
            <a:r>
              <a:rPr lang="en-US" sz="200" b="0">
                <a:solidFill>
                  <a:srgbClr val="C0C0C0"/>
                </a:solidFill>
              </a:rPr>
              <a:t> </a:t>
            </a:r>
            <a:r>
              <a:rPr lang="en-US" sz="900" b="0">
                <a:solidFill>
                  <a:srgbClr val="C0C0C0"/>
                </a:solidFill>
              </a:rPr>
              <a:t>2017 Vadim Makarov / ITMO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7827910" y="7014618"/>
            <a:ext cx="2284280" cy="50302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0" tIns="0" rIns="0" bIns="0" anchor="ctr" anchorCtr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en-US" sz="3000" b="0">
                <a:solidFill>
                  <a:srgbClr val="FF0000"/>
                </a:solidFill>
                <a:cs typeface="Arial" panose="020B0604020202020204" pitchFamily="34" charset="0"/>
              </a:rPr>
              <a:t>vad1.com/lab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74810" y="7014939"/>
            <a:ext cx="10112190" cy="50270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25400" algn="ctr" rotWithShape="0">
              <a:srgbClr val="000000">
                <a:alpha val="60000"/>
              </a:srgbClr>
            </a:outerShdw>
          </a:effectLst>
        </p:spPr>
        <p:txBody>
          <a:bodyPr wrap="square" lIns="0" tIns="0" rIns="0" bIns="0" anchor="ctr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CA" sz="3000" b="0">
                <a:solidFill>
                  <a:srgbClr val="F8F8F8"/>
                </a:solidFill>
              </a:rPr>
              <a:t>Quantum hacking lab</a:t>
            </a:r>
            <a:endParaRPr lang="en-US" sz="3000" b="0">
              <a:solidFill>
                <a:srgbClr val="F8F8F8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B2751D0D-AA3E-4597-A519-C8B033FF34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3" y="-36513"/>
            <a:ext cx="10361613" cy="7786688"/>
          </a:xfrm>
          <a:prstGeom prst="rect">
            <a:avLst/>
          </a:prstGeom>
          <a:noFill/>
          <a:ln w="0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36D89D-D0A4-4618-8737-52A8C7A8D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963" y="2417425"/>
            <a:ext cx="2592360" cy="50270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25400" algn="ctr" rotWithShape="0">
              <a:srgbClr val="000000">
                <a:alpha val="60000"/>
              </a:srgbClr>
            </a:outerShdw>
          </a:effectLst>
        </p:spPr>
        <p:txBody>
          <a:bodyPr wrap="square" lIns="0" tIns="0" rIns="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ja-JP" sz="2900" b="0">
                <a:solidFill>
                  <a:srgbClr val="EAEAEA"/>
                </a:solidFill>
              </a:rPr>
              <a:t>Vadim </a:t>
            </a:r>
            <a:r>
              <a:rPr lang="ja-JP" altLang="en-US" sz="2900" b="0">
                <a:solidFill>
                  <a:srgbClr val="EAEAEA"/>
                </a:solidFill>
              </a:rPr>
              <a:t>大胡子</a:t>
            </a:r>
            <a:endParaRPr lang="en-US" sz="2900" b="0">
              <a:solidFill>
                <a:srgbClr val="EAEAEA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913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86D554-6273-48F9-8663-69B8048C8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41470" y="3387982"/>
            <a:ext cx="12745770" cy="4327268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2. Laser damage</a:t>
            </a:r>
            <a:endParaRPr lang="en-CA"/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6F0E0813-CD40-419F-8084-EBEC57647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292975"/>
            <a:ext cx="99790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lvl="0" algn="l"/>
            <a:r>
              <a:rPr lang="en-US" sz="1600" b="0">
                <a:solidFill>
                  <a:srgbClr val="FF0000"/>
                </a:solidFill>
                <a:cs typeface="Arial" pitchFamily="34" charset="0"/>
              </a:rPr>
              <a:t>A. Huang </a:t>
            </a:r>
            <a:r>
              <a:rPr lang="en-US" sz="1600" b="0" i="1">
                <a:solidFill>
                  <a:srgbClr val="FF000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FF0000"/>
                </a:solidFill>
                <a:cs typeface="Arial" pitchFamily="34" charset="0"/>
              </a:rPr>
              <a:t> Phys. Rev. Appl. </a:t>
            </a:r>
            <a:r>
              <a:rPr lang="en-US" sz="1600">
                <a:solidFill>
                  <a:srgbClr val="FF0000"/>
                </a:solidFill>
                <a:cs typeface="Arial" pitchFamily="34" charset="0"/>
              </a:rPr>
              <a:t>13</a:t>
            </a:r>
            <a:r>
              <a:rPr lang="en-US" sz="1600" b="0">
                <a:solidFill>
                  <a:srgbClr val="FF0000"/>
                </a:solidFill>
                <a:cs typeface="Arial" pitchFamily="34" charset="0"/>
              </a:rPr>
              <a:t>, 034017 (2020)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8C5A70D-A6A4-46C7-BBA7-86012E8A47FF}"/>
              </a:ext>
            </a:extLst>
          </p:cNvPr>
          <p:cNvGrpSpPr/>
          <p:nvPr/>
        </p:nvGrpSpPr>
        <p:grpSpPr>
          <a:xfrm>
            <a:off x="462850" y="1121245"/>
            <a:ext cx="9361302" cy="2376330"/>
            <a:chOff x="462850" y="1121245"/>
            <a:chExt cx="9361302" cy="2376330"/>
          </a:xfrm>
        </p:grpSpPr>
        <p:sp>
          <p:nvSpPr>
            <p:cNvPr id="52" name="Line 6">
              <a:extLst>
                <a:ext uri="{FF2B5EF4-FFF2-40B4-BE49-F238E27FC236}">
                  <a16:creationId xmlns:a16="http://schemas.microsoft.com/office/drawing/2014/main" id="{FCB53A13-1BA1-4734-A9CD-FB492111AE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05049" y="3299575"/>
              <a:ext cx="8415031" cy="0"/>
            </a:xfrm>
            <a:prstGeom prst="line">
              <a:avLst/>
            </a:prstGeom>
            <a:noFill/>
            <a:ln w="25400" cap="flat">
              <a:solidFill>
                <a:srgbClr val="C0C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F02C1DE9-E9A3-46B3-8CF2-8174FEBACE23}"/>
                </a:ext>
              </a:extLst>
            </p:cNvPr>
            <p:cNvGrpSpPr/>
            <p:nvPr/>
          </p:nvGrpSpPr>
          <p:grpSpPr>
            <a:xfrm>
              <a:off x="534860" y="3119575"/>
              <a:ext cx="612000" cy="360000"/>
              <a:chOff x="894910" y="2561445"/>
              <a:chExt cx="539750" cy="330200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8DDBBCA2-52D1-4CA0-8E5C-A3DF2194DB06}"/>
                  </a:ext>
                </a:extLst>
              </p:cNvPr>
              <p:cNvGrpSpPr/>
              <p:nvPr/>
            </p:nvGrpSpPr>
            <p:grpSpPr>
              <a:xfrm>
                <a:off x="937097" y="2605957"/>
                <a:ext cx="464988" cy="252738"/>
                <a:chOff x="2712363" y="2530537"/>
                <a:chExt cx="464988" cy="252738"/>
              </a:xfrm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B1AEDA6C-11BC-4B22-BECC-8188BE8DAC2B}"/>
                    </a:ext>
                  </a:extLst>
                </p:cNvPr>
                <p:cNvSpPr/>
                <p:nvPr/>
              </p:nvSpPr>
              <p:spPr bwMode="auto">
                <a:xfrm>
                  <a:off x="2712363" y="2530537"/>
                  <a:ext cx="464988" cy="252738"/>
                </a:xfrm>
                <a:prstGeom prst="rect">
                  <a:avLst/>
                </a:prstGeom>
                <a:solidFill>
                  <a:srgbClr val="000000"/>
                </a:solidFill>
                <a:ln w="28575" cap="sq" cmpd="sng" algn="ctr">
                  <a:solidFill>
                    <a:srgbClr val="C0C0C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CA">
                    <a:ln w="19050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91" name="Line 162">
                  <a:extLst>
                    <a:ext uri="{FF2B5EF4-FFF2-40B4-BE49-F238E27FC236}">
                      <a16:creationId xmlns:a16="http://schemas.microsoft.com/office/drawing/2014/main" id="{230C7792-9FAE-4A04-B3B6-663232D3E2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1613" y="2655888"/>
                  <a:ext cx="406400" cy="0"/>
                </a:xfrm>
                <a:prstGeom prst="line">
                  <a:avLst/>
                </a:prstGeom>
                <a:noFill/>
                <a:ln w="17463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92" name="Line 163">
                  <a:extLst>
                    <a:ext uri="{FF2B5EF4-FFF2-40B4-BE49-F238E27FC236}">
                      <a16:creationId xmlns:a16="http://schemas.microsoft.com/office/drawing/2014/main" id="{52191B76-1400-449E-BD89-3F8C1C8A17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55913" y="2549525"/>
                  <a:ext cx="0" cy="212725"/>
                </a:xfrm>
                <a:prstGeom prst="line">
                  <a:avLst/>
                </a:prstGeom>
                <a:noFill/>
                <a:ln w="17463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93" name="Line 164">
                  <a:extLst>
                    <a:ext uri="{FF2B5EF4-FFF2-40B4-BE49-F238E27FC236}">
                      <a16:creationId xmlns:a16="http://schemas.microsoft.com/office/drawing/2014/main" id="{9E31432B-B8F0-4E68-9592-B690151D76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776538" y="2574925"/>
                  <a:ext cx="158750" cy="152400"/>
                </a:xfrm>
                <a:prstGeom prst="line">
                  <a:avLst/>
                </a:prstGeom>
                <a:noFill/>
                <a:ln w="17463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94" name="Line 165">
                  <a:extLst>
                    <a:ext uri="{FF2B5EF4-FFF2-40B4-BE49-F238E27FC236}">
                      <a16:creationId xmlns:a16="http://schemas.microsoft.com/office/drawing/2014/main" id="{79A3BD80-AF10-46F7-A14C-2E3015143E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76538" y="2574925"/>
                  <a:ext cx="158750" cy="152400"/>
                </a:xfrm>
                <a:prstGeom prst="line">
                  <a:avLst/>
                </a:prstGeom>
                <a:noFill/>
                <a:ln w="17463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sp>
            <p:nvSpPr>
              <p:cNvPr id="85" name="Freeform 29">
                <a:extLst>
                  <a:ext uri="{FF2B5EF4-FFF2-40B4-BE49-F238E27FC236}">
                    <a16:creationId xmlns:a16="http://schemas.microsoft.com/office/drawing/2014/main" id="{7B555B75-088A-4016-A4CA-2B36E6565F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910" y="2561445"/>
                <a:ext cx="539750" cy="330200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solidFill>
                <a:srgbClr val="000000"/>
              </a:solidFill>
              <a:ln w="19050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Line 30">
                <a:extLst>
                  <a:ext uri="{FF2B5EF4-FFF2-40B4-BE49-F238E27FC236}">
                    <a16:creationId xmlns:a16="http://schemas.microsoft.com/office/drawing/2014/main" id="{6E86F964-06B7-458C-B153-12A8391256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347" y="2731308"/>
                <a:ext cx="406400" cy="0"/>
              </a:xfrm>
              <a:prstGeom prst="line">
                <a:avLst/>
              </a:prstGeom>
              <a:noFill/>
              <a:ln w="15875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Line 31">
                <a:extLst>
                  <a:ext uri="{FF2B5EF4-FFF2-40B4-BE49-F238E27FC236}">
                    <a16:creationId xmlns:a16="http://schemas.microsoft.com/office/drawing/2014/main" id="{DF9B4BCC-1271-4652-84E7-E14A59E050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0647" y="2624945"/>
                <a:ext cx="0" cy="212725"/>
              </a:xfrm>
              <a:prstGeom prst="line">
                <a:avLst/>
              </a:prstGeom>
              <a:noFill/>
              <a:ln w="15875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Line 32">
                <a:extLst>
                  <a:ext uri="{FF2B5EF4-FFF2-40B4-BE49-F238E27FC236}">
                    <a16:creationId xmlns:a16="http://schemas.microsoft.com/office/drawing/2014/main" id="{64BF0B5E-596C-4596-8E0F-1787DC7F4E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01272" y="2650345"/>
                <a:ext cx="158750" cy="152400"/>
              </a:xfrm>
              <a:prstGeom prst="line">
                <a:avLst/>
              </a:prstGeom>
              <a:noFill/>
              <a:ln w="15875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Line 33">
                <a:extLst>
                  <a:ext uri="{FF2B5EF4-FFF2-40B4-BE49-F238E27FC236}">
                    <a16:creationId xmlns:a16="http://schemas.microsoft.com/office/drawing/2014/main" id="{172C457B-C759-4438-AE5A-88776D7A82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1272" y="2650345"/>
                <a:ext cx="158750" cy="152400"/>
              </a:xfrm>
              <a:prstGeom prst="line">
                <a:avLst/>
              </a:prstGeom>
              <a:noFill/>
              <a:ln w="15875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4" name="Chord 53">
              <a:extLst>
                <a:ext uri="{FF2B5EF4-FFF2-40B4-BE49-F238E27FC236}">
                  <a16:creationId xmlns:a16="http://schemas.microsoft.com/office/drawing/2014/main" id="{83C3302B-06BB-40FB-867C-48825B1C9183}"/>
                </a:ext>
              </a:extLst>
            </p:cNvPr>
            <p:cNvSpPr/>
            <p:nvPr/>
          </p:nvSpPr>
          <p:spPr>
            <a:xfrm rot="16200000">
              <a:off x="9068100" y="3101575"/>
              <a:ext cx="396000" cy="396000"/>
            </a:xfrm>
            <a:prstGeom prst="chord">
              <a:avLst>
                <a:gd name="adj1" fmla="val 21589360"/>
                <a:gd name="adj2" fmla="val 10812776"/>
              </a:avLst>
            </a:prstGeom>
            <a:solidFill>
              <a:srgbClr val="C0C0C0"/>
            </a:solidFill>
            <a:ln w="1905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29">
              <a:extLst>
                <a:ext uri="{FF2B5EF4-FFF2-40B4-BE49-F238E27FC236}">
                  <a16:creationId xmlns:a16="http://schemas.microsoft.com/office/drawing/2014/main" id="{23B4FD9F-C03B-4831-B386-11E7E7093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3210" y="3119575"/>
              <a:ext cx="612000" cy="360000"/>
            </a:xfrm>
            <a:custGeom>
              <a:avLst/>
              <a:gdLst>
                <a:gd name="T0" fmla="*/ 340 w 340"/>
                <a:gd name="T1" fmla="*/ 208 h 208"/>
                <a:gd name="T2" fmla="*/ 340 w 340"/>
                <a:gd name="T3" fmla="*/ 0 h 208"/>
                <a:gd name="T4" fmla="*/ 0 w 340"/>
                <a:gd name="T5" fmla="*/ 0 h 208"/>
                <a:gd name="T6" fmla="*/ 0 w 340"/>
                <a:gd name="T7" fmla="*/ 208 h 208"/>
                <a:gd name="T8" fmla="*/ 340 w 340"/>
                <a:gd name="T9" fmla="*/ 208 h 208"/>
                <a:gd name="T10" fmla="*/ 340 w 340"/>
                <a:gd name="T11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208">
                  <a:moveTo>
                    <a:pt x="340" y="208"/>
                  </a:moveTo>
                  <a:lnTo>
                    <a:pt x="340" y="0"/>
                  </a:lnTo>
                  <a:lnTo>
                    <a:pt x="0" y="0"/>
                  </a:lnTo>
                  <a:lnTo>
                    <a:pt x="0" y="208"/>
                  </a:lnTo>
                  <a:lnTo>
                    <a:pt x="340" y="208"/>
                  </a:lnTo>
                  <a:lnTo>
                    <a:pt x="340" y="208"/>
                  </a:lnTo>
                  <a:close/>
                </a:path>
              </a:pathLst>
            </a:custGeom>
            <a:solidFill>
              <a:srgbClr val="000000"/>
            </a:solidFill>
            <a:ln w="19050" cap="flat">
              <a:solidFill>
                <a:srgbClr val="C0C0C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r>
                <a:rPr lang="en-US" sz="2200">
                  <a:solidFill>
                    <a:srgbClr val="C0C0C0"/>
                  </a:solidFill>
                </a:rPr>
                <a:t>Att</a:t>
              </a: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0F565A7-ED51-4395-8883-60DFBBD1A7BE}"/>
                </a:ext>
              </a:extLst>
            </p:cNvPr>
            <p:cNvGrpSpPr/>
            <p:nvPr/>
          </p:nvGrpSpPr>
          <p:grpSpPr>
            <a:xfrm>
              <a:off x="1489035" y="2446504"/>
              <a:ext cx="612000" cy="1033071"/>
              <a:chOff x="1543000" y="2271278"/>
              <a:chExt cx="612000" cy="1033071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B68027C4-4BF6-4CFD-90F0-DDF775FBFC02}"/>
                  </a:ext>
                </a:extLst>
              </p:cNvPr>
              <p:cNvGrpSpPr/>
              <p:nvPr/>
            </p:nvGrpSpPr>
            <p:grpSpPr>
              <a:xfrm>
                <a:off x="1543000" y="2927471"/>
                <a:ext cx="612000" cy="376878"/>
                <a:chOff x="1879651" y="2552471"/>
                <a:chExt cx="612000" cy="376878"/>
              </a:xfrm>
            </p:grpSpPr>
            <p:sp>
              <p:nvSpPr>
                <p:cNvPr id="82" name="Freeform 29">
                  <a:extLst>
                    <a:ext uri="{FF2B5EF4-FFF2-40B4-BE49-F238E27FC236}">
                      <a16:creationId xmlns:a16="http://schemas.microsoft.com/office/drawing/2014/main" id="{71284CB4-66D1-4F8A-906C-3236F4D4DD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9651" y="2569349"/>
                  <a:ext cx="612000" cy="360000"/>
                </a:xfrm>
                <a:custGeom>
                  <a:avLst/>
                  <a:gdLst>
                    <a:gd name="T0" fmla="*/ 340 w 340"/>
                    <a:gd name="T1" fmla="*/ 208 h 208"/>
                    <a:gd name="T2" fmla="*/ 340 w 340"/>
                    <a:gd name="T3" fmla="*/ 0 h 208"/>
                    <a:gd name="T4" fmla="*/ 0 w 340"/>
                    <a:gd name="T5" fmla="*/ 0 h 208"/>
                    <a:gd name="T6" fmla="*/ 0 w 340"/>
                    <a:gd name="T7" fmla="*/ 208 h 208"/>
                    <a:gd name="T8" fmla="*/ 340 w 340"/>
                    <a:gd name="T9" fmla="*/ 208 h 208"/>
                    <a:gd name="T10" fmla="*/ 340 w 340"/>
                    <a:gd name="T11" fmla="*/ 2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40" h="208">
                      <a:moveTo>
                        <a:pt x="340" y="208"/>
                      </a:moveTo>
                      <a:lnTo>
                        <a:pt x="340" y="0"/>
                      </a:lnTo>
                      <a:lnTo>
                        <a:pt x="0" y="0"/>
                      </a:lnTo>
                      <a:lnTo>
                        <a:pt x="0" y="208"/>
                      </a:lnTo>
                      <a:lnTo>
                        <a:pt x="340" y="208"/>
                      </a:lnTo>
                      <a:lnTo>
                        <a:pt x="340" y="20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050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 baseline="-250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83" name="Freeform 29">
                  <a:extLst>
                    <a:ext uri="{FF2B5EF4-FFF2-40B4-BE49-F238E27FC236}">
                      <a16:creationId xmlns:a16="http://schemas.microsoft.com/office/drawing/2014/main" id="{8C969E57-6EF0-4413-B52E-A85CCC1F31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4439" y="2552471"/>
                  <a:ext cx="577210" cy="306433"/>
                </a:xfrm>
                <a:custGeom>
                  <a:avLst/>
                  <a:gdLst>
                    <a:gd name="T0" fmla="*/ 340 w 340"/>
                    <a:gd name="T1" fmla="*/ 208 h 208"/>
                    <a:gd name="T2" fmla="*/ 340 w 340"/>
                    <a:gd name="T3" fmla="*/ 0 h 208"/>
                    <a:gd name="T4" fmla="*/ 0 w 340"/>
                    <a:gd name="T5" fmla="*/ 0 h 208"/>
                    <a:gd name="T6" fmla="*/ 0 w 340"/>
                    <a:gd name="T7" fmla="*/ 208 h 208"/>
                    <a:gd name="T8" fmla="*/ 340 w 340"/>
                    <a:gd name="T9" fmla="*/ 208 h 208"/>
                    <a:gd name="T10" fmla="*/ 340 w 340"/>
                    <a:gd name="T11" fmla="*/ 2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40" h="208">
                      <a:moveTo>
                        <a:pt x="340" y="208"/>
                      </a:moveTo>
                      <a:lnTo>
                        <a:pt x="340" y="0"/>
                      </a:lnTo>
                      <a:lnTo>
                        <a:pt x="0" y="0"/>
                      </a:lnTo>
                      <a:lnTo>
                        <a:pt x="0" y="208"/>
                      </a:lnTo>
                      <a:lnTo>
                        <a:pt x="340" y="208"/>
                      </a:lnTo>
                      <a:lnTo>
                        <a:pt x="340" y="208"/>
                      </a:lnTo>
                      <a:close/>
                    </a:path>
                  </a:pathLst>
                </a:custGeom>
                <a:noFill/>
                <a:ln w="19050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r>
                    <a:rPr lang="el-GR" sz="2200" b="0" i="1">
                      <a:solidFill>
                        <a:srgbClr val="C0C0C0"/>
                      </a:solidFill>
                    </a:rPr>
                    <a:t>φ</a:t>
                  </a:r>
                  <a:r>
                    <a:rPr lang="en-US" sz="2200" i="1" baseline="-25000">
                      <a:solidFill>
                        <a:srgbClr val="C0C0C0"/>
                      </a:solidFill>
                    </a:rPr>
                    <a:t>A</a:t>
                  </a:r>
                </a:p>
              </p:txBody>
            </p:sp>
          </p:grpSp>
          <p:sp>
            <p:nvSpPr>
              <p:cNvPr id="80" name="Line 6">
                <a:extLst>
                  <a:ext uri="{FF2B5EF4-FFF2-40B4-BE49-F238E27FC236}">
                    <a16:creationId xmlns:a16="http://schemas.microsoft.com/office/drawing/2014/main" id="{048ED3B2-7BE0-4010-9682-9972540746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49000" y="2631840"/>
                <a:ext cx="0" cy="312509"/>
              </a:xfrm>
              <a:prstGeom prst="line">
                <a:avLst/>
              </a:prstGeom>
              <a:noFill/>
              <a:ln w="25400" cap="flat">
                <a:solidFill>
                  <a:srgbClr val="C0C0C0"/>
                </a:solidFill>
                <a:prstDash val="solid"/>
                <a:miter lim="800000"/>
                <a:headEnd type="arrow" w="lg" len="lg"/>
                <a:tailEnd type="none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29">
                <a:extLst>
                  <a:ext uri="{FF2B5EF4-FFF2-40B4-BE49-F238E27FC236}">
                    <a16:creationId xmlns:a16="http://schemas.microsoft.com/office/drawing/2014/main" id="{2DD62727-7008-4123-81A2-81E4FFA59E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9125" y="2271278"/>
                <a:ext cx="539750" cy="306433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noFill/>
              <a:ln w="190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l-GR" sz="2200" b="0">
                    <a:solidFill>
                      <a:srgbClr val="C0C0C0"/>
                    </a:solidFill>
                  </a:rPr>
                  <a:t>Ω</a:t>
                </a:r>
                <a:endParaRPr lang="en-US" sz="2200" b="0" baseline="-25000">
                  <a:solidFill>
                    <a:srgbClr val="C0C0C0"/>
                  </a:solidFill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99D87B3-B646-4439-8638-EAD5F3780A21}"/>
                </a:ext>
              </a:extLst>
            </p:cNvPr>
            <p:cNvGrpSpPr/>
            <p:nvPr/>
          </p:nvGrpSpPr>
          <p:grpSpPr>
            <a:xfrm>
              <a:off x="7229613" y="2446504"/>
              <a:ext cx="612000" cy="1033071"/>
              <a:chOff x="1543000" y="2271278"/>
              <a:chExt cx="612000" cy="1033071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2F46C140-F2D2-4BB9-ACFD-2D7517447033}"/>
                  </a:ext>
                </a:extLst>
              </p:cNvPr>
              <p:cNvGrpSpPr/>
              <p:nvPr/>
            </p:nvGrpSpPr>
            <p:grpSpPr>
              <a:xfrm>
                <a:off x="1543000" y="2927471"/>
                <a:ext cx="612000" cy="376878"/>
                <a:chOff x="1879651" y="2552471"/>
                <a:chExt cx="612000" cy="376878"/>
              </a:xfrm>
            </p:grpSpPr>
            <p:sp>
              <p:nvSpPr>
                <p:cNvPr id="77" name="Freeform 29">
                  <a:extLst>
                    <a:ext uri="{FF2B5EF4-FFF2-40B4-BE49-F238E27FC236}">
                      <a16:creationId xmlns:a16="http://schemas.microsoft.com/office/drawing/2014/main" id="{CE4B2F18-256B-462E-B48D-6B686D995A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9651" y="2569349"/>
                  <a:ext cx="612000" cy="360000"/>
                </a:xfrm>
                <a:custGeom>
                  <a:avLst/>
                  <a:gdLst>
                    <a:gd name="T0" fmla="*/ 340 w 340"/>
                    <a:gd name="T1" fmla="*/ 208 h 208"/>
                    <a:gd name="T2" fmla="*/ 340 w 340"/>
                    <a:gd name="T3" fmla="*/ 0 h 208"/>
                    <a:gd name="T4" fmla="*/ 0 w 340"/>
                    <a:gd name="T5" fmla="*/ 0 h 208"/>
                    <a:gd name="T6" fmla="*/ 0 w 340"/>
                    <a:gd name="T7" fmla="*/ 208 h 208"/>
                    <a:gd name="T8" fmla="*/ 340 w 340"/>
                    <a:gd name="T9" fmla="*/ 208 h 208"/>
                    <a:gd name="T10" fmla="*/ 340 w 340"/>
                    <a:gd name="T11" fmla="*/ 2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40" h="208">
                      <a:moveTo>
                        <a:pt x="340" y="208"/>
                      </a:moveTo>
                      <a:lnTo>
                        <a:pt x="340" y="0"/>
                      </a:lnTo>
                      <a:lnTo>
                        <a:pt x="0" y="0"/>
                      </a:lnTo>
                      <a:lnTo>
                        <a:pt x="0" y="208"/>
                      </a:lnTo>
                      <a:lnTo>
                        <a:pt x="340" y="208"/>
                      </a:lnTo>
                      <a:lnTo>
                        <a:pt x="340" y="20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050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 baseline="-250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78" name="Freeform 29">
                  <a:extLst>
                    <a:ext uri="{FF2B5EF4-FFF2-40B4-BE49-F238E27FC236}">
                      <a16:creationId xmlns:a16="http://schemas.microsoft.com/office/drawing/2014/main" id="{190F91A4-3F29-4133-99B9-FD2D5FA3C2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4439" y="2552471"/>
                  <a:ext cx="577210" cy="306433"/>
                </a:xfrm>
                <a:custGeom>
                  <a:avLst/>
                  <a:gdLst>
                    <a:gd name="T0" fmla="*/ 340 w 340"/>
                    <a:gd name="T1" fmla="*/ 208 h 208"/>
                    <a:gd name="T2" fmla="*/ 340 w 340"/>
                    <a:gd name="T3" fmla="*/ 0 h 208"/>
                    <a:gd name="T4" fmla="*/ 0 w 340"/>
                    <a:gd name="T5" fmla="*/ 0 h 208"/>
                    <a:gd name="T6" fmla="*/ 0 w 340"/>
                    <a:gd name="T7" fmla="*/ 208 h 208"/>
                    <a:gd name="T8" fmla="*/ 340 w 340"/>
                    <a:gd name="T9" fmla="*/ 208 h 208"/>
                    <a:gd name="T10" fmla="*/ 340 w 340"/>
                    <a:gd name="T11" fmla="*/ 2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40" h="208">
                      <a:moveTo>
                        <a:pt x="340" y="208"/>
                      </a:moveTo>
                      <a:lnTo>
                        <a:pt x="340" y="0"/>
                      </a:lnTo>
                      <a:lnTo>
                        <a:pt x="0" y="0"/>
                      </a:lnTo>
                      <a:lnTo>
                        <a:pt x="0" y="208"/>
                      </a:lnTo>
                      <a:lnTo>
                        <a:pt x="340" y="208"/>
                      </a:lnTo>
                      <a:lnTo>
                        <a:pt x="340" y="208"/>
                      </a:lnTo>
                      <a:close/>
                    </a:path>
                  </a:pathLst>
                </a:custGeom>
                <a:noFill/>
                <a:ln w="19050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r>
                    <a:rPr lang="el-GR" sz="2200" b="0" i="1">
                      <a:solidFill>
                        <a:srgbClr val="C0C0C0"/>
                      </a:solidFill>
                    </a:rPr>
                    <a:t>φ</a:t>
                  </a:r>
                  <a:r>
                    <a:rPr lang="en-US" sz="2200" i="1" baseline="-25000">
                      <a:solidFill>
                        <a:srgbClr val="C0C0C0"/>
                      </a:solidFill>
                    </a:rPr>
                    <a:t>B</a:t>
                  </a:r>
                </a:p>
              </p:txBody>
            </p:sp>
          </p:grpSp>
          <p:sp>
            <p:nvSpPr>
              <p:cNvPr id="75" name="Line 6">
                <a:extLst>
                  <a:ext uri="{FF2B5EF4-FFF2-40B4-BE49-F238E27FC236}">
                    <a16:creationId xmlns:a16="http://schemas.microsoft.com/office/drawing/2014/main" id="{DC017961-1B60-4852-8FB6-A03DD98C54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49000" y="2631840"/>
                <a:ext cx="0" cy="312509"/>
              </a:xfrm>
              <a:prstGeom prst="line">
                <a:avLst/>
              </a:prstGeom>
              <a:noFill/>
              <a:ln w="25400" cap="flat">
                <a:solidFill>
                  <a:srgbClr val="C0C0C0"/>
                </a:solidFill>
                <a:prstDash val="solid"/>
                <a:miter lim="800000"/>
                <a:headEnd type="arrow" w="lg" len="lg"/>
                <a:tailEnd type="none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29">
                <a:extLst>
                  <a:ext uri="{FF2B5EF4-FFF2-40B4-BE49-F238E27FC236}">
                    <a16:creationId xmlns:a16="http://schemas.microsoft.com/office/drawing/2014/main" id="{08BD8BC0-EB93-4F3C-B38C-AB3A2169CC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9125" y="2271278"/>
                <a:ext cx="539750" cy="306433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noFill/>
              <a:ln w="190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l-GR" sz="2200" b="0">
                    <a:solidFill>
                      <a:srgbClr val="C0C0C0"/>
                    </a:solidFill>
                  </a:rPr>
                  <a:t>Ω</a:t>
                </a:r>
                <a:endParaRPr lang="en-US" sz="2200" b="0" baseline="-25000">
                  <a:solidFill>
                    <a:srgbClr val="C0C0C0"/>
                  </a:solidFill>
                </a:endParaRP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909D882F-387F-464C-934C-761DF7B566CB}"/>
                </a:ext>
              </a:extLst>
            </p:cNvPr>
            <p:cNvGrpSpPr/>
            <p:nvPr/>
          </p:nvGrpSpPr>
          <p:grpSpPr>
            <a:xfrm>
              <a:off x="4865073" y="2867575"/>
              <a:ext cx="556854" cy="432000"/>
              <a:chOff x="4916815" y="2561445"/>
              <a:chExt cx="556854" cy="432000"/>
            </a:xfrm>
          </p:grpSpPr>
          <p:sp>
            <p:nvSpPr>
              <p:cNvPr id="72" name="Oval 22">
                <a:extLst>
                  <a:ext uri="{FF2B5EF4-FFF2-40B4-BE49-F238E27FC236}">
                    <a16:creationId xmlns:a16="http://schemas.microsoft.com/office/drawing/2014/main" id="{B4B86A54-D2D8-4CEE-9E8F-85C9040E8A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6815" y="2561445"/>
                <a:ext cx="432000" cy="432000"/>
              </a:xfrm>
              <a:prstGeom prst="ellipse">
                <a:avLst/>
              </a:prstGeom>
              <a:noFill/>
              <a:ln w="25400" cap="flat">
                <a:solidFill>
                  <a:srgbClr val="C0C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Oval 22">
                <a:extLst>
                  <a:ext uri="{FF2B5EF4-FFF2-40B4-BE49-F238E27FC236}">
                    <a16:creationId xmlns:a16="http://schemas.microsoft.com/office/drawing/2014/main" id="{A4B49B02-2DEC-4339-BB50-0097A8DBFF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1669" y="2561445"/>
                <a:ext cx="432000" cy="432000"/>
              </a:xfrm>
              <a:prstGeom prst="ellipse">
                <a:avLst/>
              </a:prstGeom>
              <a:noFill/>
              <a:ln w="25400" cap="flat">
                <a:solidFill>
                  <a:srgbClr val="C0C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42B4E53-7FA2-4614-8D2A-945ECD6772ED}"/>
                </a:ext>
              </a:extLst>
            </p:cNvPr>
            <p:cNvGrpSpPr/>
            <p:nvPr/>
          </p:nvGrpSpPr>
          <p:grpSpPr>
            <a:xfrm>
              <a:off x="8329868" y="3119575"/>
              <a:ext cx="360000" cy="360000"/>
              <a:chOff x="8311940" y="3119575"/>
              <a:chExt cx="360000" cy="360000"/>
            </a:xfrm>
          </p:grpSpPr>
          <p:sp>
            <p:nvSpPr>
              <p:cNvPr id="66" name="Freeform 29">
                <a:extLst>
                  <a:ext uri="{FF2B5EF4-FFF2-40B4-BE49-F238E27FC236}">
                    <a16:creationId xmlns:a16="http://schemas.microsoft.com/office/drawing/2014/main" id="{4E5B4CB1-5F03-4EE8-BE05-7767C9A79B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1940" y="3119575"/>
                <a:ext cx="360000" cy="360000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solidFill>
                <a:srgbClr val="000000"/>
              </a:solidFill>
              <a:ln w="19050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200">
                  <a:solidFill>
                    <a:srgbClr val="EAEAEA"/>
                  </a:solidFill>
                </a:endParaRPr>
              </a:p>
            </p:txBody>
          </p: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D9750160-96AD-4279-8BB5-D800C893F595}"/>
                  </a:ext>
                </a:extLst>
              </p:cNvPr>
              <p:cNvGrpSpPr/>
              <p:nvPr/>
            </p:nvGrpSpPr>
            <p:grpSpPr>
              <a:xfrm>
                <a:off x="8352110" y="3182364"/>
                <a:ext cx="279660" cy="234423"/>
                <a:chOff x="6520070" y="5425001"/>
                <a:chExt cx="2603012" cy="1259408"/>
              </a:xfrm>
            </p:grpSpPr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93AE57E6-4988-4AD8-BEBC-ADA1F5C70A70}"/>
                    </a:ext>
                  </a:extLst>
                </p:cNvPr>
                <p:cNvSpPr/>
                <p:nvPr/>
              </p:nvSpPr>
              <p:spPr bwMode="auto">
                <a:xfrm>
                  <a:off x="6520070" y="5425001"/>
                  <a:ext cx="2603012" cy="306434"/>
                </a:xfrm>
                <a:custGeom>
                  <a:avLst/>
                  <a:gdLst>
                    <a:gd name="connsiteX0" fmla="*/ 0 w 2623670"/>
                    <a:gd name="connsiteY0" fmla="*/ 460188 h 460188"/>
                    <a:gd name="connsiteX1" fmla="*/ 884517 w 2623670"/>
                    <a:gd name="connsiteY1" fmla="*/ 23906 h 460188"/>
                    <a:gd name="connsiteX2" fmla="*/ 1751106 w 2623670"/>
                    <a:gd name="connsiteY2" fmla="*/ 406400 h 460188"/>
                    <a:gd name="connsiteX3" fmla="*/ 2623670 w 2623670"/>
                    <a:gd name="connsiteY3" fmla="*/ 0 h 460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23670" h="460188">
                      <a:moveTo>
                        <a:pt x="0" y="460188"/>
                      </a:moveTo>
                      <a:cubicBezTo>
                        <a:pt x="296333" y="246529"/>
                        <a:pt x="592666" y="32871"/>
                        <a:pt x="884517" y="23906"/>
                      </a:cubicBezTo>
                      <a:cubicBezTo>
                        <a:pt x="1176368" y="14941"/>
                        <a:pt x="1461247" y="410384"/>
                        <a:pt x="1751106" y="406400"/>
                      </a:cubicBezTo>
                      <a:cubicBezTo>
                        <a:pt x="2040965" y="402416"/>
                        <a:pt x="2332317" y="201208"/>
                        <a:pt x="2623670" y="0"/>
                      </a:cubicBezTo>
                    </a:path>
                  </a:pathLst>
                </a:custGeom>
                <a:noFill/>
                <a:ln w="15875">
                  <a:solidFill>
                    <a:srgbClr val="C0C0C0"/>
                  </a:solidFill>
                  <a:miter lim="800000"/>
                  <a:headEnd/>
                  <a:tailEnd type="none" w="lg" len="lg"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A89AC6C9-9FC3-408C-ACB4-C9B112A35E10}"/>
                    </a:ext>
                  </a:extLst>
                </p:cNvPr>
                <p:cNvSpPr/>
                <p:nvPr/>
              </p:nvSpPr>
              <p:spPr bwMode="auto">
                <a:xfrm>
                  <a:off x="6520070" y="5901488"/>
                  <a:ext cx="2603012" cy="306434"/>
                </a:xfrm>
                <a:custGeom>
                  <a:avLst/>
                  <a:gdLst>
                    <a:gd name="connsiteX0" fmla="*/ 0 w 2623670"/>
                    <a:gd name="connsiteY0" fmla="*/ 460188 h 460188"/>
                    <a:gd name="connsiteX1" fmla="*/ 884517 w 2623670"/>
                    <a:gd name="connsiteY1" fmla="*/ 23906 h 460188"/>
                    <a:gd name="connsiteX2" fmla="*/ 1751106 w 2623670"/>
                    <a:gd name="connsiteY2" fmla="*/ 406400 h 460188"/>
                    <a:gd name="connsiteX3" fmla="*/ 2623670 w 2623670"/>
                    <a:gd name="connsiteY3" fmla="*/ 0 h 460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23670" h="460188">
                      <a:moveTo>
                        <a:pt x="0" y="460188"/>
                      </a:moveTo>
                      <a:cubicBezTo>
                        <a:pt x="296333" y="246529"/>
                        <a:pt x="592666" y="32871"/>
                        <a:pt x="884517" y="23906"/>
                      </a:cubicBezTo>
                      <a:cubicBezTo>
                        <a:pt x="1176368" y="14941"/>
                        <a:pt x="1461247" y="410384"/>
                        <a:pt x="1751106" y="406400"/>
                      </a:cubicBezTo>
                      <a:cubicBezTo>
                        <a:pt x="2040965" y="402416"/>
                        <a:pt x="2332317" y="201208"/>
                        <a:pt x="2623670" y="0"/>
                      </a:cubicBezTo>
                    </a:path>
                  </a:pathLst>
                </a:custGeom>
                <a:noFill/>
                <a:ln w="15875">
                  <a:solidFill>
                    <a:srgbClr val="C0C0C0"/>
                  </a:solidFill>
                  <a:miter lim="800000"/>
                  <a:headEnd/>
                  <a:tailEnd type="none" w="lg" len="lg"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4EB7222F-304D-4A97-9427-35676FC4D26E}"/>
                    </a:ext>
                  </a:extLst>
                </p:cNvPr>
                <p:cNvSpPr/>
                <p:nvPr/>
              </p:nvSpPr>
              <p:spPr bwMode="auto">
                <a:xfrm>
                  <a:off x="6520070" y="6377975"/>
                  <a:ext cx="2603012" cy="306434"/>
                </a:xfrm>
                <a:custGeom>
                  <a:avLst/>
                  <a:gdLst>
                    <a:gd name="connsiteX0" fmla="*/ 0 w 2623670"/>
                    <a:gd name="connsiteY0" fmla="*/ 460188 h 460188"/>
                    <a:gd name="connsiteX1" fmla="*/ 884517 w 2623670"/>
                    <a:gd name="connsiteY1" fmla="*/ 23906 h 460188"/>
                    <a:gd name="connsiteX2" fmla="*/ 1751106 w 2623670"/>
                    <a:gd name="connsiteY2" fmla="*/ 406400 h 460188"/>
                    <a:gd name="connsiteX3" fmla="*/ 2623670 w 2623670"/>
                    <a:gd name="connsiteY3" fmla="*/ 0 h 460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23670" h="460188">
                      <a:moveTo>
                        <a:pt x="0" y="460188"/>
                      </a:moveTo>
                      <a:cubicBezTo>
                        <a:pt x="296333" y="246529"/>
                        <a:pt x="592666" y="32871"/>
                        <a:pt x="884517" y="23906"/>
                      </a:cubicBezTo>
                      <a:cubicBezTo>
                        <a:pt x="1176368" y="14941"/>
                        <a:pt x="1461247" y="410384"/>
                        <a:pt x="1751106" y="406400"/>
                      </a:cubicBezTo>
                      <a:cubicBezTo>
                        <a:pt x="2040965" y="402416"/>
                        <a:pt x="2332317" y="201208"/>
                        <a:pt x="2623670" y="0"/>
                      </a:cubicBezTo>
                    </a:path>
                  </a:pathLst>
                </a:custGeom>
                <a:noFill/>
                <a:ln w="15875">
                  <a:solidFill>
                    <a:srgbClr val="C0C0C0"/>
                  </a:solidFill>
                  <a:miter lim="800000"/>
                  <a:headEnd/>
                  <a:tailEnd type="none" w="lg" len="lg"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5B884CD9-ADF1-4390-AFF7-1E36E5B6CED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7611658" y="5852561"/>
                  <a:ext cx="491972" cy="397545"/>
                </a:xfrm>
                <a:prstGeom prst="line">
                  <a:avLst/>
                </a:prstGeom>
                <a:noFill/>
                <a:ln w="15875" algn="ctr">
                  <a:solidFill>
                    <a:srgbClr val="C0C0C0"/>
                  </a:solidFill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23A17F0-DE5C-4C0C-AC9D-B5B2D42EA71B}"/>
                </a:ext>
              </a:extLst>
            </p:cNvPr>
            <p:cNvGrpSpPr/>
            <p:nvPr/>
          </p:nvGrpSpPr>
          <p:grpSpPr>
            <a:xfrm>
              <a:off x="462850" y="1121245"/>
              <a:ext cx="3024422" cy="403044"/>
              <a:chOff x="462850" y="1265265"/>
              <a:chExt cx="3024422" cy="403044"/>
            </a:xfrm>
          </p:grpSpPr>
          <p:sp>
            <p:nvSpPr>
              <p:cNvPr id="64" name="Left Bracket 63">
                <a:extLst>
                  <a:ext uri="{FF2B5EF4-FFF2-40B4-BE49-F238E27FC236}">
                    <a16:creationId xmlns:a16="http://schemas.microsoft.com/office/drawing/2014/main" id="{D0BEE5BC-43D2-4CAA-93F9-1B22D184EDBF}"/>
                  </a:ext>
                </a:extLst>
              </p:cNvPr>
              <p:cNvSpPr/>
              <p:nvPr/>
            </p:nvSpPr>
            <p:spPr bwMode="auto">
              <a:xfrm rot="5400000">
                <a:off x="1866527" y="-138412"/>
                <a:ext cx="217067" cy="3024422"/>
              </a:xfrm>
              <a:prstGeom prst="leftBracket">
                <a:avLst>
                  <a:gd name="adj" fmla="val 109648"/>
                </a:avLst>
              </a:prstGeom>
              <a:noFill/>
              <a:ln w="12700" algn="ctr">
                <a:solidFill>
                  <a:srgbClr val="969696"/>
                </a:solidFill>
                <a:round/>
                <a:headEnd type="none" w="med" len="med"/>
                <a:tailEnd type="none" w="med" len="med"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Freeform 29">
                <a:extLst>
                  <a:ext uri="{FF2B5EF4-FFF2-40B4-BE49-F238E27FC236}">
                    <a16:creationId xmlns:a16="http://schemas.microsoft.com/office/drawing/2014/main" id="{002EA24D-5C4A-4659-BD66-744D2EA32E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013" y="1308309"/>
                <a:ext cx="887541" cy="360000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noFill/>
              <a:ln w="190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algn="l"/>
                <a:r>
                  <a:rPr lang="en-US" sz="3000" b="0">
                    <a:solidFill>
                      <a:srgbClr val="C0C0C0"/>
                    </a:solidFill>
                  </a:rPr>
                  <a:t>Alice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1E4E637-D4F6-4BFF-98CE-AD3E8F10384E}"/>
                </a:ext>
              </a:extLst>
            </p:cNvPr>
            <p:cNvGrpSpPr/>
            <p:nvPr/>
          </p:nvGrpSpPr>
          <p:grpSpPr>
            <a:xfrm>
              <a:off x="6799730" y="1121245"/>
              <a:ext cx="3024422" cy="403044"/>
              <a:chOff x="6597567" y="1302696"/>
              <a:chExt cx="3024422" cy="403044"/>
            </a:xfrm>
          </p:grpSpPr>
          <p:sp>
            <p:nvSpPr>
              <p:cNvPr id="62" name="Left Bracket 61">
                <a:extLst>
                  <a:ext uri="{FF2B5EF4-FFF2-40B4-BE49-F238E27FC236}">
                    <a16:creationId xmlns:a16="http://schemas.microsoft.com/office/drawing/2014/main" id="{3FB8E0D3-0548-4998-B041-BB2CCE74920C}"/>
                  </a:ext>
                </a:extLst>
              </p:cNvPr>
              <p:cNvSpPr/>
              <p:nvPr/>
            </p:nvSpPr>
            <p:spPr bwMode="auto">
              <a:xfrm rot="5400000">
                <a:off x="8001244" y="-100981"/>
                <a:ext cx="217067" cy="3024422"/>
              </a:xfrm>
              <a:prstGeom prst="leftBracket">
                <a:avLst>
                  <a:gd name="adj" fmla="val 109648"/>
                </a:avLst>
              </a:prstGeom>
              <a:noFill/>
              <a:ln w="12700" algn="ctr">
                <a:solidFill>
                  <a:srgbClr val="969696"/>
                </a:solidFill>
                <a:round/>
                <a:headEnd type="none" w="med" len="med"/>
                <a:tailEnd type="none" w="med" len="med"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Freeform 29">
                <a:extLst>
                  <a:ext uri="{FF2B5EF4-FFF2-40B4-BE49-F238E27FC236}">
                    <a16:creationId xmlns:a16="http://schemas.microsoft.com/office/drawing/2014/main" id="{B9CCF180-BB45-4536-9844-404DA3321F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32284" y="1345740"/>
                <a:ext cx="887541" cy="360000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noFill/>
              <a:ln w="190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algn="r"/>
                <a:r>
                  <a:rPr lang="en-US" sz="3000" b="0">
                    <a:solidFill>
                      <a:srgbClr val="C0C0C0"/>
                    </a:solidFill>
                  </a:rPr>
                  <a:t>Bob</a:t>
                </a:r>
              </a:p>
            </p:txBody>
          </p:sp>
        </p:grpSp>
      </p:grpSp>
      <p:sp>
        <p:nvSpPr>
          <p:cNvPr id="95" name="Freeform 29">
            <a:extLst>
              <a:ext uri="{FF2B5EF4-FFF2-40B4-BE49-F238E27FC236}">
                <a16:creationId xmlns:a16="http://schemas.microsoft.com/office/drawing/2014/main" id="{7F6EAAC8-28E0-4D64-B2ED-B37408B6A161}"/>
              </a:ext>
            </a:extLst>
          </p:cNvPr>
          <p:cNvSpPr>
            <a:spLocks/>
          </p:cNvSpPr>
          <p:nvPr/>
        </p:nvSpPr>
        <p:spPr bwMode="auto">
          <a:xfrm>
            <a:off x="4339573" y="2726338"/>
            <a:ext cx="1248196" cy="936625"/>
          </a:xfrm>
          <a:custGeom>
            <a:avLst/>
            <a:gdLst>
              <a:gd name="T0" fmla="*/ 340 w 340"/>
              <a:gd name="T1" fmla="*/ 208 h 208"/>
              <a:gd name="T2" fmla="*/ 340 w 340"/>
              <a:gd name="T3" fmla="*/ 0 h 208"/>
              <a:gd name="T4" fmla="*/ 0 w 340"/>
              <a:gd name="T5" fmla="*/ 0 h 208"/>
              <a:gd name="T6" fmla="*/ 0 w 340"/>
              <a:gd name="T7" fmla="*/ 208 h 208"/>
              <a:gd name="T8" fmla="*/ 340 w 340"/>
              <a:gd name="T9" fmla="*/ 208 h 208"/>
              <a:gd name="T10" fmla="*/ 340 w 340"/>
              <a:gd name="T11" fmla="*/ 20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0" h="208">
                <a:moveTo>
                  <a:pt x="340" y="208"/>
                </a:moveTo>
                <a:lnTo>
                  <a:pt x="340" y="0"/>
                </a:lnTo>
                <a:lnTo>
                  <a:pt x="0" y="0"/>
                </a:lnTo>
                <a:lnTo>
                  <a:pt x="0" y="208"/>
                </a:lnTo>
                <a:lnTo>
                  <a:pt x="340" y="208"/>
                </a:lnTo>
                <a:lnTo>
                  <a:pt x="340" y="208"/>
                </a:lnTo>
                <a:close/>
              </a:path>
            </a:pathLst>
          </a:custGeom>
          <a:solidFill>
            <a:srgbClr val="000000"/>
          </a:solidFill>
          <a:ln w="19050" cap="flat">
            <a:noFill/>
            <a:prstDash val="solid"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endParaRPr lang="en-US" sz="2200">
              <a:solidFill>
                <a:srgbClr val="C0C0C0"/>
              </a:solidFill>
            </a:endParaRP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ED57A4EA-7DDE-4F16-9A1D-01F96326FCC4}"/>
              </a:ext>
            </a:extLst>
          </p:cNvPr>
          <p:cNvGrpSpPr/>
          <p:nvPr/>
        </p:nvGrpSpPr>
        <p:grpSpPr>
          <a:xfrm rot="10800000">
            <a:off x="4117512" y="3125877"/>
            <a:ext cx="612000" cy="360000"/>
            <a:chOff x="894910" y="2561445"/>
            <a:chExt cx="539750" cy="330200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080C7ABB-9765-4EBB-977F-77717074DED6}"/>
                </a:ext>
              </a:extLst>
            </p:cNvPr>
            <p:cNvGrpSpPr/>
            <p:nvPr/>
          </p:nvGrpSpPr>
          <p:grpSpPr>
            <a:xfrm>
              <a:off x="937097" y="2605957"/>
              <a:ext cx="464988" cy="252738"/>
              <a:chOff x="2712363" y="2530537"/>
              <a:chExt cx="464988" cy="252738"/>
            </a:xfrm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ABF5FC86-105E-4210-ACA6-D2CB3748A81D}"/>
                  </a:ext>
                </a:extLst>
              </p:cNvPr>
              <p:cNvSpPr/>
              <p:nvPr/>
            </p:nvSpPr>
            <p:spPr bwMode="auto">
              <a:xfrm>
                <a:off x="2712363" y="2530537"/>
                <a:ext cx="464988" cy="252738"/>
              </a:xfrm>
              <a:prstGeom prst="rect">
                <a:avLst/>
              </a:prstGeom>
              <a:solidFill>
                <a:srgbClr val="000000"/>
              </a:solidFill>
              <a:ln w="28575" cap="sq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CA">
                  <a:ln w="1905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06" name="Line 162">
                <a:extLst>
                  <a:ext uri="{FF2B5EF4-FFF2-40B4-BE49-F238E27FC236}">
                    <a16:creationId xmlns:a16="http://schemas.microsoft.com/office/drawing/2014/main" id="{E1621477-C2E1-4145-B864-EE8F045CA9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1613" y="2655888"/>
                <a:ext cx="406400" cy="0"/>
              </a:xfrm>
              <a:prstGeom prst="line">
                <a:avLst/>
              </a:prstGeom>
              <a:noFill/>
              <a:ln w="17463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07" name="Line 163">
                <a:extLst>
                  <a:ext uri="{FF2B5EF4-FFF2-40B4-BE49-F238E27FC236}">
                    <a16:creationId xmlns:a16="http://schemas.microsoft.com/office/drawing/2014/main" id="{76C09E9B-9498-4BD6-AD1F-6CEFA8484C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55913" y="2549525"/>
                <a:ext cx="0" cy="212725"/>
              </a:xfrm>
              <a:prstGeom prst="line">
                <a:avLst/>
              </a:prstGeom>
              <a:noFill/>
              <a:ln w="17463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08" name="Line 164">
                <a:extLst>
                  <a:ext uri="{FF2B5EF4-FFF2-40B4-BE49-F238E27FC236}">
                    <a16:creationId xmlns:a16="http://schemas.microsoft.com/office/drawing/2014/main" id="{547EAB04-9E21-4969-A78D-BA751296E0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76538" y="2574925"/>
                <a:ext cx="158750" cy="152400"/>
              </a:xfrm>
              <a:prstGeom prst="line">
                <a:avLst/>
              </a:prstGeom>
              <a:noFill/>
              <a:ln w="17463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09" name="Line 165">
                <a:extLst>
                  <a:ext uri="{FF2B5EF4-FFF2-40B4-BE49-F238E27FC236}">
                    <a16:creationId xmlns:a16="http://schemas.microsoft.com/office/drawing/2014/main" id="{1E9549FC-96F7-4050-8D06-7177EDD7C8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76538" y="2574925"/>
                <a:ext cx="158750" cy="152400"/>
              </a:xfrm>
              <a:prstGeom prst="line">
                <a:avLst/>
              </a:prstGeom>
              <a:noFill/>
              <a:ln w="17463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</p:grpSp>
        <p:sp>
          <p:nvSpPr>
            <p:cNvPr id="100" name="Freeform 29">
              <a:extLst>
                <a:ext uri="{FF2B5EF4-FFF2-40B4-BE49-F238E27FC236}">
                  <a16:creationId xmlns:a16="http://schemas.microsoft.com/office/drawing/2014/main" id="{AE158E96-F87A-4F35-8F41-B5FD96097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910" y="2561445"/>
              <a:ext cx="539750" cy="330200"/>
            </a:xfrm>
            <a:custGeom>
              <a:avLst/>
              <a:gdLst>
                <a:gd name="T0" fmla="*/ 340 w 340"/>
                <a:gd name="T1" fmla="*/ 208 h 208"/>
                <a:gd name="T2" fmla="*/ 340 w 340"/>
                <a:gd name="T3" fmla="*/ 0 h 208"/>
                <a:gd name="T4" fmla="*/ 0 w 340"/>
                <a:gd name="T5" fmla="*/ 0 h 208"/>
                <a:gd name="T6" fmla="*/ 0 w 340"/>
                <a:gd name="T7" fmla="*/ 208 h 208"/>
                <a:gd name="T8" fmla="*/ 340 w 340"/>
                <a:gd name="T9" fmla="*/ 208 h 208"/>
                <a:gd name="T10" fmla="*/ 340 w 340"/>
                <a:gd name="T11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208">
                  <a:moveTo>
                    <a:pt x="340" y="208"/>
                  </a:moveTo>
                  <a:lnTo>
                    <a:pt x="340" y="0"/>
                  </a:lnTo>
                  <a:lnTo>
                    <a:pt x="0" y="0"/>
                  </a:lnTo>
                  <a:lnTo>
                    <a:pt x="0" y="208"/>
                  </a:lnTo>
                  <a:lnTo>
                    <a:pt x="340" y="208"/>
                  </a:lnTo>
                  <a:lnTo>
                    <a:pt x="340" y="208"/>
                  </a:lnTo>
                  <a:close/>
                </a:path>
              </a:pathLst>
            </a:custGeom>
            <a:solidFill>
              <a:srgbClr val="000000"/>
            </a:solidFill>
            <a:ln w="19050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Line 30">
              <a:extLst>
                <a:ext uri="{FF2B5EF4-FFF2-40B4-BE49-F238E27FC236}">
                  <a16:creationId xmlns:a16="http://schemas.microsoft.com/office/drawing/2014/main" id="{B624D745-11A3-4949-AC80-6E7ECA20B9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6347" y="2731308"/>
              <a:ext cx="406400" cy="0"/>
            </a:xfrm>
            <a:prstGeom prst="line">
              <a:avLst/>
            </a:prstGeom>
            <a:noFill/>
            <a:ln w="15875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Line 31">
              <a:extLst>
                <a:ext uri="{FF2B5EF4-FFF2-40B4-BE49-F238E27FC236}">
                  <a16:creationId xmlns:a16="http://schemas.microsoft.com/office/drawing/2014/main" id="{B8098E16-9424-40D9-821E-8C0E605C42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0647" y="2624945"/>
              <a:ext cx="0" cy="212725"/>
            </a:xfrm>
            <a:prstGeom prst="line">
              <a:avLst/>
            </a:prstGeom>
            <a:noFill/>
            <a:ln w="15875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Line 32">
              <a:extLst>
                <a:ext uri="{FF2B5EF4-FFF2-40B4-BE49-F238E27FC236}">
                  <a16:creationId xmlns:a16="http://schemas.microsoft.com/office/drawing/2014/main" id="{EAB6E5D9-1AE9-4284-8BAC-C25D4D5533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1272" y="2650345"/>
              <a:ext cx="158750" cy="152400"/>
            </a:xfrm>
            <a:prstGeom prst="line">
              <a:avLst/>
            </a:prstGeom>
            <a:noFill/>
            <a:ln w="15875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Line 33">
              <a:extLst>
                <a:ext uri="{FF2B5EF4-FFF2-40B4-BE49-F238E27FC236}">
                  <a16:creationId xmlns:a16="http://schemas.microsoft.com/office/drawing/2014/main" id="{5C72E581-5143-4A51-9DF2-3E5AF5807A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1272" y="2650345"/>
              <a:ext cx="158750" cy="152400"/>
            </a:xfrm>
            <a:prstGeom prst="line">
              <a:avLst/>
            </a:prstGeom>
            <a:noFill/>
            <a:ln w="15875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8" name="Oval 117">
            <a:extLst>
              <a:ext uri="{FF2B5EF4-FFF2-40B4-BE49-F238E27FC236}">
                <a16:creationId xmlns:a16="http://schemas.microsoft.com/office/drawing/2014/main" id="{0D6C2919-74A8-4EA0-A020-D111DEABE0E1}"/>
              </a:ext>
            </a:extLst>
          </p:cNvPr>
          <p:cNvSpPr/>
          <p:nvPr/>
        </p:nvSpPr>
        <p:spPr bwMode="auto">
          <a:xfrm>
            <a:off x="2284632" y="2830948"/>
            <a:ext cx="936000" cy="936000"/>
          </a:xfrm>
          <a:prstGeom prst="ellipse">
            <a:avLst/>
          </a:prstGeom>
          <a:noFill/>
          <a:ln w="28575" cap="sq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24" name="Freeform 29">
            <a:extLst>
              <a:ext uri="{FF2B5EF4-FFF2-40B4-BE49-F238E27FC236}">
                <a16:creationId xmlns:a16="http://schemas.microsoft.com/office/drawing/2014/main" id="{A1F6AF37-5AE6-48D5-98D3-0F0A886E61C0}"/>
              </a:ext>
            </a:extLst>
          </p:cNvPr>
          <p:cNvSpPr>
            <a:spLocks/>
          </p:cNvSpPr>
          <p:nvPr/>
        </p:nvSpPr>
        <p:spPr bwMode="auto">
          <a:xfrm>
            <a:off x="1667877" y="3871301"/>
            <a:ext cx="2162666" cy="394997"/>
          </a:xfrm>
          <a:custGeom>
            <a:avLst/>
            <a:gdLst>
              <a:gd name="T0" fmla="*/ 340 w 340"/>
              <a:gd name="T1" fmla="*/ 208 h 208"/>
              <a:gd name="T2" fmla="*/ 340 w 340"/>
              <a:gd name="T3" fmla="*/ 0 h 208"/>
              <a:gd name="T4" fmla="*/ 0 w 340"/>
              <a:gd name="T5" fmla="*/ 0 h 208"/>
              <a:gd name="T6" fmla="*/ 0 w 340"/>
              <a:gd name="T7" fmla="*/ 208 h 208"/>
              <a:gd name="T8" fmla="*/ 340 w 340"/>
              <a:gd name="T9" fmla="*/ 208 h 208"/>
              <a:gd name="T10" fmla="*/ 340 w 340"/>
              <a:gd name="T11" fmla="*/ 20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0" h="208">
                <a:moveTo>
                  <a:pt x="340" y="208"/>
                </a:moveTo>
                <a:lnTo>
                  <a:pt x="340" y="0"/>
                </a:lnTo>
                <a:lnTo>
                  <a:pt x="0" y="0"/>
                </a:lnTo>
                <a:lnTo>
                  <a:pt x="0" y="208"/>
                </a:lnTo>
                <a:lnTo>
                  <a:pt x="340" y="208"/>
                </a:lnTo>
                <a:lnTo>
                  <a:pt x="340" y="208"/>
                </a:lnTo>
                <a:close/>
              </a:path>
            </a:pathLst>
          </a:custGeom>
          <a:noFill/>
          <a:ln w="19050" cap="flat">
            <a:noFill/>
            <a:prstDash val="solid"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en-US" sz="2200">
                <a:solidFill>
                  <a:srgbClr val="FFFFFF"/>
                </a:solidFill>
              </a:rPr>
              <a:t>FOD 5418</a:t>
            </a:r>
          </a:p>
        </p:txBody>
      </p:sp>
      <p:sp>
        <p:nvSpPr>
          <p:cNvPr id="125" name="Freeform 29">
            <a:extLst>
              <a:ext uri="{FF2B5EF4-FFF2-40B4-BE49-F238E27FC236}">
                <a16:creationId xmlns:a16="http://schemas.microsoft.com/office/drawing/2014/main" id="{D3DC3081-AEA0-4905-83B8-6D32FFF80254}"/>
              </a:ext>
            </a:extLst>
          </p:cNvPr>
          <p:cNvSpPr>
            <a:spLocks/>
          </p:cNvSpPr>
          <p:nvPr/>
        </p:nvSpPr>
        <p:spPr bwMode="auto">
          <a:xfrm>
            <a:off x="3757084" y="2758321"/>
            <a:ext cx="852491" cy="394997"/>
          </a:xfrm>
          <a:custGeom>
            <a:avLst/>
            <a:gdLst>
              <a:gd name="T0" fmla="*/ 340 w 340"/>
              <a:gd name="T1" fmla="*/ 208 h 208"/>
              <a:gd name="T2" fmla="*/ 340 w 340"/>
              <a:gd name="T3" fmla="*/ 0 h 208"/>
              <a:gd name="T4" fmla="*/ 0 w 340"/>
              <a:gd name="T5" fmla="*/ 0 h 208"/>
              <a:gd name="T6" fmla="*/ 0 w 340"/>
              <a:gd name="T7" fmla="*/ 208 h 208"/>
              <a:gd name="T8" fmla="*/ 340 w 340"/>
              <a:gd name="T9" fmla="*/ 208 h 208"/>
              <a:gd name="T10" fmla="*/ 340 w 340"/>
              <a:gd name="T11" fmla="*/ 20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0" h="208">
                <a:moveTo>
                  <a:pt x="340" y="208"/>
                </a:moveTo>
                <a:lnTo>
                  <a:pt x="340" y="0"/>
                </a:lnTo>
                <a:lnTo>
                  <a:pt x="0" y="0"/>
                </a:lnTo>
                <a:lnTo>
                  <a:pt x="0" y="208"/>
                </a:lnTo>
                <a:lnTo>
                  <a:pt x="340" y="208"/>
                </a:lnTo>
                <a:lnTo>
                  <a:pt x="340" y="208"/>
                </a:lnTo>
                <a:close/>
              </a:path>
            </a:pathLst>
          </a:custGeom>
          <a:noFill/>
          <a:ln w="19050" cap="flat">
            <a:noFill/>
            <a:prstDash val="solid"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sz="2200">
                <a:solidFill>
                  <a:srgbClr val="FF0000"/>
                </a:solidFill>
              </a:rPr>
              <a:t>~ 3 W</a:t>
            </a:r>
          </a:p>
        </p:txBody>
      </p:sp>
      <p:sp>
        <p:nvSpPr>
          <p:cNvPr id="126" name="Freeform 29">
            <a:extLst>
              <a:ext uri="{FF2B5EF4-FFF2-40B4-BE49-F238E27FC236}">
                <a16:creationId xmlns:a16="http://schemas.microsoft.com/office/drawing/2014/main" id="{A89E7611-F74D-4A5A-B84C-A76832A1A336}"/>
              </a:ext>
            </a:extLst>
          </p:cNvPr>
          <p:cNvSpPr>
            <a:spLocks/>
          </p:cNvSpPr>
          <p:nvPr/>
        </p:nvSpPr>
        <p:spPr bwMode="auto">
          <a:xfrm>
            <a:off x="3343250" y="3118948"/>
            <a:ext cx="144000" cy="360000"/>
          </a:xfrm>
          <a:custGeom>
            <a:avLst/>
            <a:gdLst>
              <a:gd name="T0" fmla="*/ 340 w 340"/>
              <a:gd name="T1" fmla="*/ 208 h 208"/>
              <a:gd name="T2" fmla="*/ 340 w 340"/>
              <a:gd name="T3" fmla="*/ 0 h 208"/>
              <a:gd name="T4" fmla="*/ 0 w 340"/>
              <a:gd name="T5" fmla="*/ 0 h 208"/>
              <a:gd name="T6" fmla="*/ 0 w 340"/>
              <a:gd name="T7" fmla="*/ 208 h 208"/>
              <a:gd name="T8" fmla="*/ 340 w 340"/>
              <a:gd name="T9" fmla="*/ 208 h 208"/>
              <a:gd name="T10" fmla="*/ 340 w 340"/>
              <a:gd name="T11" fmla="*/ 20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0" h="208">
                <a:moveTo>
                  <a:pt x="340" y="208"/>
                </a:moveTo>
                <a:lnTo>
                  <a:pt x="340" y="0"/>
                </a:lnTo>
                <a:lnTo>
                  <a:pt x="0" y="0"/>
                </a:lnTo>
                <a:lnTo>
                  <a:pt x="0" y="208"/>
                </a:lnTo>
                <a:lnTo>
                  <a:pt x="340" y="208"/>
                </a:lnTo>
                <a:lnTo>
                  <a:pt x="340" y="208"/>
                </a:lnTo>
                <a:close/>
              </a:path>
            </a:pathLst>
          </a:custGeom>
          <a:solidFill>
            <a:srgbClr val="000000"/>
          </a:solidFill>
          <a:ln w="19050" cap="flat">
            <a:solidFill>
              <a:srgbClr val="00FF00"/>
            </a:solidFill>
            <a:prstDash val="solid"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sz="2200">
              <a:solidFill>
                <a:srgbClr val="EAEAEA"/>
              </a:solidFill>
            </a:endParaRPr>
          </a:p>
        </p:txBody>
      </p:sp>
      <p:sp>
        <p:nvSpPr>
          <p:cNvPr id="127" name="Text Box 4">
            <a:extLst>
              <a:ext uri="{FF2B5EF4-FFF2-40B4-BE49-F238E27FC236}">
                <a16:creationId xmlns:a16="http://schemas.microsoft.com/office/drawing/2014/main" id="{42DEBCC5-A1D9-4AD5-A09C-B5D3EA58C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72" y="2185679"/>
            <a:ext cx="5460201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lvl="0" algn="l"/>
            <a:r>
              <a:rPr lang="en-US" sz="1600" b="0">
                <a:solidFill>
                  <a:srgbClr val="00FF00"/>
                </a:solidFill>
                <a:cs typeface="Arial" pitchFamily="34" charset="0"/>
              </a:rPr>
              <a:t>A. Ponosova </a:t>
            </a:r>
            <a:r>
              <a:rPr lang="en-US" sz="1600" b="0" i="1">
                <a:solidFill>
                  <a:srgbClr val="00FF0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00FF00"/>
                </a:solidFill>
                <a:cs typeface="Arial" pitchFamily="34" charset="0"/>
              </a:rPr>
              <a:t> unpublished</a:t>
            </a:r>
          </a:p>
        </p:txBody>
      </p:sp>
      <p:sp>
        <p:nvSpPr>
          <p:cNvPr id="96" name="Freeform 29">
            <a:extLst>
              <a:ext uri="{FF2B5EF4-FFF2-40B4-BE49-F238E27FC236}">
                <a16:creationId xmlns:a16="http://schemas.microsoft.com/office/drawing/2014/main" id="{A2FFCCD9-C7C4-43AE-99E1-AA48B2E105A5}"/>
              </a:ext>
            </a:extLst>
          </p:cNvPr>
          <p:cNvSpPr>
            <a:spLocks/>
          </p:cNvSpPr>
          <p:nvPr/>
        </p:nvSpPr>
        <p:spPr bwMode="auto">
          <a:xfrm>
            <a:off x="2110440" y="4217213"/>
            <a:ext cx="3008858" cy="394997"/>
          </a:xfrm>
          <a:custGeom>
            <a:avLst/>
            <a:gdLst>
              <a:gd name="T0" fmla="*/ 340 w 340"/>
              <a:gd name="T1" fmla="*/ 208 h 208"/>
              <a:gd name="T2" fmla="*/ 340 w 340"/>
              <a:gd name="T3" fmla="*/ 0 h 208"/>
              <a:gd name="T4" fmla="*/ 0 w 340"/>
              <a:gd name="T5" fmla="*/ 0 h 208"/>
              <a:gd name="T6" fmla="*/ 0 w 340"/>
              <a:gd name="T7" fmla="*/ 208 h 208"/>
              <a:gd name="T8" fmla="*/ 340 w 340"/>
              <a:gd name="T9" fmla="*/ 208 h 208"/>
              <a:gd name="T10" fmla="*/ 340 w 340"/>
              <a:gd name="T11" fmla="*/ 20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0" h="208">
                <a:moveTo>
                  <a:pt x="340" y="208"/>
                </a:moveTo>
                <a:lnTo>
                  <a:pt x="340" y="0"/>
                </a:lnTo>
                <a:lnTo>
                  <a:pt x="0" y="0"/>
                </a:lnTo>
                <a:lnTo>
                  <a:pt x="0" y="208"/>
                </a:lnTo>
                <a:lnTo>
                  <a:pt x="340" y="208"/>
                </a:lnTo>
                <a:lnTo>
                  <a:pt x="340" y="208"/>
                </a:lnTo>
                <a:close/>
              </a:path>
            </a:pathLst>
          </a:custGeom>
          <a:noFill/>
          <a:ln w="19050" cap="flat">
            <a:noFill/>
            <a:prstDash val="solid"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200">
                <a:solidFill>
                  <a:srgbClr val="FF0000"/>
                </a:solidFill>
              </a:rPr>
              <a:t>~ 10 dB reduction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184732A-D9E7-44D4-A01C-77129DB420BE}"/>
              </a:ext>
            </a:extLst>
          </p:cNvPr>
          <p:cNvGrpSpPr/>
          <p:nvPr/>
        </p:nvGrpSpPr>
        <p:grpSpPr>
          <a:xfrm>
            <a:off x="3760668" y="5429282"/>
            <a:ext cx="6396750" cy="1636176"/>
            <a:chOff x="3760668" y="5429282"/>
            <a:chExt cx="6396750" cy="1636176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FAF39874-6972-4FC4-ADD1-367FD31192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93" t="34152" r="30186" b="52013"/>
            <a:stretch/>
          </p:blipFill>
          <p:spPr>
            <a:xfrm rot="10800000">
              <a:off x="5141911" y="5429282"/>
              <a:ext cx="5015507" cy="1525718"/>
            </a:xfrm>
            <a:prstGeom prst="rect">
              <a:avLst/>
            </a:prstGeom>
            <a:ln w="6350">
              <a:solidFill>
                <a:srgbClr val="FF0000"/>
              </a:solidFill>
            </a:ln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3EED817-59D1-40AA-91C6-527BF234D6F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760668" y="5429282"/>
              <a:ext cx="1381244" cy="1554250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2EB4D46-B4CD-4FF7-82B6-E3DB13B0A7D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050052" y="6955001"/>
              <a:ext cx="1091860" cy="110457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E85D0A-15EF-4871-BEA6-2EA1E6125299}"/>
              </a:ext>
            </a:extLst>
          </p:cNvPr>
          <p:cNvGrpSpPr/>
          <p:nvPr/>
        </p:nvGrpSpPr>
        <p:grpSpPr>
          <a:xfrm>
            <a:off x="5309044" y="6501497"/>
            <a:ext cx="1956734" cy="380548"/>
            <a:chOff x="5368805" y="6429487"/>
            <a:chExt cx="1956734" cy="38054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5372A30-2826-444D-A42A-33FCA2CAB558}"/>
                </a:ext>
              </a:extLst>
            </p:cNvPr>
            <p:cNvCxnSpPr/>
            <p:nvPr/>
          </p:nvCxnSpPr>
          <p:spPr bwMode="auto">
            <a:xfrm>
              <a:off x="5421927" y="6810035"/>
              <a:ext cx="1357200" cy="0"/>
            </a:xfrm>
            <a:prstGeom prst="line">
              <a:avLst/>
            </a:prstGeom>
            <a:noFill/>
            <a:ln w="9525" cap="sq" algn="ctr">
              <a:solidFill>
                <a:srgbClr val="C0C0C0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1EFF6D7C-D9BC-4561-98CC-821D63DC679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421927" y="6738035"/>
              <a:ext cx="0" cy="72000"/>
            </a:xfrm>
            <a:prstGeom prst="line">
              <a:avLst/>
            </a:prstGeom>
            <a:noFill/>
            <a:ln w="9525" cap="sq" algn="ctr">
              <a:solidFill>
                <a:srgbClr val="C0C0C0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7A46C61-370C-4020-A36F-C1502CFC49E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779127" y="6738035"/>
              <a:ext cx="0" cy="72000"/>
            </a:xfrm>
            <a:prstGeom prst="line">
              <a:avLst/>
            </a:prstGeom>
            <a:noFill/>
            <a:ln w="9525" cap="sq" algn="ctr">
              <a:solidFill>
                <a:srgbClr val="C0C0C0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8DD0C873-87FE-41E6-9644-2464A3A9FB9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100527" y="6766835"/>
              <a:ext cx="0" cy="43200"/>
            </a:xfrm>
            <a:prstGeom prst="line">
              <a:avLst/>
            </a:prstGeom>
            <a:noFill/>
            <a:ln w="9525" cap="sq" algn="ctr">
              <a:solidFill>
                <a:srgbClr val="C0C0C0"/>
              </a:solidFill>
              <a:round/>
              <a:headEnd type="none" w="med" len="med"/>
              <a:tailEnd type="none" w="med" len="med"/>
            </a:ln>
          </p:spPr>
        </p:cxnSp>
        <p:sp>
          <p:nvSpPr>
            <p:cNvPr id="114" name="Freeform 29">
              <a:extLst>
                <a:ext uri="{FF2B5EF4-FFF2-40B4-BE49-F238E27FC236}">
                  <a16:creationId xmlns:a16="http://schemas.microsoft.com/office/drawing/2014/main" id="{C6F33041-5322-4289-9CF5-0FD6A7E50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2240" y="6429487"/>
              <a:ext cx="613299" cy="360000"/>
            </a:xfrm>
            <a:custGeom>
              <a:avLst/>
              <a:gdLst>
                <a:gd name="T0" fmla="*/ 340 w 340"/>
                <a:gd name="T1" fmla="*/ 208 h 208"/>
                <a:gd name="T2" fmla="*/ 340 w 340"/>
                <a:gd name="T3" fmla="*/ 0 h 208"/>
                <a:gd name="T4" fmla="*/ 0 w 340"/>
                <a:gd name="T5" fmla="*/ 0 h 208"/>
                <a:gd name="T6" fmla="*/ 0 w 340"/>
                <a:gd name="T7" fmla="*/ 208 h 208"/>
                <a:gd name="T8" fmla="*/ 340 w 340"/>
                <a:gd name="T9" fmla="*/ 208 h 208"/>
                <a:gd name="T10" fmla="*/ 340 w 340"/>
                <a:gd name="T11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208">
                  <a:moveTo>
                    <a:pt x="340" y="208"/>
                  </a:moveTo>
                  <a:lnTo>
                    <a:pt x="340" y="0"/>
                  </a:lnTo>
                  <a:lnTo>
                    <a:pt x="0" y="0"/>
                  </a:lnTo>
                  <a:lnTo>
                    <a:pt x="0" y="208"/>
                  </a:lnTo>
                  <a:lnTo>
                    <a:pt x="340" y="208"/>
                  </a:lnTo>
                  <a:lnTo>
                    <a:pt x="340" y="208"/>
                  </a:lnTo>
                  <a:close/>
                </a:path>
              </a:pathLst>
            </a:custGeom>
            <a:noFill/>
            <a:ln w="1905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l"/>
              <a:r>
                <a:rPr lang="en-US" sz="1600" b="0">
                  <a:solidFill>
                    <a:srgbClr val="C0C0C0"/>
                  </a:solidFill>
                </a:rPr>
                <a:t>1</a:t>
              </a:r>
              <a:r>
                <a:rPr lang="en-US" sz="1200" b="0">
                  <a:solidFill>
                    <a:srgbClr val="C0C0C0"/>
                  </a:solidFill>
                </a:rPr>
                <a:t> </a:t>
              </a:r>
              <a:r>
                <a:rPr lang="en-US" sz="1600" b="0">
                  <a:solidFill>
                    <a:srgbClr val="C0C0C0"/>
                  </a:solidFill>
                </a:rPr>
                <a:t>mm</a:t>
              </a:r>
            </a:p>
          </p:txBody>
        </p:sp>
        <p:sp>
          <p:nvSpPr>
            <p:cNvPr id="115" name="Freeform 29">
              <a:extLst>
                <a:ext uri="{FF2B5EF4-FFF2-40B4-BE49-F238E27FC236}">
                  <a16:creationId xmlns:a16="http://schemas.microsoft.com/office/drawing/2014/main" id="{58501ECC-CEC0-4BDE-B50C-A5FD0F8C2C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8805" y="6429487"/>
              <a:ext cx="613299" cy="360000"/>
            </a:xfrm>
            <a:custGeom>
              <a:avLst/>
              <a:gdLst>
                <a:gd name="T0" fmla="*/ 340 w 340"/>
                <a:gd name="T1" fmla="*/ 208 h 208"/>
                <a:gd name="T2" fmla="*/ 340 w 340"/>
                <a:gd name="T3" fmla="*/ 0 h 208"/>
                <a:gd name="T4" fmla="*/ 0 w 340"/>
                <a:gd name="T5" fmla="*/ 0 h 208"/>
                <a:gd name="T6" fmla="*/ 0 w 340"/>
                <a:gd name="T7" fmla="*/ 208 h 208"/>
                <a:gd name="T8" fmla="*/ 340 w 340"/>
                <a:gd name="T9" fmla="*/ 208 h 208"/>
                <a:gd name="T10" fmla="*/ 340 w 340"/>
                <a:gd name="T11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208">
                  <a:moveTo>
                    <a:pt x="340" y="208"/>
                  </a:moveTo>
                  <a:lnTo>
                    <a:pt x="340" y="0"/>
                  </a:lnTo>
                  <a:lnTo>
                    <a:pt x="0" y="0"/>
                  </a:lnTo>
                  <a:lnTo>
                    <a:pt x="0" y="208"/>
                  </a:lnTo>
                  <a:lnTo>
                    <a:pt x="340" y="208"/>
                  </a:lnTo>
                  <a:lnTo>
                    <a:pt x="340" y="208"/>
                  </a:lnTo>
                  <a:close/>
                </a:path>
              </a:pathLst>
            </a:custGeom>
            <a:noFill/>
            <a:ln w="1905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l"/>
              <a:r>
                <a:rPr lang="en-US" sz="1600" b="0">
                  <a:solidFill>
                    <a:srgbClr val="C0C0C0"/>
                  </a:solidFill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430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  <p:bldP spid="1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3. Trojan horse</a:t>
            </a:r>
            <a:endParaRPr lang="en-CA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87ED08-AA5B-4F16-8EC5-C4F74927BD66}"/>
              </a:ext>
            </a:extLst>
          </p:cNvPr>
          <p:cNvGrpSpPr/>
          <p:nvPr/>
        </p:nvGrpSpPr>
        <p:grpSpPr>
          <a:xfrm>
            <a:off x="462850" y="1121245"/>
            <a:ext cx="9361302" cy="2376330"/>
            <a:chOff x="462850" y="1121245"/>
            <a:chExt cx="9361302" cy="2376330"/>
          </a:xfrm>
        </p:grpSpPr>
        <p:sp>
          <p:nvSpPr>
            <p:cNvPr id="4" name="Line 6">
              <a:extLst>
                <a:ext uri="{FF2B5EF4-FFF2-40B4-BE49-F238E27FC236}">
                  <a16:creationId xmlns:a16="http://schemas.microsoft.com/office/drawing/2014/main" id="{4F3DE7A7-A5C5-4DE7-95F4-6A3218DB38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05049" y="3299575"/>
              <a:ext cx="8415031" cy="0"/>
            </a:xfrm>
            <a:prstGeom prst="line">
              <a:avLst/>
            </a:prstGeom>
            <a:noFill/>
            <a:ln w="25400" cap="flat">
              <a:solidFill>
                <a:srgbClr val="C0C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837F970-77CF-48AE-AEFD-16BCC59743A1}"/>
                </a:ext>
              </a:extLst>
            </p:cNvPr>
            <p:cNvGrpSpPr/>
            <p:nvPr/>
          </p:nvGrpSpPr>
          <p:grpSpPr>
            <a:xfrm>
              <a:off x="534860" y="3119575"/>
              <a:ext cx="612000" cy="360000"/>
              <a:chOff x="894910" y="2561445"/>
              <a:chExt cx="539750" cy="330200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7DDD09EA-C2F5-45AF-B41C-8CEFC0BA7E77}"/>
                  </a:ext>
                </a:extLst>
              </p:cNvPr>
              <p:cNvGrpSpPr/>
              <p:nvPr/>
            </p:nvGrpSpPr>
            <p:grpSpPr>
              <a:xfrm>
                <a:off x="937097" y="2605957"/>
                <a:ext cx="464988" cy="252738"/>
                <a:chOff x="2712363" y="2530537"/>
                <a:chExt cx="464988" cy="252738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E4694D19-2873-4A4A-AE66-0B0798A2ABF8}"/>
                    </a:ext>
                  </a:extLst>
                </p:cNvPr>
                <p:cNvSpPr/>
                <p:nvPr/>
              </p:nvSpPr>
              <p:spPr bwMode="auto">
                <a:xfrm>
                  <a:off x="2712363" y="2530537"/>
                  <a:ext cx="464988" cy="252738"/>
                </a:xfrm>
                <a:prstGeom prst="rect">
                  <a:avLst/>
                </a:prstGeom>
                <a:solidFill>
                  <a:srgbClr val="000000"/>
                </a:solidFill>
                <a:ln w="28575" cap="sq" cmpd="sng" algn="ctr">
                  <a:solidFill>
                    <a:srgbClr val="C0C0C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CA">
                    <a:ln w="19050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44" name="Line 162">
                  <a:extLst>
                    <a:ext uri="{FF2B5EF4-FFF2-40B4-BE49-F238E27FC236}">
                      <a16:creationId xmlns:a16="http://schemas.microsoft.com/office/drawing/2014/main" id="{F467BD8F-A59A-44B1-8BD4-131DB41B3E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1613" y="2655888"/>
                  <a:ext cx="406400" cy="0"/>
                </a:xfrm>
                <a:prstGeom prst="line">
                  <a:avLst/>
                </a:prstGeom>
                <a:noFill/>
                <a:ln w="17463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5" name="Line 163">
                  <a:extLst>
                    <a:ext uri="{FF2B5EF4-FFF2-40B4-BE49-F238E27FC236}">
                      <a16:creationId xmlns:a16="http://schemas.microsoft.com/office/drawing/2014/main" id="{71DA5EB0-B1C5-4B98-AFFC-B4E4AF916F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55913" y="2549525"/>
                  <a:ext cx="0" cy="212725"/>
                </a:xfrm>
                <a:prstGeom prst="line">
                  <a:avLst/>
                </a:prstGeom>
                <a:noFill/>
                <a:ln w="17463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6" name="Line 164">
                  <a:extLst>
                    <a:ext uri="{FF2B5EF4-FFF2-40B4-BE49-F238E27FC236}">
                      <a16:creationId xmlns:a16="http://schemas.microsoft.com/office/drawing/2014/main" id="{B9264B39-C775-4BFE-BC8F-26873B24C0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776538" y="2574925"/>
                  <a:ext cx="158750" cy="152400"/>
                </a:xfrm>
                <a:prstGeom prst="line">
                  <a:avLst/>
                </a:prstGeom>
                <a:noFill/>
                <a:ln w="17463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7" name="Line 165">
                  <a:extLst>
                    <a:ext uri="{FF2B5EF4-FFF2-40B4-BE49-F238E27FC236}">
                      <a16:creationId xmlns:a16="http://schemas.microsoft.com/office/drawing/2014/main" id="{42FDB2A8-478B-4D59-ADD2-8D218E6BE1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76538" y="2574925"/>
                  <a:ext cx="158750" cy="152400"/>
                </a:xfrm>
                <a:prstGeom prst="line">
                  <a:avLst/>
                </a:prstGeom>
                <a:noFill/>
                <a:ln w="17463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sp>
            <p:nvSpPr>
              <p:cNvPr id="38" name="Freeform 29">
                <a:extLst>
                  <a:ext uri="{FF2B5EF4-FFF2-40B4-BE49-F238E27FC236}">
                    <a16:creationId xmlns:a16="http://schemas.microsoft.com/office/drawing/2014/main" id="{D2B9F032-2CBD-48D2-9EFC-0507BFCC02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910" y="2561445"/>
                <a:ext cx="539750" cy="330200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solidFill>
                <a:srgbClr val="000000"/>
              </a:solidFill>
              <a:ln w="19050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Line 30">
                <a:extLst>
                  <a:ext uri="{FF2B5EF4-FFF2-40B4-BE49-F238E27FC236}">
                    <a16:creationId xmlns:a16="http://schemas.microsoft.com/office/drawing/2014/main" id="{64BD1ACD-5471-4C96-9A1D-A1AB1F4B34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347" y="2731308"/>
                <a:ext cx="406400" cy="0"/>
              </a:xfrm>
              <a:prstGeom prst="line">
                <a:avLst/>
              </a:prstGeom>
              <a:noFill/>
              <a:ln w="15875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Line 31">
                <a:extLst>
                  <a:ext uri="{FF2B5EF4-FFF2-40B4-BE49-F238E27FC236}">
                    <a16:creationId xmlns:a16="http://schemas.microsoft.com/office/drawing/2014/main" id="{FE9EAB79-0D85-4C5A-B5C6-5752CCF756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0647" y="2624945"/>
                <a:ext cx="0" cy="212725"/>
              </a:xfrm>
              <a:prstGeom prst="line">
                <a:avLst/>
              </a:prstGeom>
              <a:noFill/>
              <a:ln w="15875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Line 32">
                <a:extLst>
                  <a:ext uri="{FF2B5EF4-FFF2-40B4-BE49-F238E27FC236}">
                    <a16:creationId xmlns:a16="http://schemas.microsoft.com/office/drawing/2014/main" id="{FD138090-732B-45E6-86C1-2DE1BBBFA6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01272" y="2650345"/>
                <a:ext cx="158750" cy="152400"/>
              </a:xfrm>
              <a:prstGeom prst="line">
                <a:avLst/>
              </a:prstGeom>
              <a:noFill/>
              <a:ln w="15875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Line 33">
                <a:extLst>
                  <a:ext uri="{FF2B5EF4-FFF2-40B4-BE49-F238E27FC236}">
                    <a16:creationId xmlns:a16="http://schemas.microsoft.com/office/drawing/2014/main" id="{9D153377-1A4A-460E-90A9-8199B74C7B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1272" y="2650345"/>
                <a:ext cx="158750" cy="152400"/>
              </a:xfrm>
              <a:prstGeom prst="line">
                <a:avLst/>
              </a:prstGeom>
              <a:noFill/>
              <a:ln w="15875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" name="Chord 5">
              <a:extLst>
                <a:ext uri="{FF2B5EF4-FFF2-40B4-BE49-F238E27FC236}">
                  <a16:creationId xmlns:a16="http://schemas.microsoft.com/office/drawing/2014/main" id="{F430888A-4379-4A17-826D-2BB534D7E13A}"/>
                </a:ext>
              </a:extLst>
            </p:cNvPr>
            <p:cNvSpPr/>
            <p:nvPr/>
          </p:nvSpPr>
          <p:spPr>
            <a:xfrm rot="16200000">
              <a:off x="9068100" y="3101575"/>
              <a:ext cx="396000" cy="396000"/>
            </a:xfrm>
            <a:prstGeom prst="chord">
              <a:avLst>
                <a:gd name="adj1" fmla="val 21589360"/>
                <a:gd name="adj2" fmla="val 10812776"/>
              </a:avLst>
            </a:prstGeom>
            <a:solidFill>
              <a:srgbClr val="C0C0C0"/>
            </a:solidFill>
            <a:ln w="1905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29">
              <a:extLst>
                <a:ext uri="{FF2B5EF4-FFF2-40B4-BE49-F238E27FC236}">
                  <a16:creationId xmlns:a16="http://schemas.microsoft.com/office/drawing/2014/main" id="{F7B3C0AC-C8DE-4E6E-A54B-32FDDFE28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3210" y="3119575"/>
              <a:ext cx="612000" cy="360000"/>
            </a:xfrm>
            <a:custGeom>
              <a:avLst/>
              <a:gdLst>
                <a:gd name="T0" fmla="*/ 340 w 340"/>
                <a:gd name="T1" fmla="*/ 208 h 208"/>
                <a:gd name="T2" fmla="*/ 340 w 340"/>
                <a:gd name="T3" fmla="*/ 0 h 208"/>
                <a:gd name="T4" fmla="*/ 0 w 340"/>
                <a:gd name="T5" fmla="*/ 0 h 208"/>
                <a:gd name="T6" fmla="*/ 0 w 340"/>
                <a:gd name="T7" fmla="*/ 208 h 208"/>
                <a:gd name="T8" fmla="*/ 340 w 340"/>
                <a:gd name="T9" fmla="*/ 208 h 208"/>
                <a:gd name="T10" fmla="*/ 340 w 340"/>
                <a:gd name="T11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208">
                  <a:moveTo>
                    <a:pt x="340" y="208"/>
                  </a:moveTo>
                  <a:lnTo>
                    <a:pt x="340" y="0"/>
                  </a:lnTo>
                  <a:lnTo>
                    <a:pt x="0" y="0"/>
                  </a:lnTo>
                  <a:lnTo>
                    <a:pt x="0" y="208"/>
                  </a:lnTo>
                  <a:lnTo>
                    <a:pt x="340" y="208"/>
                  </a:lnTo>
                  <a:lnTo>
                    <a:pt x="340" y="208"/>
                  </a:lnTo>
                  <a:close/>
                </a:path>
              </a:pathLst>
            </a:custGeom>
            <a:solidFill>
              <a:srgbClr val="000000"/>
            </a:solidFill>
            <a:ln w="19050" cap="flat">
              <a:solidFill>
                <a:srgbClr val="C0C0C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r>
                <a:rPr lang="en-US" sz="2200">
                  <a:solidFill>
                    <a:srgbClr val="C0C0C0"/>
                  </a:solidFill>
                </a:rPr>
                <a:t>Att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0334E03-3D24-4558-847B-EEDB81B65037}"/>
                </a:ext>
              </a:extLst>
            </p:cNvPr>
            <p:cNvGrpSpPr/>
            <p:nvPr/>
          </p:nvGrpSpPr>
          <p:grpSpPr>
            <a:xfrm>
              <a:off x="1489035" y="2446504"/>
              <a:ext cx="612000" cy="1033071"/>
              <a:chOff x="1543000" y="2271278"/>
              <a:chExt cx="612000" cy="1033071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570459B4-D019-434A-9002-63C0A9723A9F}"/>
                  </a:ext>
                </a:extLst>
              </p:cNvPr>
              <p:cNvGrpSpPr/>
              <p:nvPr/>
            </p:nvGrpSpPr>
            <p:grpSpPr>
              <a:xfrm>
                <a:off x="1543000" y="2927471"/>
                <a:ext cx="612000" cy="376878"/>
                <a:chOff x="1879651" y="2552471"/>
                <a:chExt cx="612000" cy="376878"/>
              </a:xfrm>
            </p:grpSpPr>
            <p:sp>
              <p:nvSpPr>
                <p:cNvPr id="35" name="Freeform 29">
                  <a:extLst>
                    <a:ext uri="{FF2B5EF4-FFF2-40B4-BE49-F238E27FC236}">
                      <a16:creationId xmlns:a16="http://schemas.microsoft.com/office/drawing/2014/main" id="{D3EB2ABD-EB7E-4B1E-8F70-FC6BED88D2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9651" y="2569349"/>
                  <a:ext cx="612000" cy="360000"/>
                </a:xfrm>
                <a:custGeom>
                  <a:avLst/>
                  <a:gdLst>
                    <a:gd name="T0" fmla="*/ 340 w 340"/>
                    <a:gd name="T1" fmla="*/ 208 h 208"/>
                    <a:gd name="T2" fmla="*/ 340 w 340"/>
                    <a:gd name="T3" fmla="*/ 0 h 208"/>
                    <a:gd name="T4" fmla="*/ 0 w 340"/>
                    <a:gd name="T5" fmla="*/ 0 h 208"/>
                    <a:gd name="T6" fmla="*/ 0 w 340"/>
                    <a:gd name="T7" fmla="*/ 208 h 208"/>
                    <a:gd name="T8" fmla="*/ 340 w 340"/>
                    <a:gd name="T9" fmla="*/ 208 h 208"/>
                    <a:gd name="T10" fmla="*/ 340 w 340"/>
                    <a:gd name="T11" fmla="*/ 2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40" h="208">
                      <a:moveTo>
                        <a:pt x="340" y="208"/>
                      </a:moveTo>
                      <a:lnTo>
                        <a:pt x="340" y="0"/>
                      </a:lnTo>
                      <a:lnTo>
                        <a:pt x="0" y="0"/>
                      </a:lnTo>
                      <a:lnTo>
                        <a:pt x="0" y="208"/>
                      </a:lnTo>
                      <a:lnTo>
                        <a:pt x="340" y="208"/>
                      </a:lnTo>
                      <a:lnTo>
                        <a:pt x="340" y="20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050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 baseline="-250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36" name="Freeform 29">
                  <a:extLst>
                    <a:ext uri="{FF2B5EF4-FFF2-40B4-BE49-F238E27FC236}">
                      <a16:creationId xmlns:a16="http://schemas.microsoft.com/office/drawing/2014/main" id="{F2B3D9BE-89FE-46B7-9AB4-04C1603D16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4439" y="2552471"/>
                  <a:ext cx="577210" cy="306433"/>
                </a:xfrm>
                <a:custGeom>
                  <a:avLst/>
                  <a:gdLst>
                    <a:gd name="T0" fmla="*/ 340 w 340"/>
                    <a:gd name="T1" fmla="*/ 208 h 208"/>
                    <a:gd name="T2" fmla="*/ 340 w 340"/>
                    <a:gd name="T3" fmla="*/ 0 h 208"/>
                    <a:gd name="T4" fmla="*/ 0 w 340"/>
                    <a:gd name="T5" fmla="*/ 0 h 208"/>
                    <a:gd name="T6" fmla="*/ 0 w 340"/>
                    <a:gd name="T7" fmla="*/ 208 h 208"/>
                    <a:gd name="T8" fmla="*/ 340 w 340"/>
                    <a:gd name="T9" fmla="*/ 208 h 208"/>
                    <a:gd name="T10" fmla="*/ 340 w 340"/>
                    <a:gd name="T11" fmla="*/ 2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40" h="208">
                      <a:moveTo>
                        <a:pt x="340" y="208"/>
                      </a:moveTo>
                      <a:lnTo>
                        <a:pt x="340" y="0"/>
                      </a:lnTo>
                      <a:lnTo>
                        <a:pt x="0" y="0"/>
                      </a:lnTo>
                      <a:lnTo>
                        <a:pt x="0" y="208"/>
                      </a:lnTo>
                      <a:lnTo>
                        <a:pt x="340" y="208"/>
                      </a:lnTo>
                      <a:lnTo>
                        <a:pt x="340" y="208"/>
                      </a:lnTo>
                      <a:close/>
                    </a:path>
                  </a:pathLst>
                </a:custGeom>
                <a:noFill/>
                <a:ln w="19050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r>
                    <a:rPr lang="el-GR" sz="2200" b="0" i="1">
                      <a:solidFill>
                        <a:srgbClr val="C0C0C0"/>
                      </a:solidFill>
                    </a:rPr>
                    <a:t>φ</a:t>
                  </a:r>
                  <a:r>
                    <a:rPr lang="en-US" sz="2200" i="1" baseline="-25000">
                      <a:solidFill>
                        <a:srgbClr val="C0C0C0"/>
                      </a:solidFill>
                    </a:rPr>
                    <a:t>A</a:t>
                  </a:r>
                </a:p>
              </p:txBody>
            </p:sp>
          </p:grpSp>
          <p:sp>
            <p:nvSpPr>
              <p:cNvPr id="33" name="Line 6">
                <a:extLst>
                  <a:ext uri="{FF2B5EF4-FFF2-40B4-BE49-F238E27FC236}">
                    <a16:creationId xmlns:a16="http://schemas.microsoft.com/office/drawing/2014/main" id="{E58A793A-350F-4565-892F-6D5CF9A313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49000" y="2631840"/>
                <a:ext cx="0" cy="312509"/>
              </a:xfrm>
              <a:prstGeom prst="line">
                <a:avLst/>
              </a:prstGeom>
              <a:noFill/>
              <a:ln w="25400" cap="flat">
                <a:solidFill>
                  <a:srgbClr val="C0C0C0"/>
                </a:solidFill>
                <a:prstDash val="solid"/>
                <a:miter lim="800000"/>
                <a:headEnd type="arrow" w="lg" len="lg"/>
                <a:tailEnd type="none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29">
                <a:extLst>
                  <a:ext uri="{FF2B5EF4-FFF2-40B4-BE49-F238E27FC236}">
                    <a16:creationId xmlns:a16="http://schemas.microsoft.com/office/drawing/2014/main" id="{AE027BC0-5D5F-47AA-AC3B-6522A3289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9125" y="2271278"/>
                <a:ext cx="539750" cy="306433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noFill/>
              <a:ln w="190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l-GR" sz="2200" b="0">
                    <a:solidFill>
                      <a:srgbClr val="C0C0C0"/>
                    </a:solidFill>
                  </a:rPr>
                  <a:t>Ω</a:t>
                </a:r>
                <a:endParaRPr lang="en-US" sz="2200" b="0" baseline="-25000">
                  <a:solidFill>
                    <a:srgbClr val="C0C0C0"/>
                  </a:solidFill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32009EC-A0DA-40EB-BDF3-BBBD4B476FAC}"/>
                </a:ext>
              </a:extLst>
            </p:cNvPr>
            <p:cNvGrpSpPr/>
            <p:nvPr/>
          </p:nvGrpSpPr>
          <p:grpSpPr>
            <a:xfrm>
              <a:off x="7229613" y="2446504"/>
              <a:ext cx="612000" cy="1033071"/>
              <a:chOff x="1543000" y="2271278"/>
              <a:chExt cx="612000" cy="1033071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E67C30BF-CB53-4E30-AEA0-CB1E6AE3F176}"/>
                  </a:ext>
                </a:extLst>
              </p:cNvPr>
              <p:cNvGrpSpPr/>
              <p:nvPr/>
            </p:nvGrpSpPr>
            <p:grpSpPr>
              <a:xfrm>
                <a:off x="1543000" y="2927471"/>
                <a:ext cx="612000" cy="376878"/>
                <a:chOff x="1879651" y="2552471"/>
                <a:chExt cx="612000" cy="376878"/>
              </a:xfrm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D6EC0D9C-AF36-4774-89B9-52FF20E4DD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9651" y="2569349"/>
                  <a:ext cx="612000" cy="360000"/>
                </a:xfrm>
                <a:custGeom>
                  <a:avLst/>
                  <a:gdLst>
                    <a:gd name="T0" fmla="*/ 340 w 340"/>
                    <a:gd name="T1" fmla="*/ 208 h 208"/>
                    <a:gd name="T2" fmla="*/ 340 w 340"/>
                    <a:gd name="T3" fmla="*/ 0 h 208"/>
                    <a:gd name="T4" fmla="*/ 0 w 340"/>
                    <a:gd name="T5" fmla="*/ 0 h 208"/>
                    <a:gd name="T6" fmla="*/ 0 w 340"/>
                    <a:gd name="T7" fmla="*/ 208 h 208"/>
                    <a:gd name="T8" fmla="*/ 340 w 340"/>
                    <a:gd name="T9" fmla="*/ 208 h 208"/>
                    <a:gd name="T10" fmla="*/ 340 w 340"/>
                    <a:gd name="T11" fmla="*/ 2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40" h="208">
                      <a:moveTo>
                        <a:pt x="340" y="208"/>
                      </a:moveTo>
                      <a:lnTo>
                        <a:pt x="340" y="0"/>
                      </a:lnTo>
                      <a:lnTo>
                        <a:pt x="0" y="0"/>
                      </a:lnTo>
                      <a:lnTo>
                        <a:pt x="0" y="208"/>
                      </a:lnTo>
                      <a:lnTo>
                        <a:pt x="340" y="208"/>
                      </a:lnTo>
                      <a:lnTo>
                        <a:pt x="340" y="20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050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 baseline="-250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31" name="Freeform 29">
                  <a:extLst>
                    <a:ext uri="{FF2B5EF4-FFF2-40B4-BE49-F238E27FC236}">
                      <a16:creationId xmlns:a16="http://schemas.microsoft.com/office/drawing/2014/main" id="{CF8C3CB7-2317-4475-A27A-01950805DC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4439" y="2552471"/>
                  <a:ext cx="577210" cy="306433"/>
                </a:xfrm>
                <a:custGeom>
                  <a:avLst/>
                  <a:gdLst>
                    <a:gd name="T0" fmla="*/ 340 w 340"/>
                    <a:gd name="T1" fmla="*/ 208 h 208"/>
                    <a:gd name="T2" fmla="*/ 340 w 340"/>
                    <a:gd name="T3" fmla="*/ 0 h 208"/>
                    <a:gd name="T4" fmla="*/ 0 w 340"/>
                    <a:gd name="T5" fmla="*/ 0 h 208"/>
                    <a:gd name="T6" fmla="*/ 0 w 340"/>
                    <a:gd name="T7" fmla="*/ 208 h 208"/>
                    <a:gd name="T8" fmla="*/ 340 w 340"/>
                    <a:gd name="T9" fmla="*/ 208 h 208"/>
                    <a:gd name="T10" fmla="*/ 340 w 340"/>
                    <a:gd name="T11" fmla="*/ 2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40" h="208">
                      <a:moveTo>
                        <a:pt x="340" y="208"/>
                      </a:moveTo>
                      <a:lnTo>
                        <a:pt x="340" y="0"/>
                      </a:lnTo>
                      <a:lnTo>
                        <a:pt x="0" y="0"/>
                      </a:lnTo>
                      <a:lnTo>
                        <a:pt x="0" y="208"/>
                      </a:lnTo>
                      <a:lnTo>
                        <a:pt x="340" y="208"/>
                      </a:lnTo>
                      <a:lnTo>
                        <a:pt x="340" y="208"/>
                      </a:lnTo>
                      <a:close/>
                    </a:path>
                  </a:pathLst>
                </a:custGeom>
                <a:noFill/>
                <a:ln w="19050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r>
                    <a:rPr lang="el-GR" sz="2200" b="0" i="1">
                      <a:solidFill>
                        <a:srgbClr val="C0C0C0"/>
                      </a:solidFill>
                    </a:rPr>
                    <a:t>φ</a:t>
                  </a:r>
                  <a:r>
                    <a:rPr lang="en-US" sz="2200" i="1" baseline="-25000">
                      <a:solidFill>
                        <a:srgbClr val="C0C0C0"/>
                      </a:solidFill>
                    </a:rPr>
                    <a:t>B</a:t>
                  </a:r>
                </a:p>
              </p:txBody>
            </p:sp>
          </p:grpSp>
          <p:sp>
            <p:nvSpPr>
              <p:cNvPr id="28" name="Line 6">
                <a:extLst>
                  <a:ext uri="{FF2B5EF4-FFF2-40B4-BE49-F238E27FC236}">
                    <a16:creationId xmlns:a16="http://schemas.microsoft.com/office/drawing/2014/main" id="{F31C6840-1D37-47FA-9B50-3205041C5B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49000" y="2631840"/>
                <a:ext cx="0" cy="312509"/>
              </a:xfrm>
              <a:prstGeom prst="line">
                <a:avLst/>
              </a:prstGeom>
              <a:noFill/>
              <a:ln w="25400" cap="flat">
                <a:solidFill>
                  <a:srgbClr val="C0C0C0"/>
                </a:solidFill>
                <a:prstDash val="solid"/>
                <a:miter lim="800000"/>
                <a:headEnd type="arrow" w="lg" len="lg"/>
                <a:tailEnd type="none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29">
                <a:extLst>
                  <a:ext uri="{FF2B5EF4-FFF2-40B4-BE49-F238E27FC236}">
                    <a16:creationId xmlns:a16="http://schemas.microsoft.com/office/drawing/2014/main" id="{0543E7C1-7AB9-4D26-9495-190AA5A257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9125" y="2271278"/>
                <a:ext cx="539750" cy="306433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noFill/>
              <a:ln w="190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l-GR" sz="2200" b="0">
                    <a:solidFill>
                      <a:srgbClr val="C0C0C0"/>
                    </a:solidFill>
                  </a:rPr>
                  <a:t>Ω</a:t>
                </a:r>
                <a:endParaRPr lang="en-US" sz="2200" b="0" baseline="-25000">
                  <a:solidFill>
                    <a:srgbClr val="C0C0C0"/>
                  </a:solidFill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6E40642-BDB4-43BA-A07A-901317373FE2}"/>
                </a:ext>
              </a:extLst>
            </p:cNvPr>
            <p:cNvGrpSpPr/>
            <p:nvPr/>
          </p:nvGrpSpPr>
          <p:grpSpPr>
            <a:xfrm>
              <a:off x="4865073" y="2867575"/>
              <a:ext cx="556854" cy="432000"/>
              <a:chOff x="4916815" y="2561445"/>
              <a:chExt cx="556854" cy="432000"/>
            </a:xfrm>
          </p:grpSpPr>
          <p:sp>
            <p:nvSpPr>
              <p:cNvPr id="25" name="Oval 22">
                <a:extLst>
                  <a:ext uri="{FF2B5EF4-FFF2-40B4-BE49-F238E27FC236}">
                    <a16:creationId xmlns:a16="http://schemas.microsoft.com/office/drawing/2014/main" id="{01604470-0BC3-4A5C-972C-CDC3D597DA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6815" y="2561445"/>
                <a:ext cx="432000" cy="432000"/>
              </a:xfrm>
              <a:prstGeom prst="ellipse">
                <a:avLst/>
              </a:prstGeom>
              <a:noFill/>
              <a:ln w="25400" cap="flat">
                <a:solidFill>
                  <a:srgbClr val="C0C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Oval 22">
                <a:extLst>
                  <a:ext uri="{FF2B5EF4-FFF2-40B4-BE49-F238E27FC236}">
                    <a16:creationId xmlns:a16="http://schemas.microsoft.com/office/drawing/2014/main" id="{651CB75A-3C6C-48A8-AC5C-8A174FDA24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1669" y="2561445"/>
                <a:ext cx="432000" cy="432000"/>
              </a:xfrm>
              <a:prstGeom prst="ellipse">
                <a:avLst/>
              </a:prstGeom>
              <a:noFill/>
              <a:ln w="25400" cap="flat">
                <a:solidFill>
                  <a:srgbClr val="C0C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42B60F9-1181-443D-9B9A-986CEF4E8969}"/>
                </a:ext>
              </a:extLst>
            </p:cNvPr>
            <p:cNvGrpSpPr/>
            <p:nvPr/>
          </p:nvGrpSpPr>
          <p:grpSpPr>
            <a:xfrm>
              <a:off x="8329868" y="3119575"/>
              <a:ext cx="360000" cy="360000"/>
              <a:chOff x="8311940" y="3119575"/>
              <a:chExt cx="360000" cy="360000"/>
            </a:xfrm>
          </p:grpSpPr>
          <p:sp>
            <p:nvSpPr>
              <p:cNvPr id="19" name="Freeform 29">
                <a:extLst>
                  <a:ext uri="{FF2B5EF4-FFF2-40B4-BE49-F238E27FC236}">
                    <a16:creationId xmlns:a16="http://schemas.microsoft.com/office/drawing/2014/main" id="{C5CDB3DE-D893-43DD-A4E8-0848D6D27E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1940" y="3119575"/>
                <a:ext cx="360000" cy="360000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solidFill>
                <a:srgbClr val="000000"/>
              </a:solidFill>
              <a:ln w="19050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200">
                  <a:solidFill>
                    <a:srgbClr val="EAEAEA"/>
                  </a:solidFill>
                </a:endParaRP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0907BF54-F2AD-4BFF-92BB-2E0C90A1BA76}"/>
                  </a:ext>
                </a:extLst>
              </p:cNvPr>
              <p:cNvGrpSpPr/>
              <p:nvPr/>
            </p:nvGrpSpPr>
            <p:grpSpPr>
              <a:xfrm>
                <a:off x="8352110" y="3182364"/>
                <a:ext cx="279660" cy="234423"/>
                <a:chOff x="6520070" y="5425001"/>
                <a:chExt cx="2603012" cy="1259408"/>
              </a:xfrm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60D29CE5-278F-43E3-B348-02E4CE3B08A8}"/>
                    </a:ext>
                  </a:extLst>
                </p:cNvPr>
                <p:cNvSpPr/>
                <p:nvPr/>
              </p:nvSpPr>
              <p:spPr bwMode="auto">
                <a:xfrm>
                  <a:off x="6520070" y="5425001"/>
                  <a:ext cx="2603012" cy="306434"/>
                </a:xfrm>
                <a:custGeom>
                  <a:avLst/>
                  <a:gdLst>
                    <a:gd name="connsiteX0" fmla="*/ 0 w 2623670"/>
                    <a:gd name="connsiteY0" fmla="*/ 460188 h 460188"/>
                    <a:gd name="connsiteX1" fmla="*/ 884517 w 2623670"/>
                    <a:gd name="connsiteY1" fmla="*/ 23906 h 460188"/>
                    <a:gd name="connsiteX2" fmla="*/ 1751106 w 2623670"/>
                    <a:gd name="connsiteY2" fmla="*/ 406400 h 460188"/>
                    <a:gd name="connsiteX3" fmla="*/ 2623670 w 2623670"/>
                    <a:gd name="connsiteY3" fmla="*/ 0 h 460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23670" h="460188">
                      <a:moveTo>
                        <a:pt x="0" y="460188"/>
                      </a:moveTo>
                      <a:cubicBezTo>
                        <a:pt x="296333" y="246529"/>
                        <a:pt x="592666" y="32871"/>
                        <a:pt x="884517" y="23906"/>
                      </a:cubicBezTo>
                      <a:cubicBezTo>
                        <a:pt x="1176368" y="14941"/>
                        <a:pt x="1461247" y="410384"/>
                        <a:pt x="1751106" y="406400"/>
                      </a:cubicBezTo>
                      <a:cubicBezTo>
                        <a:pt x="2040965" y="402416"/>
                        <a:pt x="2332317" y="201208"/>
                        <a:pt x="2623670" y="0"/>
                      </a:cubicBezTo>
                    </a:path>
                  </a:pathLst>
                </a:custGeom>
                <a:noFill/>
                <a:ln w="15875">
                  <a:solidFill>
                    <a:srgbClr val="C0C0C0"/>
                  </a:solidFill>
                  <a:miter lim="800000"/>
                  <a:headEnd/>
                  <a:tailEnd type="none" w="lg" len="lg"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85D12B60-FE72-421F-8A92-2D2ACC67D20E}"/>
                    </a:ext>
                  </a:extLst>
                </p:cNvPr>
                <p:cNvSpPr/>
                <p:nvPr/>
              </p:nvSpPr>
              <p:spPr bwMode="auto">
                <a:xfrm>
                  <a:off x="6520070" y="5901488"/>
                  <a:ext cx="2603012" cy="306434"/>
                </a:xfrm>
                <a:custGeom>
                  <a:avLst/>
                  <a:gdLst>
                    <a:gd name="connsiteX0" fmla="*/ 0 w 2623670"/>
                    <a:gd name="connsiteY0" fmla="*/ 460188 h 460188"/>
                    <a:gd name="connsiteX1" fmla="*/ 884517 w 2623670"/>
                    <a:gd name="connsiteY1" fmla="*/ 23906 h 460188"/>
                    <a:gd name="connsiteX2" fmla="*/ 1751106 w 2623670"/>
                    <a:gd name="connsiteY2" fmla="*/ 406400 h 460188"/>
                    <a:gd name="connsiteX3" fmla="*/ 2623670 w 2623670"/>
                    <a:gd name="connsiteY3" fmla="*/ 0 h 460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23670" h="460188">
                      <a:moveTo>
                        <a:pt x="0" y="460188"/>
                      </a:moveTo>
                      <a:cubicBezTo>
                        <a:pt x="296333" y="246529"/>
                        <a:pt x="592666" y="32871"/>
                        <a:pt x="884517" y="23906"/>
                      </a:cubicBezTo>
                      <a:cubicBezTo>
                        <a:pt x="1176368" y="14941"/>
                        <a:pt x="1461247" y="410384"/>
                        <a:pt x="1751106" y="406400"/>
                      </a:cubicBezTo>
                      <a:cubicBezTo>
                        <a:pt x="2040965" y="402416"/>
                        <a:pt x="2332317" y="201208"/>
                        <a:pt x="2623670" y="0"/>
                      </a:cubicBezTo>
                    </a:path>
                  </a:pathLst>
                </a:custGeom>
                <a:noFill/>
                <a:ln w="15875">
                  <a:solidFill>
                    <a:srgbClr val="C0C0C0"/>
                  </a:solidFill>
                  <a:miter lim="800000"/>
                  <a:headEnd/>
                  <a:tailEnd type="none" w="lg" len="lg"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B06A62AA-07F7-4846-AEDC-3CBB32E01C13}"/>
                    </a:ext>
                  </a:extLst>
                </p:cNvPr>
                <p:cNvSpPr/>
                <p:nvPr/>
              </p:nvSpPr>
              <p:spPr bwMode="auto">
                <a:xfrm>
                  <a:off x="6520070" y="6377975"/>
                  <a:ext cx="2603012" cy="306434"/>
                </a:xfrm>
                <a:custGeom>
                  <a:avLst/>
                  <a:gdLst>
                    <a:gd name="connsiteX0" fmla="*/ 0 w 2623670"/>
                    <a:gd name="connsiteY0" fmla="*/ 460188 h 460188"/>
                    <a:gd name="connsiteX1" fmla="*/ 884517 w 2623670"/>
                    <a:gd name="connsiteY1" fmla="*/ 23906 h 460188"/>
                    <a:gd name="connsiteX2" fmla="*/ 1751106 w 2623670"/>
                    <a:gd name="connsiteY2" fmla="*/ 406400 h 460188"/>
                    <a:gd name="connsiteX3" fmla="*/ 2623670 w 2623670"/>
                    <a:gd name="connsiteY3" fmla="*/ 0 h 460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23670" h="460188">
                      <a:moveTo>
                        <a:pt x="0" y="460188"/>
                      </a:moveTo>
                      <a:cubicBezTo>
                        <a:pt x="296333" y="246529"/>
                        <a:pt x="592666" y="32871"/>
                        <a:pt x="884517" y="23906"/>
                      </a:cubicBezTo>
                      <a:cubicBezTo>
                        <a:pt x="1176368" y="14941"/>
                        <a:pt x="1461247" y="410384"/>
                        <a:pt x="1751106" y="406400"/>
                      </a:cubicBezTo>
                      <a:cubicBezTo>
                        <a:pt x="2040965" y="402416"/>
                        <a:pt x="2332317" y="201208"/>
                        <a:pt x="2623670" y="0"/>
                      </a:cubicBezTo>
                    </a:path>
                  </a:pathLst>
                </a:custGeom>
                <a:noFill/>
                <a:ln w="15875">
                  <a:solidFill>
                    <a:srgbClr val="C0C0C0"/>
                  </a:solidFill>
                  <a:miter lim="800000"/>
                  <a:headEnd/>
                  <a:tailEnd type="none" w="lg" len="lg"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CE25ADE7-3855-4198-8897-0BDAD2B73D54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7611658" y="5852561"/>
                  <a:ext cx="491972" cy="397545"/>
                </a:xfrm>
                <a:prstGeom prst="line">
                  <a:avLst/>
                </a:prstGeom>
                <a:noFill/>
                <a:ln w="15875" algn="ctr">
                  <a:solidFill>
                    <a:srgbClr val="C0C0C0"/>
                  </a:solidFill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0BDE1E2-A3EE-4D92-BF26-405AB075733F}"/>
                </a:ext>
              </a:extLst>
            </p:cNvPr>
            <p:cNvGrpSpPr/>
            <p:nvPr/>
          </p:nvGrpSpPr>
          <p:grpSpPr>
            <a:xfrm>
              <a:off x="462850" y="1121245"/>
              <a:ext cx="3024422" cy="403044"/>
              <a:chOff x="462850" y="1265265"/>
              <a:chExt cx="3024422" cy="403044"/>
            </a:xfrm>
          </p:grpSpPr>
          <p:sp>
            <p:nvSpPr>
              <p:cNvPr id="17" name="Left Bracket 16">
                <a:extLst>
                  <a:ext uri="{FF2B5EF4-FFF2-40B4-BE49-F238E27FC236}">
                    <a16:creationId xmlns:a16="http://schemas.microsoft.com/office/drawing/2014/main" id="{71AA21DA-066A-4877-8D4F-3A5B763E9D72}"/>
                  </a:ext>
                </a:extLst>
              </p:cNvPr>
              <p:cNvSpPr/>
              <p:nvPr/>
            </p:nvSpPr>
            <p:spPr bwMode="auto">
              <a:xfrm rot="5400000">
                <a:off x="1866527" y="-138412"/>
                <a:ext cx="217067" cy="3024422"/>
              </a:xfrm>
              <a:prstGeom prst="leftBracket">
                <a:avLst>
                  <a:gd name="adj" fmla="val 109648"/>
                </a:avLst>
              </a:prstGeom>
              <a:noFill/>
              <a:ln w="12700" algn="ctr">
                <a:solidFill>
                  <a:srgbClr val="969696"/>
                </a:solidFill>
                <a:round/>
                <a:headEnd type="none" w="med" len="med"/>
                <a:tailEnd type="none" w="med" len="med"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reeform 29">
                <a:extLst>
                  <a:ext uri="{FF2B5EF4-FFF2-40B4-BE49-F238E27FC236}">
                    <a16:creationId xmlns:a16="http://schemas.microsoft.com/office/drawing/2014/main" id="{302EC823-EE61-4975-AF8C-4803FB12D2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013" y="1308309"/>
                <a:ext cx="887541" cy="360000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noFill/>
              <a:ln w="190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algn="l"/>
                <a:r>
                  <a:rPr lang="en-US" sz="3000" b="0">
                    <a:solidFill>
                      <a:srgbClr val="C0C0C0"/>
                    </a:solidFill>
                  </a:rPr>
                  <a:t>Alice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50E505E-287E-437E-A8E4-03609EE6B221}"/>
                </a:ext>
              </a:extLst>
            </p:cNvPr>
            <p:cNvGrpSpPr/>
            <p:nvPr/>
          </p:nvGrpSpPr>
          <p:grpSpPr>
            <a:xfrm>
              <a:off x="6799730" y="1121245"/>
              <a:ext cx="3024422" cy="403044"/>
              <a:chOff x="6597567" y="1302696"/>
              <a:chExt cx="3024422" cy="403044"/>
            </a:xfrm>
          </p:grpSpPr>
          <p:sp>
            <p:nvSpPr>
              <p:cNvPr id="15" name="Left Bracket 14">
                <a:extLst>
                  <a:ext uri="{FF2B5EF4-FFF2-40B4-BE49-F238E27FC236}">
                    <a16:creationId xmlns:a16="http://schemas.microsoft.com/office/drawing/2014/main" id="{30B51C74-9CDC-4216-B195-0E9B5569B358}"/>
                  </a:ext>
                </a:extLst>
              </p:cNvPr>
              <p:cNvSpPr/>
              <p:nvPr/>
            </p:nvSpPr>
            <p:spPr bwMode="auto">
              <a:xfrm rot="5400000">
                <a:off x="8001244" y="-100981"/>
                <a:ext cx="217067" cy="3024422"/>
              </a:xfrm>
              <a:prstGeom prst="leftBracket">
                <a:avLst>
                  <a:gd name="adj" fmla="val 109648"/>
                </a:avLst>
              </a:prstGeom>
              <a:noFill/>
              <a:ln w="12700" algn="ctr">
                <a:solidFill>
                  <a:srgbClr val="969696"/>
                </a:solidFill>
                <a:round/>
                <a:headEnd type="none" w="med" len="med"/>
                <a:tailEnd type="none" w="med" len="med"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 29">
                <a:extLst>
                  <a:ext uri="{FF2B5EF4-FFF2-40B4-BE49-F238E27FC236}">
                    <a16:creationId xmlns:a16="http://schemas.microsoft.com/office/drawing/2014/main" id="{8F2B14F3-1E1B-4438-B4E3-1C0CB9526B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32284" y="1345740"/>
                <a:ext cx="887541" cy="360000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noFill/>
              <a:ln w="190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algn="r"/>
                <a:r>
                  <a:rPr lang="en-US" sz="3000" b="0">
                    <a:solidFill>
                      <a:srgbClr val="C0C0C0"/>
                    </a:solidFill>
                  </a:rPr>
                  <a:t>Bob</a:t>
                </a:r>
              </a:p>
            </p:txBody>
          </p:sp>
        </p:grp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E7128509-D7EA-49EE-A62F-1D556F31B144}"/>
              </a:ext>
            </a:extLst>
          </p:cNvPr>
          <p:cNvSpPr/>
          <p:nvPr/>
        </p:nvSpPr>
        <p:spPr bwMode="auto">
          <a:xfrm>
            <a:off x="1328206" y="2839325"/>
            <a:ext cx="936000" cy="936000"/>
          </a:xfrm>
          <a:prstGeom prst="ellipse">
            <a:avLst/>
          </a:prstGeom>
          <a:noFill/>
          <a:ln w="28575" cap="sq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6C21C76-55AB-44D6-9F8D-91986485A4A0}"/>
              </a:ext>
            </a:extLst>
          </p:cNvPr>
          <p:cNvSpPr/>
          <p:nvPr/>
        </p:nvSpPr>
        <p:spPr bwMode="auto">
          <a:xfrm>
            <a:off x="7067613" y="2839325"/>
            <a:ext cx="936000" cy="936000"/>
          </a:xfrm>
          <a:prstGeom prst="ellipse">
            <a:avLst/>
          </a:prstGeom>
          <a:noFill/>
          <a:ln w="28575" cap="sq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87A7EFB-4F30-4517-9EA4-B8EFA0603CE9}"/>
              </a:ext>
            </a:extLst>
          </p:cNvPr>
          <p:cNvGrpSpPr/>
          <p:nvPr/>
        </p:nvGrpSpPr>
        <p:grpSpPr>
          <a:xfrm>
            <a:off x="3458054" y="3298948"/>
            <a:ext cx="1237248" cy="1641826"/>
            <a:chOff x="3458054" y="3298948"/>
            <a:chExt cx="1237248" cy="1641826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787AF27-1E5B-473A-8123-EA0EC7BC25D6}"/>
                </a:ext>
              </a:extLst>
            </p:cNvPr>
            <p:cNvGrpSpPr/>
            <p:nvPr/>
          </p:nvGrpSpPr>
          <p:grpSpPr>
            <a:xfrm flipH="1">
              <a:off x="4083302" y="4073705"/>
              <a:ext cx="612000" cy="360000"/>
              <a:chOff x="894910" y="2561445"/>
              <a:chExt cx="539750" cy="330200"/>
            </a:xfrm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4BB25EA7-D4E5-4A89-BE59-E5DEE3088551}"/>
                  </a:ext>
                </a:extLst>
              </p:cNvPr>
              <p:cNvGrpSpPr/>
              <p:nvPr/>
            </p:nvGrpSpPr>
            <p:grpSpPr>
              <a:xfrm>
                <a:off x="937097" y="2605957"/>
                <a:ext cx="464988" cy="252738"/>
                <a:chOff x="2712363" y="2530537"/>
                <a:chExt cx="464988" cy="252738"/>
              </a:xfrm>
            </p:grpSpPr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4618EE3B-6F9D-4A5E-929F-B213E0089B35}"/>
                    </a:ext>
                  </a:extLst>
                </p:cNvPr>
                <p:cNvSpPr/>
                <p:nvPr/>
              </p:nvSpPr>
              <p:spPr bwMode="auto">
                <a:xfrm>
                  <a:off x="2712363" y="2530537"/>
                  <a:ext cx="464988" cy="252738"/>
                </a:xfrm>
                <a:prstGeom prst="rect">
                  <a:avLst/>
                </a:prstGeom>
                <a:solidFill>
                  <a:srgbClr val="000000"/>
                </a:solidFill>
                <a:ln w="28575" cap="sq" cmpd="sng" algn="ctr">
                  <a:solidFill>
                    <a:srgbClr val="FF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CA">
                    <a:ln w="19050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92" name="Line 162">
                  <a:extLst>
                    <a:ext uri="{FF2B5EF4-FFF2-40B4-BE49-F238E27FC236}">
                      <a16:creationId xmlns:a16="http://schemas.microsoft.com/office/drawing/2014/main" id="{D496A166-2EC4-49AE-B427-8D1689412A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1613" y="2655888"/>
                  <a:ext cx="406400" cy="0"/>
                </a:xfrm>
                <a:prstGeom prst="line">
                  <a:avLst/>
                </a:prstGeom>
                <a:noFill/>
                <a:ln w="17463" cap="flat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93" name="Line 163">
                  <a:extLst>
                    <a:ext uri="{FF2B5EF4-FFF2-40B4-BE49-F238E27FC236}">
                      <a16:creationId xmlns:a16="http://schemas.microsoft.com/office/drawing/2014/main" id="{0F4A3334-39FA-471F-A4C8-A4CCA6D184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55913" y="2549525"/>
                  <a:ext cx="0" cy="212725"/>
                </a:xfrm>
                <a:prstGeom prst="line">
                  <a:avLst/>
                </a:prstGeom>
                <a:noFill/>
                <a:ln w="17463" cap="flat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94" name="Line 164">
                  <a:extLst>
                    <a:ext uri="{FF2B5EF4-FFF2-40B4-BE49-F238E27FC236}">
                      <a16:creationId xmlns:a16="http://schemas.microsoft.com/office/drawing/2014/main" id="{4B04CCB1-8FEE-4625-95B5-911EB0B091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776538" y="2574925"/>
                  <a:ext cx="158750" cy="152400"/>
                </a:xfrm>
                <a:prstGeom prst="line">
                  <a:avLst/>
                </a:prstGeom>
                <a:noFill/>
                <a:ln w="17463" cap="flat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95" name="Line 165">
                  <a:extLst>
                    <a:ext uri="{FF2B5EF4-FFF2-40B4-BE49-F238E27FC236}">
                      <a16:creationId xmlns:a16="http://schemas.microsoft.com/office/drawing/2014/main" id="{A0F45333-658B-4628-9719-F681F1F2C7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76538" y="2574925"/>
                  <a:ext cx="158750" cy="152400"/>
                </a:xfrm>
                <a:prstGeom prst="line">
                  <a:avLst/>
                </a:prstGeom>
                <a:noFill/>
                <a:ln w="17463" cap="flat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sp>
            <p:nvSpPr>
              <p:cNvPr id="86" name="Freeform 29">
                <a:extLst>
                  <a:ext uri="{FF2B5EF4-FFF2-40B4-BE49-F238E27FC236}">
                    <a16:creationId xmlns:a16="http://schemas.microsoft.com/office/drawing/2014/main" id="{5C319D10-BAA2-49D4-A805-38F28777BB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910" y="2561445"/>
                <a:ext cx="539750" cy="330200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solidFill>
                <a:srgbClr val="000000"/>
              </a:solidFill>
              <a:ln w="1905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1" name="Freeform 11">
              <a:extLst>
                <a:ext uri="{FF2B5EF4-FFF2-40B4-BE49-F238E27FC236}">
                  <a16:creationId xmlns:a16="http://schemas.microsoft.com/office/drawing/2014/main" id="{2623E142-BDAF-48F4-916B-A78BB629F14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859594" y="4039970"/>
              <a:ext cx="222250" cy="222250"/>
            </a:xfrm>
            <a:custGeom>
              <a:avLst/>
              <a:gdLst>
                <a:gd name="T0" fmla="*/ 0 w 25"/>
                <a:gd name="T1" fmla="*/ 25 h 25"/>
                <a:gd name="T2" fmla="*/ 25 w 25"/>
                <a:gd name="T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25">
                  <a:moveTo>
                    <a:pt x="0" y="25"/>
                  </a:moveTo>
                  <a:cubicBezTo>
                    <a:pt x="14" y="25"/>
                    <a:pt x="25" y="14"/>
                    <a:pt x="25" y="0"/>
                  </a:cubicBezTo>
                </a:path>
              </a:pathLst>
            </a:custGeom>
            <a:noFill/>
            <a:ln w="25400" cap="flat">
              <a:solidFill>
                <a:srgbClr val="FF0000"/>
              </a:solidFill>
              <a:prstDash val="solid"/>
              <a:miter lim="800000"/>
              <a:headEnd/>
              <a:tailEnd type="none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2">
              <a:extLst>
                <a:ext uri="{FF2B5EF4-FFF2-40B4-BE49-F238E27FC236}">
                  <a16:creationId xmlns:a16="http://schemas.microsoft.com/office/drawing/2014/main" id="{1176ED5F-8DAA-4622-9478-22D84D4F5D0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646869" y="3298948"/>
              <a:ext cx="212725" cy="214313"/>
            </a:xfrm>
            <a:custGeom>
              <a:avLst/>
              <a:gdLst>
                <a:gd name="T0" fmla="*/ 24 w 24"/>
                <a:gd name="T1" fmla="*/ 0 h 24"/>
                <a:gd name="T2" fmla="*/ 0 w 24"/>
                <a:gd name="T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4" h="24">
                  <a:moveTo>
                    <a:pt x="24" y="0"/>
                  </a:moveTo>
                  <a:cubicBezTo>
                    <a:pt x="10" y="0"/>
                    <a:pt x="0" y="11"/>
                    <a:pt x="0" y="24"/>
                  </a:cubicBezTo>
                </a:path>
              </a:pathLst>
            </a:custGeom>
            <a:noFill/>
            <a:ln w="2540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3">
              <a:extLst>
                <a:ext uri="{FF2B5EF4-FFF2-40B4-BE49-F238E27FC236}">
                  <a16:creationId xmlns:a16="http://schemas.microsoft.com/office/drawing/2014/main" id="{6DC73BD9-0C65-44A8-8D8F-F7E8CF770E1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458054" y="3298948"/>
              <a:ext cx="188815" cy="116479"/>
            </a:xfrm>
            <a:custGeom>
              <a:avLst/>
              <a:gdLst>
                <a:gd name="T0" fmla="*/ 24 w 24"/>
                <a:gd name="T1" fmla="*/ 24 h 24"/>
                <a:gd name="T2" fmla="*/ 0 w 24"/>
                <a:gd name="T3" fmla="*/ 0 h 24"/>
                <a:gd name="connsiteX0" fmla="*/ 10000 w 10000"/>
                <a:gd name="connsiteY0" fmla="*/ 10000 h 10000"/>
                <a:gd name="connsiteX1" fmla="*/ 8876 w 10000"/>
                <a:gd name="connsiteY1" fmla="*/ 5435 h 10000"/>
                <a:gd name="connsiteX2" fmla="*/ 0 w 10000"/>
                <a:gd name="connsiteY2" fmla="*/ 0 h 10000"/>
                <a:gd name="connsiteX0" fmla="*/ 10000 w 10000"/>
                <a:gd name="connsiteY0" fmla="*/ 10000 h 10000"/>
                <a:gd name="connsiteX1" fmla="*/ 8876 w 10000"/>
                <a:gd name="connsiteY1" fmla="*/ 5435 h 10000"/>
                <a:gd name="connsiteX2" fmla="*/ 0 w 10000"/>
                <a:gd name="connsiteY2" fmla="*/ 0 h 10000"/>
                <a:gd name="connsiteX0" fmla="*/ 10000 w 10000"/>
                <a:gd name="connsiteY0" fmla="*/ 10000 h 10000"/>
                <a:gd name="connsiteX1" fmla="*/ 8876 w 10000"/>
                <a:gd name="connsiteY1" fmla="*/ 5435 h 10000"/>
                <a:gd name="connsiteX2" fmla="*/ 0 w 10000"/>
                <a:gd name="connsiteY2" fmla="*/ 0 h 10000"/>
                <a:gd name="connsiteX0" fmla="*/ 8876 w 8876"/>
                <a:gd name="connsiteY0" fmla="*/ 5435 h 5435"/>
                <a:gd name="connsiteX1" fmla="*/ 0 w 8876"/>
                <a:gd name="connsiteY1" fmla="*/ 0 h 5435"/>
                <a:gd name="connsiteX0" fmla="*/ 10000 w 10000"/>
                <a:gd name="connsiteY0" fmla="*/ 10000 h 10000"/>
                <a:gd name="connsiteX1" fmla="*/ 0 w 10000"/>
                <a:gd name="connsiteY1" fmla="*/ 0 h 10000"/>
                <a:gd name="connsiteX0" fmla="*/ 10000 w 10000"/>
                <a:gd name="connsiteY0" fmla="*/ 10000 h 10000"/>
                <a:gd name="connsiteX1" fmla="*/ 0 w 10000"/>
                <a:gd name="connsiteY1" fmla="*/ 0 h 10000"/>
                <a:gd name="connsiteX0" fmla="*/ 10000 w 10000"/>
                <a:gd name="connsiteY0" fmla="*/ 10000 h 10000"/>
                <a:gd name="connsiteX1" fmla="*/ 0 w 10000"/>
                <a:gd name="connsiteY1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10000" y="10000"/>
                  </a:moveTo>
                  <a:cubicBezTo>
                    <a:pt x="9517" y="8547"/>
                    <a:pt x="6103" y="0"/>
                    <a:pt x="0" y="0"/>
                  </a:cubicBezTo>
                </a:path>
              </a:pathLst>
            </a:custGeom>
            <a:noFill/>
            <a:ln w="2540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Line 6">
              <a:extLst>
                <a:ext uri="{FF2B5EF4-FFF2-40B4-BE49-F238E27FC236}">
                  <a16:creationId xmlns:a16="http://schemas.microsoft.com/office/drawing/2014/main" id="{77C81782-8202-450C-B20E-4DBE3858EF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9594" y="3513261"/>
              <a:ext cx="0" cy="526709"/>
            </a:xfrm>
            <a:prstGeom prst="line">
              <a:avLst/>
            </a:prstGeom>
            <a:noFill/>
            <a:ln w="25400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2D5EEC45-F595-469E-90C1-7347CDF552A6}"/>
                </a:ext>
              </a:extLst>
            </p:cNvPr>
            <p:cNvGrpSpPr/>
            <p:nvPr/>
          </p:nvGrpSpPr>
          <p:grpSpPr>
            <a:xfrm flipH="1">
              <a:off x="4083302" y="3539241"/>
              <a:ext cx="612000" cy="360000"/>
              <a:chOff x="894910" y="2561445"/>
              <a:chExt cx="539750" cy="330200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54EAB03F-5828-47CD-AC96-06707A751F18}"/>
                  </a:ext>
                </a:extLst>
              </p:cNvPr>
              <p:cNvGrpSpPr/>
              <p:nvPr/>
            </p:nvGrpSpPr>
            <p:grpSpPr>
              <a:xfrm>
                <a:off x="937097" y="2605957"/>
                <a:ext cx="464988" cy="252738"/>
                <a:chOff x="2712363" y="2530537"/>
                <a:chExt cx="464988" cy="252738"/>
              </a:xfrm>
            </p:grpSpPr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B7D1FF14-400A-4055-AFC6-9E63810A384E}"/>
                    </a:ext>
                  </a:extLst>
                </p:cNvPr>
                <p:cNvSpPr/>
                <p:nvPr/>
              </p:nvSpPr>
              <p:spPr bwMode="auto">
                <a:xfrm>
                  <a:off x="2712363" y="2530537"/>
                  <a:ext cx="464988" cy="252738"/>
                </a:xfrm>
                <a:prstGeom prst="rect">
                  <a:avLst/>
                </a:prstGeom>
                <a:solidFill>
                  <a:srgbClr val="000000"/>
                </a:solidFill>
                <a:ln w="28575" cap="sq" cmpd="sng" algn="ctr">
                  <a:solidFill>
                    <a:srgbClr val="FF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CA">
                    <a:ln w="19050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06" name="Line 162">
                  <a:extLst>
                    <a:ext uri="{FF2B5EF4-FFF2-40B4-BE49-F238E27FC236}">
                      <a16:creationId xmlns:a16="http://schemas.microsoft.com/office/drawing/2014/main" id="{38E7DF43-CE4F-49B9-B4C3-744008869F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1613" y="2655888"/>
                  <a:ext cx="406400" cy="0"/>
                </a:xfrm>
                <a:prstGeom prst="line">
                  <a:avLst/>
                </a:prstGeom>
                <a:noFill/>
                <a:ln w="17463" cap="flat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07" name="Line 163">
                  <a:extLst>
                    <a:ext uri="{FF2B5EF4-FFF2-40B4-BE49-F238E27FC236}">
                      <a16:creationId xmlns:a16="http://schemas.microsoft.com/office/drawing/2014/main" id="{D388618B-3CC9-4669-90F0-E682264A87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55913" y="2549525"/>
                  <a:ext cx="0" cy="212725"/>
                </a:xfrm>
                <a:prstGeom prst="line">
                  <a:avLst/>
                </a:prstGeom>
                <a:noFill/>
                <a:ln w="17463" cap="flat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08" name="Line 164">
                  <a:extLst>
                    <a:ext uri="{FF2B5EF4-FFF2-40B4-BE49-F238E27FC236}">
                      <a16:creationId xmlns:a16="http://schemas.microsoft.com/office/drawing/2014/main" id="{CD4D5820-BD7B-42C7-AE2A-97E99D65C5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776538" y="2574925"/>
                  <a:ext cx="158750" cy="152400"/>
                </a:xfrm>
                <a:prstGeom prst="line">
                  <a:avLst/>
                </a:prstGeom>
                <a:noFill/>
                <a:ln w="17463" cap="flat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09" name="Line 165">
                  <a:extLst>
                    <a:ext uri="{FF2B5EF4-FFF2-40B4-BE49-F238E27FC236}">
                      <a16:creationId xmlns:a16="http://schemas.microsoft.com/office/drawing/2014/main" id="{91EB2BE0-4782-4339-88F0-5EF9F050B7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76538" y="2574925"/>
                  <a:ext cx="158750" cy="152400"/>
                </a:xfrm>
                <a:prstGeom prst="line">
                  <a:avLst/>
                </a:prstGeom>
                <a:noFill/>
                <a:ln w="17463" cap="flat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sp>
            <p:nvSpPr>
              <p:cNvPr id="100" name="Freeform 29">
                <a:extLst>
                  <a:ext uri="{FF2B5EF4-FFF2-40B4-BE49-F238E27FC236}">
                    <a16:creationId xmlns:a16="http://schemas.microsoft.com/office/drawing/2014/main" id="{32979643-6744-427F-8C9E-5FB1C29719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910" y="2561445"/>
                <a:ext cx="539750" cy="330200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solidFill>
                <a:srgbClr val="000000"/>
              </a:solidFill>
              <a:ln w="1905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Line 30">
                <a:extLst>
                  <a:ext uri="{FF2B5EF4-FFF2-40B4-BE49-F238E27FC236}">
                    <a16:creationId xmlns:a16="http://schemas.microsoft.com/office/drawing/2014/main" id="{50B79579-668A-46EC-99C5-EC40C1282C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347" y="2731308"/>
                <a:ext cx="406400" cy="0"/>
              </a:xfrm>
              <a:prstGeom prst="line">
                <a:avLst/>
              </a:prstGeom>
              <a:noFill/>
              <a:ln w="15875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Line 31">
                <a:extLst>
                  <a:ext uri="{FF2B5EF4-FFF2-40B4-BE49-F238E27FC236}">
                    <a16:creationId xmlns:a16="http://schemas.microsoft.com/office/drawing/2014/main" id="{7201F49E-8ECE-4A3B-AE91-BE8D78DDF7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0647" y="2624945"/>
                <a:ext cx="0" cy="212725"/>
              </a:xfrm>
              <a:prstGeom prst="line">
                <a:avLst/>
              </a:prstGeom>
              <a:noFill/>
              <a:ln w="15875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Line 32">
                <a:extLst>
                  <a:ext uri="{FF2B5EF4-FFF2-40B4-BE49-F238E27FC236}">
                    <a16:creationId xmlns:a16="http://schemas.microsoft.com/office/drawing/2014/main" id="{8CEA89AD-FA74-4C88-AFD3-FA1A679B7E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01272" y="2650345"/>
                <a:ext cx="158750" cy="152400"/>
              </a:xfrm>
              <a:prstGeom prst="line">
                <a:avLst/>
              </a:prstGeom>
              <a:noFill/>
              <a:ln w="15875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Line 33">
                <a:extLst>
                  <a:ext uri="{FF2B5EF4-FFF2-40B4-BE49-F238E27FC236}">
                    <a16:creationId xmlns:a16="http://schemas.microsoft.com/office/drawing/2014/main" id="{B1572A8B-F669-40F0-B6F5-D76460A35F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1272" y="2650345"/>
                <a:ext cx="158750" cy="152400"/>
              </a:xfrm>
              <a:prstGeom prst="line">
                <a:avLst/>
              </a:prstGeom>
              <a:noFill/>
              <a:ln w="15875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0" name="Freeform 11">
              <a:extLst>
                <a:ext uri="{FF2B5EF4-FFF2-40B4-BE49-F238E27FC236}">
                  <a16:creationId xmlns:a16="http://schemas.microsoft.com/office/drawing/2014/main" id="{2BF791A6-155B-4AB5-9DC2-5E72E4EF557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859594" y="3505506"/>
              <a:ext cx="222250" cy="222250"/>
            </a:xfrm>
            <a:custGeom>
              <a:avLst/>
              <a:gdLst>
                <a:gd name="T0" fmla="*/ 0 w 25"/>
                <a:gd name="T1" fmla="*/ 25 h 25"/>
                <a:gd name="T2" fmla="*/ 25 w 25"/>
                <a:gd name="T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25">
                  <a:moveTo>
                    <a:pt x="0" y="25"/>
                  </a:moveTo>
                  <a:cubicBezTo>
                    <a:pt x="14" y="25"/>
                    <a:pt x="25" y="14"/>
                    <a:pt x="25" y="0"/>
                  </a:cubicBezTo>
                </a:path>
              </a:pathLst>
            </a:custGeom>
            <a:noFill/>
            <a:ln w="2540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29">
              <a:extLst>
                <a:ext uri="{FF2B5EF4-FFF2-40B4-BE49-F238E27FC236}">
                  <a16:creationId xmlns:a16="http://schemas.microsoft.com/office/drawing/2014/main" id="{0B829ED4-9FF6-4221-B764-4D9D97731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5247" y="4634341"/>
              <a:ext cx="577210" cy="306433"/>
            </a:xfrm>
            <a:custGeom>
              <a:avLst/>
              <a:gdLst>
                <a:gd name="T0" fmla="*/ 340 w 340"/>
                <a:gd name="T1" fmla="*/ 208 h 208"/>
                <a:gd name="T2" fmla="*/ 340 w 340"/>
                <a:gd name="T3" fmla="*/ 0 h 208"/>
                <a:gd name="T4" fmla="*/ 0 w 340"/>
                <a:gd name="T5" fmla="*/ 0 h 208"/>
                <a:gd name="T6" fmla="*/ 0 w 340"/>
                <a:gd name="T7" fmla="*/ 208 h 208"/>
                <a:gd name="T8" fmla="*/ 340 w 340"/>
                <a:gd name="T9" fmla="*/ 208 h 208"/>
                <a:gd name="T10" fmla="*/ 340 w 340"/>
                <a:gd name="T11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208">
                  <a:moveTo>
                    <a:pt x="340" y="208"/>
                  </a:moveTo>
                  <a:lnTo>
                    <a:pt x="340" y="0"/>
                  </a:lnTo>
                  <a:lnTo>
                    <a:pt x="0" y="0"/>
                  </a:lnTo>
                  <a:lnTo>
                    <a:pt x="0" y="208"/>
                  </a:lnTo>
                  <a:lnTo>
                    <a:pt x="340" y="208"/>
                  </a:lnTo>
                  <a:lnTo>
                    <a:pt x="340" y="208"/>
                  </a:lnTo>
                  <a:close/>
                </a:path>
              </a:pathLst>
            </a:custGeom>
            <a:noFill/>
            <a:ln w="1905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r>
                <a:rPr lang="el-GR" sz="2200" b="0" i="1">
                  <a:solidFill>
                    <a:srgbClr val="FF0000"/>
                  </a:solidFill>
                </a:rPr>
                <a:t>φ</a:t>
              </a:r>
              <a:r>
                <a:rPr lang="en-US" sz="2200" i="1" baseline="-2500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112" name="Line 6">
              <a:extLst>
                <a:ext uri="{FF2B5EF4-FFF2-40B4-BE49-F238E27FC236}">
                  <a16:creationId xmlns:a16="http://schemas.microsoft.com/office/drawing/2014/main" id="{B7FA35C7-4BE0-4ABA-8FFF-BD9F90EE61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89302" y="4446175"/>
              <a:ext cx="0" cy="252000"/>
            </a:xfrm>
            <a:prstGeom prst="line">
              <a:avLst/>
            </a:prstGeom>
            <a:noFill/>
            <a:ln w="25400" cap="rnd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E2A98A6-C1CE-4E7B-8D18-FBB66305C8BE}"/>
                </a:ext>
              </a:extLst>
            </p:cNvPr>
            <p:cNvSpPr/>
            <p:nvPr/>
          </p:nvSpPr>
          <p:spPr bwMode="auto">
            <a:xfrm rot="11941084">
              <a:off x="3949733" y="4171661"/>
              <a:ext cx="118800" cy="144000"/>
            </a:xfrm>
            <a:custGeom>
              <a:avLst/>
              <a:gdLst>
                <a:gd name="connsiteX0" fmla="*/ 216707 w 216707"/>
                <a:gd name="connsiteY0" fmla="*/ 0 h 292027"/>
                <a:gd name="connsiteX1" fmla="*/ 0 w 216707"/>
                <a:gd name="connsiteY1" fmla="*/ 142710 h 292027"/>
                <a:gd name="connsiteX2" fmla="*/ 216707 w 216707"/>
                <a:gd name="connsiteY2" fmla="*/ 292027 h 292027"/>
                <a:gd name="connsiteX3" fmla="*/ 216707 w 216707"/>
                <a:gd name="connsiteY3" fmla="*/ 292027 h 292027"/>
                <a:gd name="connsiteX0" fmla="*/ 739976 w 739976"/>
                <a:gd name="connsiteY0" fmla="*/ 0 h 292027"/>
                <a:gd name="connsiteX1" fmla="*/ 0 w 739976"/>
                <a:gd name="connsiteY1" fmla="*/ 133460 h 292027"/>
                <a:gd name="connsiteX2" fmla="*/ 739976 w 739976"/>
                <a:gd name="connsiteY2" fmla="*/ 292027 h 292027"/>
                <a:gd name="connsiteX3" fmla="*/ 739976 w 739976"/>
                <a:gd name="connsiteY3" fmla="*/ 292027 h 292027"/>
                <a:gd name="connsiteX0" fmla="*/ 215386 w 215386"/>
                <a:gd name="connsiteY0" fmla="*/ 0 h 292027"/>
                <a:gd name="connsiteX1" fmla="*/ 0 w 215386"/>
                <a:gd name="connsiteY1" fmla="*/ 145353 h 292027"/>
                <a:gd name="connsiteX2" fmla="*/ 215386 w 215386"/>
                <a:gd name="connsiteY2" fmla="*/ 292027 h 292027"/>
                <a:gd name="connsiteX3" fmla="*/ 215386 w 215386"/>
                <a:gd name="connsiteY3" fmla="*/ 292027 h 292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5386" h="292027">
                  <a:moveTo>
                    <a:pt x="215386" y="0"/>
                  </a:moveTo>
                  <a:lnTo>
                    <a:pt x="0" y="145353"/>
                  </a:lnTo>
                  <a:lnTo>
                    <a:pt x="215386" y="292027"/>
                  </a:lnTo>
                  <a:lnTo>
                    <a:pt x="215386" y="292027"/>
                  </a:lnTo>
                </a:path>
              </a:pathLst>
            </a:custGeom>
            <a:noFill/>
            <a:ln w="25400" cap="rnd">
              <a:solidFill>
                <a:srgbClr val="FF0000"/>
              </a:solidFill>
              <a:miter lim="800000"/>
              <a:headEnd/>
              <a:tailEnd type="none" w="lg" len="lg"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9F5FE834-4C38-4FF6-97C0-1452409DBEC4}"/>
              </a:ext>
            </a:extLst>
          </p:cNvPr>
          <p:cNvGrpSpPr/>
          <p:nvPr/>
        </p:nvGrpSpPr>
        <p:grpSpPr>
          <a:xfrm flipH="1">
            <a:off x="5562482" y="3300633"/>
            <a:ext cx="1237248" cy="1641826"/>
            <a:chOff x="3458054" y="3298948"/>
            <a:chExt cx="1237248" cy="1641826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B5689CC5-4335-48F8-9F8D-67839EBBA82C}"/>
                </a:ext>
              </a:extLst>
            </p:cNvPr>
            <p:cNvGrpSpPr/>
            <p:nvPr/>
          </p:nvGrpSpPr>
          <p:grpSpPr>
            <a:xfrm flipH="1">
              <a:off x="4083302" y="4073705"/>
              <a:ext cx="612000" cy="360000"/>
              <a:chOff x="894910" y="2561445"/>
              <a:chExt cx="539750" cy="330200"/>
            </a:xfrm>
          </p:grpSpPr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5F08BD92-11E1-4219-B9E8-539F1B340F87}"/>
                  </a:ext>
                </a:extLst>
              </p:cNvPr>
              <p:cNvGrpSpPr/>
              <p:nvPr/>
            </p:nvGrpSpPr>
            <p:grpSpPr>
              <a:xfrm>
                <a:off x="937097" y="2605957"/>
                <a:ext cx="464988" cy="252738"/>
                <a:chOff x="2712363" y="2530537"/>
                <a:chExt cx="464988" cy="252738"/>
              </a:xfrm>
            </p:grpSpPr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27CF391B-F0BC-4C30-9EE8-91F6A6AB69D1}"/>
                    </a:ext>
                  </a:extLst>
                </p:cNvPr>
                <p:cNvSpPr/>
                <p:nvPr/>
              </p:nvSpPr>
              <p:spPr bwMode="auto">
                <a:xfrm>
                  <a:off x="2712363" y="2530537"/>
                  <a:ext cx="464988" cy="252738"/>
                </a:xfrm>
                <a:prstGeom prst="rect">
                  <a:avLst/>
                </a:prstGeom>
                <a:solidFill>
                  <a:srgbClr val="000000"/>
                </a:solidFill>
                <a:ln w="28575" cap="sq" cmpd="sng" algn="ctr">
                  <a:solidFill>
                    <a:srgbClr val="FF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CA">
                    <a:ln w="19050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38" name="Line 162">
                  <a:extLst>
                    <a:ext uri="{FF2B5EF4-FFF2-40B4-BE49-F238E27FC236}">
                      <a16:creationId xmlns:a16="http://schemas.microsoft.com/office/drawing/2014/main" id="{C27285CE-D8E9-46D3-BE43-E9EEBEC177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1613" y="2655888"/>
                  <a:ext cx="406400" cy="0"/>
                </a:xfrm>
                <a:prstGeom prst="line">
                  <a:avLst/>
                </a:prstGeom>
                <a:noFill/>
                <a:ln w="17463" cap="flat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39" name="Line 163">
                  <a:extLst>
                    <a:ext uri="{FF2B5EF4-FFF2-40B4-BE49-F238E27FC236}">
                      <a16:creationId xmlns:a16="http://schemas.microsoft.com/office/drawing/2014/main" id="{5D5CC215-089F-42E5-94C7-EDF05BD144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55913" y="2549525"/>
                  <a:ext cx="0" cy="212725"/>
                </a:xfrm>
                <a:prstGeom prst="line">
                  <a:avLst/>
                </a:prstGeom>
                <a:noFill/>
                <a:ln w="17463" cap="flat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40" name="Line 164">
                  <a:extLst>
                    <a:ext uri="{FF2B5EF4-FFF2-40B4-BE49-F238E27FC236}">
                      <a16:creationId xmlns:a16="http://schemas.microsoft.com/office/drawing/2014/main" id="{9FE03F6A-206B-42BC-BE08-31BD57471A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776538" y="2574925"/>
                  <a:ext cx="158750" cy="152400"/>
                </a:xfrm>
                <a:prstGeom prst="line">
                  <a:avLst/>
                </a:prstGeom>
                <a:noFill/>
                <a:ln w="17463" cap="flat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41" name="Line 165">
                  <a:extLst>
                    <a:ext uri="{FF2B5EF4-FFF2-40B4-BE49-F238E27FC236}">
                      <a16:creationId xmlns:a16="http://schemas.microsoft.com/office/drawing/2014/main" id="{50BA7008-DD8F-4715-9CD0-B3CB9495BD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76538" y="2574925"/>
                  <a:ext cx="158750" cy="152400"/>
                </a:xfrm>
                <a:prstGeom prst="line">
                  <a:avLst/>
                </a:prstGeom>
                <a:noFill/>
                <a:ln w="17463" cap="flat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sp>
            <p:nvSpPr>
              <p:cNvPr id="136" name="Freeform 29">
                <a:extLst>
                  <a:ext uri="{FF2B5EF4-FFF2-40B4-BE49-F238E27FC236}">
                    <a16:creationId xmlns:a16="http://schemas.microsoft.com/office/drawing/2014/main" id="{0A29AC5D-8A60-4276-BC8E-80AA08B55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910" y="2561445"/>
                <a:ext cx="539750" cy="330200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solidFill>
                <a:srgbClr val="000000"/>
              </a:solidFill>
              <a:ln w="1905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5" name="Freeform 11">
              <a:extLst>
                <a:ext uri="{FF2B5EF4-FFF2-40B4-BE49-F238E27FC236}">
                  <a16:creationId xmlns:a16="http://schemas.microsoft.com/office/drawing/2014/main" id="{C24B2F92-C71F-4BE9-8E55-2C1F6EF8D1E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859594" y="4039970"/>
              <a:ext cx="222250" cy="222250"/>
            </a:xfrm>
            <a:custGeom>
              <a:avLst/>
              <a:gdLst>
                <a:gd name="T0" fmla="*/ 0 w 25"/>
                <a:gd name="T1" fmla="*/ 25 h 25"/>
                <a:gd name="T2" fmla="*/ 25 w 25"/>
                <a:gd name="T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25">
                  <a:moveTo>
                    <a:pt x="0" y="25"/>
                  </a:moveTo>
                  <a:cubicBezTo>
                    <a:pt x="14" y="25"/>
                    <a:pt x="25" y="14"/>
                    <a:pt x="25" y="0"/>
                  </a:cubicBezTo>
                </a:path>
              </a:pathLst>
            </a:custGeom>
            <a:noFill/>
            <a:ln w="25400" cap="flat">
              <a:solidFill>
                <a:srgbClr val="FF0000"/>
              </a:solidFill>
              <a:prstDash val="solid"/>
              <a:miter lim="800000"/>
              <a:headEnd/>
              <a:tailEnd type="none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2">
              <a:extLst>
                <a:ext uri="{FF2B5EF4-FFF2-40B4-BE49-F238E27FC236}">
                  <a16:creationId xmlns:a16="http://schemas.microsoft.com/office/drawing/2014/main" id="{F36D3E30-B7F4-4A74-8AEA-79E6B69FAA8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646869" y="3298948"/>
              <a:ext cx="212725" cy="214313"/>
            </a:xfrm>
            <a:custGeom>
              <a:avLst/>
              <a:gdLst>
                <a:gd name="T0" fmla="*/ 24 w 24"/>
                <a:gd name="T1" fmla="*/ 0 h 24"/>
                <a:gd name="T2" fmla="*/ 0 w 24"/>
                <a:gd name="T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4" h="24">
                  <a:moveTo>
                    <a:pt x="24" y="0"/>
                  </a:moveTo>
                  <a:cubicBezTo>
                    <a:pt x="10" y="0"/>
                    <a:pt x="0" y="11"/>
                    <a:pt x="0" y="24"/>
                  </a:cubicBezTo>
                </a:path>
              </a:pathLst>
            </a:custGeom>
            <a:noFill/>
            <a:ln w="2540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3">
              <a:extLst>
                <a:ext uri="{FF2B5EF4-FFF2-40B4-BE49-F238E27FC236}">
                  <a16:creationId xmlns:a16="http://schemas.microsoft.com/office/drawing/2014/main" id="{DAE9BCA0-E87F-4770-891F-73ADFE88568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458054" y="3298948"/>
              <a:ext cx="188815" cy="116479"/>
            </a:xfrm>
            <a:custGeom>
              <a:avLst/>
              <a:gdLst>
                <a:gd name="T0" fmla="*/ 24 w 24"/>
                <a:gd name="T1" fmla="*/ 24 h 24"/>
                <a:gd name="T2" fmla="*/ 0 w 24"/>
                <a:gd name="T3" fmla="*/ 0 h 24"/>
                <a:gd name="connsiteX0" fmla="*/ 10000 w 10000"/>
                <a:gd name="connsiteY0" fmla="*/ 10000 h 10000"/>
                <a:gd name="connsiteX1" fmla="*/ 8876 w 10000"/>
                <a:gd name="connsiteY1" fmla="*/ 5435 h 10000"/>
                <a:gd name="connsiteX2" fmla="*/ 0 w 10000"/>
                <a:gd name="connsiteY2" fmla="*/ 0 h 10000"/>
                <a:gd name="connsiteX0" fmla="*/ 10000 w 10000"/>
                <a:gd name="connsiteY0" fmla="*/ 10000 h 10000"/>
                <a:gd name="connsiteX1" fmla="*/ 8876 w 10000"/>
                <a:gd name="connsiteY1" fmla="*/ 5435 h 10000"/>
                <a:gd name="connsiteX2" fmla="*/ 0 w 10000"/>
                <a:gd name="connsiteY2" fmla="*/ 0 h 10000"/>
                <a:gd name="connsiteX0" fmla="*/ 10000 w 10000"/>
                <a:gd name="connsiteY0" fmla="*/ 10000 h 10000"/>
                <a:gd name="connsiteX1" fmla="*/ 8876 w 10000"/>
                <a:gd name="connsiteY1" fmla="*/ 5435 h 10000"/>
                <a:gd name="connsiteX2" fmla="*/ 0 w 10000"/>
                <a:gd name="connsiteY2" fmla="*/ 0 h 10000"/>
                <a:gd name="connsiteX0" fmla="*/ 8876 w 8876"/>
                <a:gd name="connsiteY0" fmla="*/ 5435 h 5435"/>
                <a:gd name="connsiteX1" fmla="*/ 0 w 8876"/>
                <a:gd name="connsiteY1" fmla="*/ 0 h 5435"/>
                <a:gd name="connsiteX0" fmla="*/ 10000 w 10000"/>
                <a:gd name="connsiteY0" fmla="*/ 10000 h 10000"/>
                <a:gd name="connsiteX1" fmla="*/ 0 w 10000"/>
                <a:gd name="connsiteY1" fmla="*/ 0 h 10000"/>
                <a:gd name="connsiteX0" fmla="*/ 10000 w 10000"/>
                <a:gd name="connsiteY0" fmla="*/ 10000 h 10000"/>
                <a:gd name="connsiteX1" fmla="*/ 0 w 10000"/>
                <a:gd name="connsiteY1" fmla="*/ 0 h 10000"/>
                <a:gd name="connsiteX0" fmla="*/ 10000 w 10000"/>
                <a:gd name="connsiteY0" fmla="*/ 10000 h 10000"/>
                <a:gd name="connsiteX1" fmla="*/ 0 w 10000"/>
                <a:gd name="connsiteY1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10000" y="10000"/>
                  </a:moveTo>
                  <a:cubicBezTo>
                    <a:pt x="9517" y="8547"/>
                    <a:pt x="6103" y="0"/>
                    <a:pt x="0" y="0"/>
                  </a:cubicBezTo>
                </a:path>
              </a:pathLst>
            </a:custGeom>
            <a:noFill/>
            <a:ln w="2540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Line 6">
              <a:extLst>
                <a:ext uri="{FF2B5EF4-FFF2-40B4-BE49-F238E27FC236}">
                  <a16:creationId xmlns:a16="http://schemas.microsoft.com/office/drawing/2014/main" id="{1375555D-76EE-4D78-826E-2D35D476F9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9594" y="3513261"/>
              <a:ext cx="0" cy="526709"/>
            </a:xfrm>
            <a:prstGeom prst="line">
              <a:avLst/>
            </a:prstGeom>
            <a:noFill/>
            <a:ln w="25400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E858A962-0716-440E-BB14-9C863BBBCE16}"/>
                </a:ext>
              </a:extLst>
            </p:cNvPr>
            <p:cNvGrpSpPr/>
            <p:nvPr/>
          </p:nvGrpSpPr>
          <p:grpSpPr>
            <a:xfrm flipH="1">
              <a:off x="4083302" y="3539241"/>
              <a:ext cx="612000" cy="360000"/>
              <a:chOff x="894910" y="2561445"/>
              <a:chExt cx="539750" cy="330200"/>
            </a:xfrm>
          </p:grpSpPr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2CA1A003-05F0-41F8-A92B-4E26827EFC81}"/>
                  </a:ext>
                </a:extLst>
              </p:cNvPr>
              <p:cNvGrpSpPr/>
              <p:nvPr/>
            </p:nvGrpSpPr>
            <p:grpSpPr>
              <a:xfrm>
                <a:off x="937097" y="2605957"/>
                <a:ext cx="464988" cy="252738"/>
                <a:chOff x="2712363" y="2530537"/>
                <a:chExt cx="464988" cy="252738"/>
              </a:xfrm>
            </p:grpSpPr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5474AC87-105F-463E-AC8C-0B0F5AE10C2D}"/>
                    </a:ext>
                  </a:extLst>
                </p:cNvPr>
                <p:cNvSpPr/>
                <p:nvPr/>
              </p:nvSpPr>
              <p:spPr bwMode="auto">
                <a:xfrm>
                  <a:off x="2712363" y="2530537"/>
                  <a:ext cx="464988" cy="252738"/>
                </a:xfrm>
                <a:prstGeom prst="rect">
                  <a:avLst/>
                </a:prstGeom>
                <a:solidFill>
                  <a:srgbClr val="000000"/>
                </a:solidFill>
                <a:ln w="28575" cap="sq" cmpd="sng" algn="ctr">
                  <a:solidFill>
                    <a:srgbClr val="FF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CA">
                    <a:ln w="19050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31" name="Line 162">
                  <a:extLst>
                    <a:ext uri="{FF2B5EF4-FFF2-40B4-BE49-F238E27FC236}">
                      <a16:creationId xmlns:a16="http://schemas.microsoft.com/office/drawing/2014/main" id="{77AEAB5F-3855-44AF-A92E-AA6F6395A7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1613" y="2655888"/>
                  <a:ext cx="406400" cy="0"/>
                </a:xfrm>
                <a:prstGeom prst="line">
                  <a:avLst/>
                </a:prstGeom>
                <a:noFill/>
                <a:ln w="17463" cap="flat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32" name="Line 163">
                  <a:extLst>
                    <a:ext uri="{FF2B5EF4-FFF2-40B4-BE49-F238E27FC236}">
                      <a16:creationId xmlns:a16="http://schemas.microsoft.com/office/drawing/2014/main" id="{575CF5A2-8EA3-4AB8-876D-5AE5BC5006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55913" y="2549525"/>
                  <a:ext cx="0" cy="212725"/>
                </a:xfrm>
                <a:prstGeom prst="line">
                  <a:avLst/>
                </a:prstGeom>
                <a:noFill/>
                <a:ln w="17463" cap="flat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33" name="Line 164">
                  <a:extLst>
                    <a:ext uri="{FF2B5EF4-FFF2-40B4-BE49-F238E27FC236}">
                      <a16:creationId xmlns:a16="http://schemas.microsoft.com/office/drawing/2014/main" id="{F5F51E34-6A0E-4507-9F0A-EFD528DB50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776538" y="2574925"/>
                  <a:ext cx="158750" cy="152400"/>
                </a:xfrm>
                <a:prstGeom prst="line">
                  <a:avLst/>
                </a:prstGeom>
                <a:noFill/>
                <a:ln w="17463" cap="flat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34" name="Line 165">
                  <a:extLst>
                    <a:ext uri="{FF2B5EF4-FFF2-40B4-BE49-F238E27FC236}">
                      <a16:creationId xmlns:a16="http://schemas.microsoft.com/office/drawing/2014/main" id="{91811FB8-28AC-4C35-B3C6-89372C6671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76538" y="2574925"/>
                  <a:ext cx="158750" cy="152400"/>
                </a:xfrm>
                <a:prstGeom prst="line">
                  <a:avLst/>
                </a:prstGeom>
                <a:noFill/>
                <a:ln w="17463" cap="flat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sp>
            <p:nvSpPr>
              <p:cNvPr id="125" name="Freeform 29">
                <a:extLst>
                  <a:ext uri="{FF2B5EF4-FFF2-40B4-BE49-F238E27FC236}">
                    <a16:creationId xmlns:a16="http://schemas.microsoft.com/office/drawing/2014/main" id="{94CDC001-D566-43D9-AE8B-7E0797C8D1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910" y="2561445"/>
                <a:ext cx="539750" cy="330200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solidFill>
                <a:srgbClr val="000000"/>
              </a:solidFill>
              <a:ln w="1905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Line 30">
                <a:extLst>
                  <a:ext uri="{FF2B5EF4-FFF2-40B4-BE49-F238E27FC236}">
                    <a16:creationId xmlns:a16="http://schemas.microsoft.com/office/drawing/2014/main" id="{523E316A-4851-4AC0-87F5-722800C7FD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347" y="2731308"/>
                <a:ext cx="406400" cy="0"/>
              </a:xfrm>
              <a:prstGeom prst="line">
                <a:avLst/>
              </a:prstGeom>
              <a:noFill/>
              <a:ln w="15875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Line 31">
                <a:extLst>
                  <a:ext uri="{FF2B5EF4-FFF2-40B4-BE49-F238E27FC236}">
                    <a16:creationId xmlns:a16="http://schemas.microsoft.com/office/drawing/2014/main" id="{9741B283-0EE3-4FD5-BFB3-A0E7567400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0647" y="2624945"/>
                <a:ext cx="0" cy="212725"/>
              </a:xfrm>
              <a:prstGeom prst="line">
                <a:avLst/>
              </a:prstGeom>
              <a:noFill/>
              <a:ln w="15875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Line 32">
                <a:extLst>
                  <a:ext uri="{FF2B5EF4-FFF2-40B4-BE49-F238E27FC236}">
                    <a16:creationId xmlns:a16="http://schemas.microsoft.com/office/drawing/2014/main" id="{BCFE7A2D-AB5B-4E65-BA04-CB7C3DDA1E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01272" y="2650345"/>
                <a:ext cx="158750" cy="152400"/>
              </a:xfrm>
              <a:prstGeom prst="line">
                <a:avLst/>
              </a:prstGeom>
              <a:noFill/>
              <a:ln w="15875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Line 33">
                <a:extLst>
                  <a:ext uri="{FF2B5EF4-FFF2-40B4-BE49-F238E27FC236}">
                    <a16:creationId xmlns:a16="http://schemas.microsoft.com/office/drawing/2014/main" id="{AC814142-4128-4942-9BEC-090B2A41BE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1272" y="2650345"/>
                <a:ext cx="158750" cy="152400"/>
              </a:xfrm>
              <a:prstGeom prst="line">
                <a:avLst/>
              </a:prstGeom>
              <a:noFill/>
              <a:ln w="15875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0" name="Freeform 11">
              <a:extLst>
                <a:ext uri="{FF2B5EF4-FFF2-40B4-BE49-F238E27FC236}">
                  <a16:creationId xmlns:a16="http://schemas.microsoft.com/office/drawing/2014/main" id="{A38F865D-9F2F-4EC0-831B-034B1E9D7B5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859594" y="3505506"/>
              <a:ext cx="222250" cy="222250"/>
            </a:xfrm>
            <a:custGeom>
              <a:avLst/>
              <a:gdLst>
                <a:gd name="T0" fmla="*/ 0 w 25"/>
                <a:gd name="T1" fmla="*/ 25 h 25"/>
                <a:gd name="T2" fmla="*/ 25 w 25"/>
                <a:gd name="T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25">
                  <a:moveTo>
                    <a:pt x="0" y="25"/>
                  </a:moveTo>
                  <a:cubicBezTo>
                    <a:pt x="14" y="25"/>
                    <a:pt x="25" y="14"/>
                    <a:pt x="25" y="0"/>
                  </a:cubicBezTo>
                </a:path>
              </a:pathLst>
            </a:custGeom>
            <a:noFill/>
            <a:ln w="2540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9">
              <a:extLst>
                <a:ext uri="{FF2B5EF4-FFF2-40B4-BE49-F238E27FC236}">
                  <a16:creationId xmlns:a16="http://schemas.microsoft.com/office/drawing/2014/main" id="{FC239EAD-B5D3-4FCD-90F7-ADE90ED73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5247" y="4634341"/>
              <a:ext cx="577210" cy="306433"/>
            </a:xfrm>
            <a:custGeom>
              <a:avLst/>
              <a:gdLst>
                <a:gd name="T0" fmla="*/ 340 w 340"/>
                <a:gd name="T1" fmla="*/ 208 h 208"/>
                <a:gd name="T2" fmla="*/ 340 w 340"/>
                <a:gd name="T3" fmla="*/ 0 h 208"/>
                <a:gd name="T4" fmla="*/ 0 w 340"/>
                <a:gd name="T5" fmla="*/ 0 h 208"/>
                <a:gd name="T6" fmla="*/ 0 w 340"/>
                <a:gd name="T7" fmla="*/ 208 h 208"/>
                <a:gd name="T8" fmla="*/ 340 w 340"/>
                <a:gd name="T9" fmla="*/ 208 h 208"/>
                <a:gd name="T10" fmla="*/ 340 w 340"/>
                <a:gd name="T11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208">
                  <a:moveTo>
                    <a:pt x="340" y="208"/>
                  </a:moveTo>
                  <a:lnTo>
                    <a:pt x="340" y="0"/>
                  </a:lnTo>
                  <a:lnTo>
                    <a:pt x="0" y="0"/>
                  </a:lnTo>
                  <a:lnTo>
                    <a:pt x="0" y="208"/>
                  </a:lnTo>
                  <a:lnTo>
                    <a:pt x="340" y="208"/>
                  </a:lnTo>
                  <a:lnTo>
                    <a:pt x="340" y="208"/>
                  </a:lnTo>
                  <a:close/>
                </a:path>
              </a:pathLst>
            </a:custGeom>
            <a:noFill/>
            <a:ln w="1905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r>
                <a:rPr lang="el-GR" sz="2200" b="0" i="1">
                  <a:solidFill>
                    <a:srgbClr val="FF0000"/>
                  </a:solidFill>
                </a:rPr>
                <a:t>φ</a:t>
              </a:r>
              <a:r>
                <a:rPr lang="en-US" sz="2200" i="1" baseline="-2500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122" name="Line 6">
              <a:extLst>
                <a:ext uri="{FF2B5EF4-FFF2-40B4-BE49-F238E27FC236}">
                  <a16:creationId xmlns:a16="http://schemas.microsoft.com/office/drawing/2014/main" id="{3BDB0C4F-F1F0-43D9-82E3-E9D92B718D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89302" y="4446175"/>
              <a:ext cx="0" cy="252000"/>
            </a:xfrm>
            <a:prstGeom prst="line">
              <a:avLst/>
            </a:prstGeom>
            <a:noFill/>
            <a:ln w="25400" cap="rnd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F93D0CBF-753C-4FE3-89C4-C6F7893290BB}"/>
                </a:ext>
              </a:extLst>
            </p:cNvPr>
            <p:cNvSpPr/>
            <p:nvPr/>
          </p:nvSpPr>
          <p:spPr bwMode="auto">
            <a:xfrm rot="11941084">
              <a:off x="3949733" y="4171661"/>
              <a:ext cx="118800" cy="144000"/>
            </a:xfrm>
            <a:custGeom>
              <a:avLst/>
              <a:gdLst>
                <a:gd name="connsiteX0" fmla="*/ 216707 w 216707"/>
                <a:gd name="connsiteY0" fmla="*/ 0 h 292027"/>
                <a:gd name="connsiteX1" fmla="*/ 0 w 216707"/>
                <a:gd name="connsiteY1" fmla="*/ 142710 h 292027"/>
                <a:gd name="connsiteX2" fmla="*/ 216707 w 216707"/>
                <a:gd name="connsiteY2" fmla="*/ 292027 h 292027"/>
                <a:gd name="connsiteX3" fmla="*/ 216707 w 216707"/>
                <a:gd name="connsiteY3" fmla="*/ 292027 h 292027"/>
                <a:gd name="connsiteX0" fmla="*/ 739976 w 739976"/>
                <a:gd name="connsiteY0" fmla="*/ 0 h 292027"/>
                <a:gd name="connsiteX1" fmla="*/ 0 w 739976"/>
                <a:gd name="connsiteY1" fmla="*/ 133460 h 292027"/>
                <a:gd name="connsiteX2" fmla="*/ 739976 w 739976"/>
                <a:gd name="connsiteY2" fmla="*/ 292027 h 292027"/>
                <a:gd name="connsiteX3" fmla="*/ 739976 w 739976"/>
                <a:gd name="connsiteY3" fmla="*/ 292027 h 292027"/>
                <a:gd name="connsiteX0" fmla="*/ 215386 w 215386"/>
                <a:gd name="connsiteY0" fmla="*/ 0 h 292027"/>
                <a:gd name="connsiteX1" fmla="*/ 0 w 215386"/>
                <a:gd name="connsiteY1" fmla="*/ 145353 h 292027"/>
                <a:gd name="connsiteX2" fmla="*/ 215386 w 215386"/>
                <a:gd name="connsiteY2" fmla="*/ 292027 h 292027"/>
                <a:gd name="connsiteX3" fmla="*/ 215386 w 215386"/>
                <a:gd name="connsiteY3" fmla="*/ 292027 h 292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5386" h="292027">
                  <a:moveTo>
                    <a:pt x="215386" y="0"/>
                  </a:moveTo>
                  <a:lnTo>
                    <a:pt x="0" y="145353"/>
                  </a:lnTo>
                  <a:lnTo>
                    <a:pt x="215386" y="292027"/>
                  </a:lnTo>
                  <a:lnTo>
                    <a:pt x="215386" y="292027"/>
                  </a:lnTo>
                </a:path>
              </a:pathLst>
            </a:custGeom>
            <a:noFill/>
            <a:ln w="25400" cap="rnd">
              <a:solidFill>
                <a:srgbClr val="FF0000"/>
              </a:solidFill>
              <a:miter lim="800000"/>
              <a:headEnd/>
              <a:tailEnd type="none" w="lg" len="lg"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11BA5E8-92B8-4CC3-A799-89F46843AFC5}"/>
              </a:ext>
            </a:extLst>
          </p:cNvPr>
          <p:cNvGrpSpPr/>
          <p:nvPr/>
        </p:nvGrpSpPr>
        <p:grpSpPr>
          <a:xfrm>
            <a:off x="6609871" y="3651826"/>
            <a:ext cx="1594039" cy="285176"/>
            <a:chOff x="6609871" y="3651826"/>
            <a:chExt cx="1594039" cy="285176"/>
          </a:xfrm>
        </p:grpSpPr>
        <p:sp>
          <p:nvSpPr>
            <p:cNvPr id="142" name="Freeform 23">
              <a:extLst>
                <a:ext uri="{FF2B5EF4-FFF2-40B4-BE49-F238E27FC236}">
                  <a16:creationId xmlns:a16="http://schemas.microsoft.com/office/drawing/2014/main" id="{5F99FFCD-BD34-4568-B4E1-C37F8236C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5910" y="3651826"/>
              <a:ext cx="108000" cy="216000"/>
            </a:xfrm>
            <a:custGeom>
              <a:avLst/>
              <a:gdLst>
                <a:gd name="T0" fmla="*/ 24 w 88"/>
                <a:gd name="T1" fmla="*/ 149 h 149"/>
                <a:gd name="T2" fmla="*/ 88 w 88"/>
                <a:gd name="T3" fmla="*/ 86 h 149"/>
                <a:gd name="T4" fmla="*/ 88 w 88"/>
                <a:gd name="T5" fmla="*/ 86 h 149"/>
                <a:gd name="T6" fmla="*/ 24 w 88"/>
                <a:gd name="T7" fmla="*/ 25 h 149"/>
                <a:gd name="T8" fmla="*/ 24 w 88"/>
                <a:gd name="T9" fmla="*/ 25 h 149"/>
                <a:gd name="T10" fmla="*/ 0 w 88"/>
                <a:gd name="T11" fmla="*/ 0 h 149"/>
                <a:gd name="connsiteX0" fmla="*/ 0 w 7273"/>
                <a:gd name="connsiteY0" fmla="*/ 8322 h 8322"/>
                <a:gd name="connsiteX1" fmla="*/ 7273 w 7273"/>
                <a:gd name="connsiteY1" fmla="*/ 4094 h 8322"/>
                <a:gd name="connsiteX2" fmla="*/ 7273 w 7273"/>
                <a:gd name="connsiteY2" fmla="*/ 4094 h 8322"/>
                <a:gd name="connsiteX3" fmla="*/ 0 w 7273"/>
                <a:gd name="connsiteY3" fmla="*/ 0 h 8322"/>
                <a:gd name="connsiteX4" fmla="*/ 0 w 7273"/>
                <a:gd name="connsiteY4" fmla="*/ 0 h 8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73" h="8322">
                  <a:moveTo>
                    <a:pt x="0" y="8322"/>
                  </a:moveTo>
                  <a:cubicBezTo>
                    <a:pt x="4091" y="8322"/>
                    <a:pt x="7273" y="6376"/>
                    <a:pt x="7273" y="4094"/>
                  </a:cubicBezTo>
                  <a:lnTo>
                    <a:pt x="7273" y="4094"/>
                  </a:lnTo>
                  <a:cubicBezTo>
                    <a:pt x="7273" y="1879"/>
                    <a:pt x="4091" y="0"/>
                    <a:pt x="0" y="0"/>
                  </a:cubicBezTo>
                  <a:lnTo>
                    <a:pt x="0" y="0"/>
                  </a:lnTo>
                </a:path>
              </a:pathLst>
            </a:custGeom>
            <a:noFill/>
            <a:ln w="15875" cap="rnd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82CF7A00-C97F-40C9-B25B-BB66AAF8072F}"/>
                </a:ext>
              </a:extLst>
            </p:cNvPr>
            <p:cNvGrpSpPr/>
            <p:nvPr/>
          </p:nvGrpSpPr>
          <p:grpSpPr>
            <a:xfrm>
              <a:off x="6623341" y="3651826"/>
              <a:ext cx="1472569" cy="216000"/>
              <a:chOff x="6708395" y="3651826"/>
              <a:chExt cx="1302171" cy="216000"/>
            </a:xfrm>
          </p:grpSpPr>
          <p:sp>
            <p:nvSpPr>
              <p:cNvPr id="143" name="Line 6">
                <a:extLst>
                  <a:ext uri="{FF2B5EF4-FFF2-40B4-BE49-F238E27FC236}">
                    <a16:creationId xmlns:a16="http://schemas.microsoft.com/office/drawing/2014/main" id="{BCB00AC5-0702-4F30-8325-8B37CE2ED5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708395" y="3651826"/>
                <a:ext cx="1302171" cy="0"/>
              </a:xfrm>
              <a:prstGeom prst="line">
                <a:avLst/>
              </a:prstGeom>
              <a:noFill/>
              <a:ln w="15875" cap="rnd">
                <a:solidFill>
                  <a:srgbClr val="FF0000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Line 6">
                <a:extLst>
                  <a:ext uri="{FF2B5EF4-FFF2-40B4-BE49-F238E27FC236}">
                    <a16:creationId xmlns:a16="http://schemas.microsoft.com/office/drawing/2014/main" id="{D06BBEE0-CBBC-407C-9A3B-C0D33273B7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708395" y="3867826"/>
                <a:ext cx="1302171" cy="0"/>
              </a:xfrm>
              <a:prstGeom prst="line">
                <a:avLst/>
              </a:prstGeom>
              <a:noFill/>
              <a:ln w="15875" cap="rnd">
                <a:solidFill>
                  <a:srgbClr val="FF0000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EB5C47EE-2DA9-4EBE-BF71-DD61216855D9}"/>
                </a:ext>
              </a:extLst>
            </p:cNvPr>
            <p:cNvSpPr/>
            <p:nvPr/>
          </p:nvSpPr>
          <p:spPr bwMode="auto">
            <a:xfrm rot="10800000" flipH="1">
              <a:off x="6609871" y="3793002"/>
              <a:ext cx="118800" cy="144000"/>
            </a:xfrm>
            <a:custGeom>
              <a:avLst/>
              <a:gdLst>
                <a:gd name="connsiteX0" fmla="*/ 216707 w 216707"/>
                <a:gd name="connsiteY0" fmla="*/ 0 h 292027"/>
                <a:gd name="connsiteX1" fmla="*/ 0 w 216707"/>
                <a:gd name="connsiteY1" fmla="*/ 142710 h 292027"/>
                <a:gd name="connsiteX2" fmla="*/ 216707 w 216707"/>
                <a:gd name="connsiteY2" fmla="*/ 292027 h 292027"/>
                <a:gd name="connsiteX3" fmla="*/ 216707 w 216707"/>
                <a:gd name="connsiteY3" fmla="*/ 292027 h 292027"/>
                <a:gd name="connsiteX0" fmla="*/ 739976 w 739976"/>
                <a:gd name="connsiteY0" fmla="*/ 0 h 292027"/>
                <a:gd name="connsiteX1" fmla="*/ 0 w 739976"/>
                <a:gd name="connsiteY1" fmla="*/ 133460 h 292027"/>
                <a:gd name="connsiteX2" fmla="*/ 739976 w 739976"/>
                <a:gd name="connsiteY2" fmla="*/ 292027 h 292027"/>
                <a:gd name="connsiteX3" fmla="*/ 739976 w 739976"/>
                <a:gd name="connsiteY3" fmla="*/ 292027 h 292027"/>
                <a:gd name="connsiteX0" fmla="*/ 215386 w 215386"/>
                <a:gd name="connsiteY0" fmla="*/ 0 h 292027"/>
                <a:gd name="connsiteX1" fmla="*/ 0 w 215386"/>
                <a:gd name="connsiteY1" fmla="*/ 145353 h 292027"/>
                <a:gd name="connsiteX2" fmla="*/ 215386 w 215386"/>
                <a:gd name="connsiteY2" fmla="*/ 292027 h 292027"/>
                <a:gd name="connsiteX3" fmla="*/ 215386 w 215386"/>
                <a:gd name="connsiteY3" fmla="*/ 292027 h 292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5386" h="292027">
                  <a:moveTo>
                    <a:pt x="215386" y="0"/>
                  </a:moveTo>
                  <a:lnTo>
                    <a:pt x="0" y="145353"/>
                  </a:lnTo>
                  <a:lnTo>
                    <a:pt x="215386" y="292027"/>
                  </a:lnTo>
                  <a:lnTo>
                    <a:pt x="215386" y="292027"/>
                  </a:lnTo>
                </a:path>
              </a:pathLst>
            </a:custGeom>
            <a:noFill/>
            <a:ln w="15875" cap="rnd">
              <a:solidFill>
                <a:srgbClr val="FF0000"/>
              </a:solidFill>
              <a:miter lim="800000"/>
              <a:headEnd/>
              <a:tailEnd type="none" w="lg" len="lg"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D549D14-050E-43D8-B88E-844217F9A490}"/>
              </a:ext>
            </a:extLst>
          </p:cNvPr>
          <p:cNvGrpSpPr/>
          <p:nvPr/>
        </p:nvGrpSpPr>
        <p:grpSpPr>
          <a:xfrm>
            <a:off x="1254960" y="3651826"/>
            <a:ext cx="2386149" cy="285176"/>
            <a:chOff x="1254960" y="3651826"/>
            <a:chExt cx="2386149" cy="285176"/>
          </a:xfrm>
        </p:grpSpPr>
        <p:sp>
          <p:nvSpPr>
            <p:cNvPr id="147" name="Freeform 23">
              <a:extLst>
                <a:ext uri="{FF2B5EF4-FFF2-40B4-BE49-F238E27FC236}">
                  <a16:creationId xmlns:a16="http://schemas.microsoft.com/office/drawing/2014/main" id="{EDA43635-28FB-4E11-BB2D-BBF7DFC18AA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254960" y="3651826"/>
              <a:ext cx="108000" cy="216000"/>
            </a:xfrm>
            <a:custGeom>
              <a:avLst/>
              <a:gdLst>
                <a:gd name="T0" fmla="*/ 24 w 88"/>
                <a:gd name="T1" fmla="*/ 149 h 149"/>
                <a:gd name="T2" fmla="*/ 88 w 88"/>
                <a:gd name="T3" fmla="*/ 86 h 149"/>
                <a:gd name="T4" fmla="*/ 88 w 88"/>
                <a:gd name="T5" fmla="*/ 86 h 149"/>
                <a:gd name="T6" fmla="*/ 24 w 88"/>
                <a:gd name="T7" fmla="*/ 25 h 149"/>
                <a:gd name="T8" fmla="*/ 24 w 88"/>
                <a:gd name="T9" fmla="*/ 25 h 149"/>
                <a:gd name="T10" fmla="*/ 0 w 88"/>
                <a:gd name="T11" fmla="*/ 0 h 149"/>
                <a:gd name="connsiteX0" fmla="*/ 0 w 7273"/>
                <a:gd name="connsiteY0" fmla="*/ 8322 h 8322"/>
                <a:gd name="connsiteX1" fmla="*/ 7273 w 7273"/>
                <a:gd name="connsiteY1" fmla="*/ 4094 h 8322"/>
                <a:gd name="connsiteX2" fmla="*/ 7273 w 7273"/>
                <a:gd name="connsiteY2" fmla="*/ 4094 h 8322"/>
                <a:gd name="connsiteX3" fmla="*/ 0 w 7273"/>
                <a:gd name="connsiteY3" fmla="*/ 0 h 8322"/>
                <a:gd name="connsiteX4" fmla="*/ 0 w 7273"/>
                <a:gd name="connsiteY4" fmla="*/ 0 h 8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73" h="8322">
                  <a:moveTo>
                    <a:pt x="0" y="8322"/>
                  </a:moveTo>
                  <a:cubicBezTo>
                    <a:pt x="4091" y="8322"/>
                    <a:pt x="7273" y="6376"/>
                    <a:pt x="7273" y="4094"/>
                  </a:cubicBezTo>
                  <a:lnTo>
                    <a:pt x="7273" y="4094"/>
                  </a:lnTo>
                  <a:cubicBezTo>
                    <a:pt x="7273" y="1879"/>
                    <a:pt x="4091" y="0"/>
                    <a:pt x="0" y="0"/>
                  </a:cubicBezTo>
                  <a:lnTo>
                    <a:pt x="0" y="0"/>
                  </a:lnTo>
                </a:path>
              </a:pathLst>
            </a:custGeom>
            <a:noFill/>
            <a:ln w="15875" cap="rnd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3BD52C71-C63B-4F2D-8A60-4E1E07D2E20A}"/>
                </a:ext>
              </a:extLst>
            </p:cNvPr>
            <p:cNvGrpSpPr/>
            <p:nvPr/>
          </p:nvGrpSpPr>
          <p:grpSpPr>
            <a:xfrm flipH="1">
              <a:off x="1362959" y="3651826"/>
              <a:ext cx="2264679" cy="216000"/>
              <a:chOff x="6708395" y="3651826"/>
              <a:chExt cx="1302171" cy="216000"/>
            </a:xfrm>
          </p:grpSpPr>
          <p:sp>
            <p:nvSpPr>
              <p:cNvPr id="150" name="Line 6">
                <a:extLst>
                  <a:ext uri="{FF2B5EF4-FFF2-40B4-BE49-F238E27FC236}">
                    <a16:creationId xmlns:a16="http://schemas.microsoft.com/office/drawing/2014/main" id="{4C5DBAA3-9B75-4A99-B772-61B3DD939B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708395" y="3651826"/>
                <a:ext cx="1302171" cy="0"/>
              </a:xfrm>
              <a:prstGeom prst="line">
                <a:avLst/>
              </a:prstGeom>
              <a:noFill/>
              <a:ln w="15875" cap="rnd">
                <a:solidFill>
                  <a:srgbClr val="FF0000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Line 6">
                <a:extLst>
                  <a:ext uri="{FF2B5EF4-FFF2-40B4-BE49-F238E27FC236}">
                    <a16:creationId xmlns:a16="http://schemas.microsoft.com/office/drawing/2014/main" id="{73FBA065-93A4-4EFF-ADBC-EA31043BC7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708395" y="3867826"/>
                <a:ext cx="1302171" cy="0"/>
              </a:xfrm>
              <a:prstGeom prst="line">
                <a:avLst/>
              </a:prstGeom>
              <a:noFill/>
              <a:ln w="15875" cap="rnd">
                <a:solidFill>
                  <a:srgbClr val="FF0000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E28CF32E-D2AD-4428-BC4D-101C562490B7}"/>
                </a:ext>
              </a:extLst>
            </p:cNvPr>
            <p:cNvSpPr/>
            <p:nvPr/>
          </p:nvSpPr>
          <p:spPr bwMode="auto">
            <a:xfrm rot="10800000">
              <a:off x="3522309" y="3793002"/>
              <a:ext cx="118800" cy="144000"/>
            </a:xfrm>
            <a:custGeom>
              <a:avLst/>
              <a:gdLst>
                <a:gd name="connsiteX0" fmla="*/ 216707 w 216707"/>
                <a:gd name="connsiteY0" fmla="*/ 0 h 292027"/>
                <a:gd name="connsiteX1" fmla="*/ 0 w 216707"/>
                <a:gd name="connsiteY1" fmla="*/ 142710 h 292027"/>
                <a:gd name="connsiteX2" fmla="*/ 216707 w 216707"/>
                <a:gd name="connsiteY2" fmla="*/ 292027 h 292027"/>
                <a:gd name="connsiteX3" fmla="*/ 216707 w 216707"/>
                <a:gd name="connsiteY3" fmla="*/ 292027 h 292027"/>
                <a:gd name="connsiteX0" fmla="*/ 739976 w 739976"/>
                <a:gd name="connsiteY0" fmla="*/ 0 h 292027"/>
                <a:gd name="connsiteX1" fmla="*/ 0 w 739976"/>
                <a:gd name="connsiteY1" fmla="*/ 133460 h 292027"/>
                <a:gd name="connsiteX2" fmla="*/ 739976 w 739976"/>
                <a:gd name="connsiteY2" fmla="*/ 292027 h 292027"/>
                <a:gd name="connsiteX3" fmla="*/ 739976 w 739976"/>
                <a:gd name="connsiteY3" fmla="*/ 292027 h 292027"/>
                <a:gd name="connsiteX0" fmla="*/ 215386 w 215386"/>
                <a:gd name="connsiteY0" fmla="*/ 0 h 292027"/>
                <a:gd name="connsiteX1" fmla="*/ 0 w 215386"/>
                <a:gd name="connsiteY1" fmla="*/ 145353 h 292027"/>
                <a:gd name="connsiteX2" fmla="*/ 215386 w 215386"/>
                <a:gd name="connsiteY2" fmla="*/ 292027 h 292027"/>
                <a:gd name="connsiteX3" fmla="*/ 215386 w 215386"/>
                <a:gd name="connsiteY3" fmla="*/ 292027 h 292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5386" h="292027">
                  <a:moveTo>
                    <a:pt x="215386" y="0"/>
                  </a:moveTo>
                  <a:lnTo>
                    <a:pt x="0" y="145353"/>
                  </a:lnTo>
                  <a:lnTo>
                    <a:pt x="215386" y="292027"/>
                  </a:lnTo>
                  <a:lnTo>
                    <a:pt x="215386" y="292027"/>
                  </a:lnTo>
                </a:path>
              </a:pathLst>
            </a:custGeom>
            <a:noFill/>
            <a:ln w="15875" cap="rnd">
              <a:solidFill>
                <a:srgbClr val="FF0000"/>
              </a:solidFill>
              <a:miter lim="800000"/>
              <a:headEnd/>
              <a:tailEnd type="none" w="lg" len="lg"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2" name="Freeform 29">
            <a:extLst>
              <a:ext uri="{FF2B5EF4-FFF2-40B4-BE49-F238E27FC236}">
                <a16:creationId xmlns:a16="http://schemas.microsoft.com/office/drawing/2014/main" id="{2AA6C680-BC09-4355-903C-EC382D45B28C}"/>
              </a:ext>
            </a:extLst>
          </p:cNvPr>
          <p:cNvSpPr>
            <a:spLocks/>
          </p:cNvSpPr>
          <p:nvPr/>
        </p:nvSpPr>
        <p:spPr bwMode="auto">
          <a:xfrm rot="2418800">
            <a:off x="6742218" y="3102752"/>
            <a:ext cx="1629850" cy="320022"/>
          </a:xfrm>
          <a:custGeom>
            <a:avLst/>
            <a:gdLst>
              <a:gd name="T0" fmla="*/ 340 w 340"/>
              <a:gd name="T1" fmla="*/ 208 h 208"/>
              <a:gd name="T2" fmla="*/ 340 w 340"/>
              <a:gd name="T3" fmla="*/ 0 h 208"/>
              <a:gd name="T4" fmla="*/ 0 w 340"/>
              <a:gd name="T5" fmla="*/ 0 h 208"/>
              <a:gd name="T6" fmla="*/ 0 w 340"/>
              <a:gd name="T7" fmla="*/ 208 h 208"/>
              <a:gd name="T8" fmla="*/ 340 w 340"/>
              <a:gd name="T9" fmla="*/ 208 h 208"/>
              <a:gd name="T10" fmla="*/ 340 w 340"/>
              <a:gd name="T11" fmla="*/ 20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0" h="208">
                <a:moveTo>
                  <a:pt x="340" y="208"/>
                </a:moveTo>
                <a:lnTo>
                  <a:pt x="340" y="0"/>
                </a:lnTo>
                <a:lnTo>
                  <a:pt x="0" y="0"/>
                </a:lnTo>
                <a:lnTo>
                  <a:pt x="0" y="208"/>
                </a:lnTo>
                <a:lnTo>
                  <a:pt x="340" y="208"/>
                </a:lnTo>
                <a:lnTo>
                  <a:pt x="340" y="208"/>
                </a:lnTo>
                <a:close/>
              </a:path>
            </a:pathLst>
          </a:custGeom>
          <a:noFill/>
          <a:ln w="19050" cap="flat">
            <a:noFill/>
            <a:prstDash val="solid"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US" sz="2800" spc="200">
                <a:solidFill>
                  <a:srgbClr val="00FF00"/>
                </a:solidFill>
              </a:rPr>
              <a:t>Patent pending</a:t>
            </a:r>
          </a:p>
        </p:txBody>
      </p:sp>
    </p:spTree>
    <p:extLst>
      <p:ext uri="{BB962C8B-B14F-4D97-AF65-F5344CB8AC3E}">
        <p14:creationId xmlns:p14="http://schemas.microsoft.com/office/powerpoint/2010/main" val="21333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4. Lack of general security proof</a:t>
            </a:r>
            <a:endParaRPr lang="en-CA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3DF382-00B5-495E-AAE1-C00A8FD89DB0}"/>
              </a:ext>
            </a:extLst>
          </p:cNvPr>
          <p:cNvGrpSpPr/>
          <p:nvPr/>
        </p:nvGrpSpPr>
        <p:grpSpPr>
          <a:xfrm>
            <a:off x="462850" y="1121245"/>
            <a:ext cx="9361302" cy="2376330"/>
            <a:chOff x="462850" y="1121245"/>
            <a:chExt cx="9361302" cy="2376330"/>
          </a:xfrm>
        </p:grpSpPr>
        <p:sp>
          <p:nvSpPr>
            <p:cNvPr id="4" name="Line 6">
              <a:extLst>
                <a:ext uri="{FF2B5EF4-FFF2-40B4-BE49-F238E27FC236}">
                  <a16:creationId xmlns:a16="http://schemas.microsoft.com/office/drawing/2014/main" id="{76C40972-997E-4B22-816D-4B85EE86B5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05049" y="3299575"/>
              <a:ext cx="8415031" cy="0"/>
            </a:xfrm>
            <a:prstGeom prst="line">
              <a:avLst/>
            </a:prstGeom>
            <a:noFill/>
            <a:ln w="25400" cap="flat">
              <a:solidFill>
                <a:srgbClr val="C0C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B15F841-7451-4B26-9C1A-DE552B31C2F9}"/>
                </a:ext>
              </a:extLst>
            </p:cNvPr>
            <p:cNvGrpSpPr/>
            <p:nvPr/>
          </p:nvGrpSpPr>
          <p:grpSpPr>
            <a:xfrm>
              <a:off x="534860" y="3119575"/>
              <a:ext cx="612000" cy="360000"/>
              <a:chOff x="894910" y="2561445"/>
              <a:chExt cx="539750" cy="330200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C8C53EB7-DC9D-4B61-A0C1-9E079502C33E}"/>
                  </a:ext>
                </a:extLst>
              </p:cNvPr>
              <p:cNvGrpSpPr/>
              <p:nvPr/>
            </p:nvGrpSpPr>
            <p:grpSpPr>
              <a:xfrm>
                <a:off x="937097" y="2605957"/>
                <a:ext cx="464988" cy="252738"/>
                <a:chOff x="2712363" y="2530537"/>
                <a:chExt cx="464988" cy="252738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165F5972-6B68-48A1-958D-5795E5215190}"/>
                    </a:ext>
                  </a:extLst>
                </p:cNvPr>
                <p:cNvSpPr/>
                <p:nvPr/>
              </p:nvSpPr>
              <p:spPr bwMode="auto">
                <a:xfrm>
                  <a:off x="2712363" y="2530537"/>
                  <a:ext cx="464988" cy="252738"/>
                </a:xfrm>
                <a:prstGeom prst="rect">
                  <a:avLst/>
                </a:prstGeom>
                <a:solidFill>
                  <a:srgbClr val="000000"/>
                </a:solidFill>
                <a:ln w="28575" cap="sq" cmpd="sng" algn="ctr">
                  <a:solidFill>
                    <a:srgbClr val="C0C0C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CA">
                    <a:ln w="19050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44" name="Line 162">
                  <a:extLst>
                    <a:ext uri="{FF2B5EF4-FFF2-40B4-BE49-F238E27FC236}">
                      <a16:creationId xmlns:a16="http://schemas.microsoft.com/office/drawing/2014/main" id="{77A4841C-AE29-49F3-AA47-5F0FA9E372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1613" y="2655888"/>
                  <a:ext cx="406400" cy="0"/>
                </a:xfrm>
                <a:prstGeom prst="line">
                  <a:avLst/>
                </a:prstGeom>
                <a:noFill/>
                <a:ln w="17463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5" name="Line 163">
                  <a:extLst>
                    <a:ext uri="{FF2B5EF4-FFF2-40B4-BE49-F238E27FC236}">
                      <a16:creationId xmlns:a16="http://schemas.microsoft.com/office/drawing/2014/main" id="{4085E966-325A-4818-8056-9CB99B4DDA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55913" y="2549525"/>
                  <a:ext cx="0" cy="212725"/>
                </a:xfrm>
                <a:prstGeom prst="line">
                  <a:avLst/>
                </a:prstGeom>
                <a:noFill/>
                <a:ln w="17463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6" name="Line 164">
                  <a:extLst>
                    <a:ext uri="{FF2B5EF4-FFF2-40B4-BE49-F238E27FC236}">
                      <a16:creationId xmlns:a16="http://schemas.microsoft.com/office/drawing/2014/main" id="{20CB0BAA-7A55-42C7-9BBF-F4CE2EE8B2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776538" y="2574925"/>
                  <a:ext cx="158750" cy="152400"/>
                </a:xfrm>
                <a:prstGeom prst="line">
                  <a:avLst/>
                </a:prstGeom>
                <a:noFill/>
                <a:ln w="17463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7" name="Line 165">
                  <a:extLst>
                    <a:ext uri="{FF2B5EF4-FFF2-40B4-BE49-F238E27FC236}">
                      <a16:creationId xmlns:a16="http://schemas.microsoft.com/office/drawing/2014/main" id="{64C280DA-181C-4965-AC3B-E4E620C1E3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76538" y="2574925"/>
                  <a:ext cx="158750" cy="152400"/>
                </a:xfrm>
                <a:prstGeom prst="line">
                  <a:avLst/>
                </a:prstGeom>
                <a:noFill/>
                <a:ln w="17463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sp>
            <p:nvSpPr>
              <p:cNvPr id="38" name="Freeform 29">
                <a:extLst>
                  <a:ext uri="{FF2B5EF4-FFF2-40B4-BE49-F238E27FC236}">
                    <a16:creationId xmlns:a16="http://schemas.microsoft.com/office/drawing/2014/main" id="{9C6F5826-FC60-4D83-B40C-3B991C613C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910" y="2561445"/>
                <a:ext cx="539750" cy="330200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solidFill>
                <a:srgbClr val="000000"/>
              </a:solidFill>
              <a:ln w="19050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Line 30">
                <a:extLst>
                  <a:ext uri="{FF2B5EF4-FFF2-40B4-BE49-F238E27FC236}">
                    <a16:creationId xmlns:a16="http://schemas.microsoft.com/office/drawing/2014/main" id="{D5A75838-EF35-4D0A-8D73-00744E3C0B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347" y="2731308"/>
                <a:ext cx="406400" cy="0"/>
              </a:xfrm>
              <a:prstGeom prst="line">
                <a:avLst/>
              </a:prstGeom>
              <a:noFill/>
              <a:ln w="15875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Line 31">
                <a:extLst>
                  <a:ext uri="{FF2B5EF4-FFF2-40B4-BE49-F238E27FC236}">
                    <a16:creationId xmlns:a16="http://schemas.microsoft.com/office/drawing/2014/main" id="{EE488DE2-BC41-4C15-AE5F-1765B8DD76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0647" y="2624945"/>
                <a:ext cx="0" cy="212725"/>
              </a:xfrm>
              <a:prstGeom prst="line">
                <a:avLst/>
              </a:prstGeom>
              <a:noFill/>
              <a:ln w="15875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Line 32">
                <a:extLst>
                  <a:ext uri="{FF2B5EF4-FFF2-40B4-BE49-F238E27FC236}">
                    <a16:creationId xmlns:a16="http://schemas.microsoft.com/office/drawing/2014/main" id="{FE5DD0D6-BA27-4A55-9FDD-A71E1214CF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01272" y="2650345"/>
                <a:ext cx="158750" cy="152400"/>
              </a:xfrm>
              <a:prstGeom prst="line">
                <a:avLst/>
              </a:prstGeom>
              <a:noFill/>
              <a:ln w="15875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Line 33">
                <a:extLst>
                  <a:ext uri="{FF2B5EF4-FFF2-40B4-BE49-F238E27FC236}">
                    <a16:creationId xmlns:a16="http://schemas.microsoft.com/office/drawing/2014/main" id="{E94ADA45-A7E1-40AC-B585-28B53FA025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1272" y="2650345"/>
                <a:ext cx="158750" cy="152400"/>
              </a:xfrm>
              <a:prstGeom prst="line">
                <a:avLst/>
              </a:prstGeom>
              <a:noFill/>
              <a:ln w="15875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" name="Chord 5">
              <a:extLst>
                <a:ext uri="{FF2B5EF4-FFF2-40B4-BE49-F238E27FC236}">
                  <a16:creationId xmlns:a16="http://schemas.microsoft.com/office/drawing/2014/main" id="{4DD0D27F-2685-4870-9BEB-918A3D99A001}"/>
                </a:ext>
              </a:extLst>
            </p:cNvPr>
            <p:cNvSpPr/>
            <p:nvPr/>
          </p:nvSpPr>
          <p:spPr>
            <a:xfrm rot="16200000">
              <a:off x="9068100" y="3101575"/>
              <a:ext cx="396000" cy="396000"/>
            </a:xfrm>
            <a:prstGeom prst="chord">
              <a:avLst>
                <a:gd name="adj1" fmla="val 21589360"/>
                <a:gd name="adj2" fmla="val 10812776"/>
              </a:avLst>
            </a:prstGeom>
            <a:solidFill>
              <a:srgbClr val="C0C0C0"/>
            </a:solidFill>
            <a:ln w="1905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29">
              <a:extLst>
                <a:ext uri="{FF2B5EF4-FFF2-40B4-BE49-F238E27FC236}">
                  <a16:creationId xmlns:a16="http://schemas.microsoft.com/office/drawing/2014/main" id="{A02A8BBE-9099-4CBB-A7B3-486BF4BC5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3210" y="3119575"/>
              <a:ext cx="612000" cy="360000"/>
            </a:xfrm>
            <a:custGeom>
              <a:avLst/>
              <a:gdLst>
                <a:gd name="T0" fmla="*/ 340 w 340"/>
                <a:gd name="T1" fmla="*/ 208 h 208"/>
                <a:gd name="T2" fmla="*/ 340 w 340"/>
                <a:gd name="T3" fmla="*/ 0 h 208"/>
                <a:gd name="T4" fmla="*/ 0 w 340"/>
                <a:gd name="T5" fmla="*/ 0 h 208"/>
                <a:gd name="T6" fmla="*/ 0 w 340"/>
                <a:gd name="T7" fmla="*/ 208 h 208"/>
                <a:gd name="T8" fmla="*/ 340 w 340"/>
                <a:gd name="T9" fmla="*/ 208 h 208"/>
                <a:gd name="T10" fmla="*/ 340 w 340"/>
                <a:gd name="T11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208">
                  <a:moveTo>
                    <a:pt x="340" y="208"/>
                  </a:moveTo>
                  <a:lnTo>
                    <a:pt x="340" y="0"/>
                  </a:lnTo>
                  <a:lnTo>
                    <a:pt x="0" y="0"/>
                  </a:lnTo>
                  <a:lnTo>
                    <a:pt x="0" y="208"/>
                  </a:lnTo>
                  <a:lnTo>
                    <a:pt x="340" y="208"/>
                  </a:lnTo>
                  <a:lnTo>
                    <a:pt x="340" y="208"/>
                  </a:lnTo>
                  <a:close/>
                </a:path>
              </a:pathLst>
            </a:custGeom>
            <a:solidFill>
              <a:srgbClr val="000000"/>
            </a:solidFill>
            <a:ln w="19050" cap="flat">
              <a:solidFill>
                <a:srgbClr val="C0C0C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r>
                <a:rPr lang="en-US" sz="2200">
                  <a:solidFill>
                    <a:srgbClr val="C0C0C0"/>
                  </a:solidFill>
                </a:rPr>
                <a:t>Att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EFEC00F-1D38-4604-ABE7-61C1E58A4C46}"/>
                </a:ext>
              </a:extLst>
            </p:cNvPr>
            <p:cNvGrpSpPr/>
            <p:nvPr/>
          </p:nvGrpSpPr>
          <p:grpSpPr>
            <a:xfrm>
              <a:off x="1489035" y="2446504"/>
              <a:ext cx="612000" cy="1033071"/>
              <a:chOff x="1543000" y="2271278"/>
              <a:chExt cx="612000" cy="1033071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BEAEA12F-1BE1-4274-9148-6A010BE92062}"/>
                  </a:ext>
                </a:extLst>
              </p:cNvPr>
              <p:cNvGrpSpPr/>
              <p:nvPr/>
            </p:nvGrpSpPr>
            <p:grpSpPr>
              <a:xfrm>
                <a:off x="1543000" y="2927471"/>
                <a:ext cx="612000" cy="376878"/>
                <a:chOff x="1879651" y="2552471"/>
                <a:chExt cx="612000" cy="376878"/>
              </a:xfrm>
            </p:grpSpPr>
            <p:sp>
              <p:nvSpPr>
                <p:cNvPr id="35" name="Freeform 29">
                  <a:extLst>
                    <a:ext uri="{FF2B5EF4-FFF2-40B4-BE49-F238E27FC236}">
                      <a16:creationId xmlns:a16="http://schemas.microsoft.com/office/drawing/2014/main" id="{6A753725-38A5-4222-B66E-50411F7A53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9651" y="2569349"/>
                  <a:ext cx="612000" cy="360000"/>
                </a:xfrm>
                <a:custGeom>
                  <a:avLst/>
                  <a:gdLst>
                    <a:gd name="T0" fmla="*/ 340 w 340"/>
                    <a:gd name="T1" fmla="*/ 208 h 208"/>
                    <a:gd name="T2" fmla="*/ 340 w 340"/>
                    <a:gd name="T3" fmla="*/ 0 h 208"/>
                    <a:gd name="T4" fmla="*/ 0 w 340"/>
                    <a:gd name="T5" fmla="*/ 0 h 208"/>
                    <a:gd name="T6" fmla="*/ 0 w 340"/>
                    <a:gd name="T7" fmla="*/ 208 h 208"/>
                    <a:gd name="T8" fmla="*/ 340 w 340"/>
                    <a:gd name="T9" fmla="*/ 208 h 208"/>
                    <a:gd name="T10" fmla="*/ 340 w 340"/>
                    <a:gd name="T11" fmla="*/ 2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40" h="208">
                      <a:moveTo>
                        <a:pt x="340" y="208"/>
                      </a:moveTo>
                      <a:lnTo>
                        <a:pt x="340" y="0"/>
                      </a:lnTo>
                      <a:lnTo>
                        <a:pt x="0" y="0"/>
                      </a:lnTo>
                      <a:lnTo>
                        <a:pt x="0" y="208"/>
                      </a:lnTo>
                      <a:lnTo>
                        <a:pt x="340" y="208"/>
                      </a:lnTo>
                      <a:lnTo>
                        <a:pt x="340" y="20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050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 baseline="-250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36" name="Freeform 29">
                  <a:extLst>
                    <a:ext uri="{FF2B5EF4-FFF2-40B4-BE49-F238E27FC236}">
                      <a16:creationId xmlns:a16="http://schemas.microsoft.com/office/drawing/2014/main" id="{8901A40A-99B7-4A78-B176-3DDB13832E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4439" y="2552471"/>
                  <a:ext cx="577210" cy="306433"/>
                </a:xfrm>
                <a:custGeom>
                  <a:avLst/>
                  <a:gdLst>
                    <a:gd name="T0" fmla="*/ 340 w 340"/>
                    <a:gd name="T1" fmla="*/ 208 h 208"/>
                    <a:gd name="T2" fmla="*/ 340 w 340"/>
                    <a:gd name="T3" fmla="*/ 0 h 208"/>
                    <a:gd name="T4" fmla="*/ 0 w 340"/>
                    <a:gd name="T5" fmla="*/ 0 h 208"/>
                    <a:gd name="T6" fmla="*/ 0 w 340"/>
                    <a:gd name="T7" fmla="*/ 208 h 208"/>
                    <a:gd name="T8" fmla="*/ 340 w 340"/>
                    <a:gd name="T9" fmla="*/ 208 h 208"/>
                    <a:gd name="T10" fmla="*/ 340 w 340"/>
                    <a:gd name="T11" fmla="*/ 2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40" h="208">
                      <a:moveTo>
                        <a:pt x="340" y="208"/>
                      </a:moveTo>
                      <a:lnTo>
                        <a:pt x="340" y="0"/>
                      </a:lnTo>
                      <a:lnTo>
                        <a:pt x="0" y="0"/>
                      </a:lnTo>
                      <a:lnTo>
                        <a:pt x="0" y="208"/>
                      </a:lnTo>
                      <a:lnTo>
                        <a:pt x="340" y="208"/>
                      </a:lnTo>
                      <a:lnTo>
                        <a:pt x="340" y="208"/>
                      </a:lnTo>
                      <a:close/>
                    </a:path>
                  </a:pathLst>
                </a:custGeom>
                <a:noFill/>
                <a:ln w="19050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r>
                    <a:rPr lang="el-GR" sz="2200" b="0" i="1">
                      <a:solidFill>
                        <a:srgbClr val="C0C0C0"/>
                      </a:solidFill>
                    </a:rPr>
                    <a:t>φ</a:t>
                  </a:r>
                  <a:r>
                    <a:rPr lang="en-US" sz="2200" i="1" baseline="-25000">
                      <a:solidFill>
                        <a:srgbClr val="C0C0C0"/>
                      </a:solidFill>
                    </a:rPr>
                    <a:t>A</a:t>
                  </a:r>
                </a:p>
              </p:txBody>
            </p:sp>
          </p:grpSp>
          <p:sp>
            <p:nvSpPr>
              <p:cNvPr id="33" name="Line 6">
                <a:extLst>
                  <a:ext uri="{FF2B5EF4-FFF2-40B4-BE49-F238E27FC236}">
                    <a16:creationId xmlns:a16="http://schemas.microsoft.com/office/drawing/2014/main" id="{AE95C838-2ED1-4994-90AC-2F048FE524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49000" y="2631840"/>
                <a:ext cx="0" cy="312509"/>
              </a:xfrm>
              <a:prstGeom prst="line">
                <a:avLst/>
              </a:prstGeom>
              <a:noFill/>
              <a:ln w="25400" cap="flat">
                <a:solidFill>
                  <a:srgbClr val="C0C0C0"/>
                </a:solidFill>
                <a:prstDash val="solid"/>
                <a:miter lim="800000"/>
                <a:headEnd type="arrow" w="lg" len="lg"/>
                <a:tailEnd type="none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29">
                <a:extLst>
                  <a:ext uri="{FF2B5EF4-FFF2-40B4-BE49-F238E27FC236}">
                    <a16:creationId xmlns:a16="http://schemas.microsoft.com/office/drawing/2014/main" id="{4F3AA28F-9A1F-41E4-A270-13029AB90D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9125" y="2271278"/>
                <a:ext cx="539750" cy="306433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noFill/>
              <a:ln w="190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l-GR" sz="2200" b="0">
                    <a:solidFill>
                      <a:srgbClr val="C0C0C0"/>
                    </a:solidFill>
                  </a:rPr>
                  <a:t>Ω</a:t>
                </a:r>
                <a:endParaRPr lang="en-US" sz="2200" b="0" baseline="-25000">
                  <a:solidFill>
                    <a:srgbClr val="C0C0C0"/>
                  </a:solidFill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261D176-172A-4920-9EBE-9B85CB55453E}"/>
                </a:ext>
              </a:extLst>
            </p:cNvPr>
            <p:cNvGrpSpPr/>
            <p:nvPr/>
          </p:nvGrpSpPr>
          <p:grpSpPr>
            <a:xfrm>
              <a:off x="7229613" y="2446504"/>
              <a:ext cx="612000" cy="1033071"/>
              <a:chOff x="1543000" y="2271278"/>
              <a:chExt cx="612000" cy="1033071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E1313281-F71B-45F0-9B1C-EB295BCF8931}"/>
                  </a:ext>
                </a:extLst>
              </p:cNvPr>
              <p:cNvGrpSpPr/>
              <p:nvPr/>
            </p:nvGrpSpPr>
            <p:grpSpPr>
              <a:xfrm>
                <a:off x="1543000" y="2927471"/>
                <a:ext cx="612000" cy="376878"/>
                <a:chOff x="1879651" y="2552471"/>
                <a:chExt cx="612000" cy="376878"/>
              </a:xfrm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D64C432F-8D5B-4128-AEAB-7D0D4AD167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9651" y="2569349"/>
                  <a:ext cx="612000" cy="360000"/>
                </a:xfrm>
                <a:custGeom>
                  <a:avLst/>
                  <a:gdLst>
                    <a:gd name="T0" fmla="*/ 340 w 340"/>
                    <a:gd name="T1" fmla="*/ 208 h 208"/>
                    <a:gd name="T2" fmla="*/ 340 w 340"/>
                    <a:gd name="T3" fmla="*/ 0 h 208"/>
                    <a:gd name="T4" fmla="*/ 0 w 340"/>
                    <a:gd name="T5" fmla="*/ 0 h 208"/>
                    <a:gd name="T6" fmla="*/ 0 w 340"/>
                    <a:gd name="T7" fmla="*/ 208 h 208"/>
                    <a:gd name="T8" fmla="*/ 340 w 340"/>
                    <a:gd name="T9" fmla="*/ 208 h 208"/>
                    <a:gd name="T10" fmla="*/ 340 w 340"/>
                    <a:gd name="T11" fmla="*/ 2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40" h="208">
                      <a:moveTo>
                        <a:pt x="340" y="208"/>
                      </a:moveTo>
                      <a:lnTo>
                        <a:pt x="340" y="0"/>
                      </a:lnTo>
                      <a:lnTo>
                        <a:pt x="0" y="0"/>
                      </a:lnTo>
                      <a:lnTo>
                        <a:pt x="0" y="208"/>
                      </a:lnTo>
                      <a:lnTo>
                        <a:pt x="340" y="208"/>
                      </a:lnTo>
                      <a:lnTo>
                        <a:pt x="340" y="20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050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 baseline="-250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31" name="Freeform 29">
                  <a:extLst>
                    <a:ext uri="{FF2B5EF4-FFF2-40B4-BE49-F238E27FC236}">
                      <a16:creationId xmlns:a16="http://schemas.microsoft.com/office/drawing/2014/main" id="{723FD4CF-49AC-4C6B-B0B9-DCB9F4FCC8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4439" y="2552471"/>
                  <a:ext cx="577210" cy="306433"/>
                </a:xfrm>
                <a:custGeom>
                  <a:avLst/>
                  <a:gdLst>
                    <a:gd name="T0" fmla="*/ 340 w 340"/>
                    <a:gd name="T1" fmla="*/ 208 h 208"/>
                    <a:gd name="T2" fmla="*/ 340 w 340"/>
                    <a:gd name="T3" fmla="*/ 0 h 208"/>
                    <a:gd name="T4" fmla="*/ 0 w 340"/>
                    <a:gd name="T5" fmla="*/ 0 h 208"/>
                    <a:gd name="T6" fmla="*/ 0 w 340"/>
                    <a:gd name="T7" fmla="*/ 208 h 208"/>
                    <a:gd name="T8" fmla="*/ 340 w 340"/>
                    <a:gd name="T9" fmla="*/ 208 h 208"/>
                    <a:gd name="T10" fmla="*/ 340 w 340"/>
                    <a:gd name="T11" fmla="*/ 2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40" h="208">
                      <a:moveTo>
                        <a:pt x="340" y="208"/>
                      </a:moveTo>
                      <a:lnTo>
                        <a:pt x="340" y="0"/>
                      </a:lnTo>
                      <a:lnTo>
                        <a:pt x="0" y="0"/>
                      </a:lnTo>
                      <a:lnTo>
                        <a:pt x="0" y="208"/>
                      </a:lnTo>
                      <a:lnTo>
                        <a:pt x="340" y="208"/>
                      </a:lnTo>
                      <a:lnTo>
                        <a:pt x="340" y="208"/>
                      </a:lnTo>
                      <a:close/>
                    </a:path>
                  </a:pathLst>
                </a:custGeom>
                <a:noFill/>
                <a:ln w="19050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r>
                    <a:rPr lang="el-GR" sz="2200" b="0" i="1">
                      <a:solidFill>
                        <a:srgbClr val="C0C0C0"/>
                      </a:solidFill>
                    </a:rPr>
                    <a:t>φ</a:t>
                  </a:r>
                  <a:r>
                    <a:rPr lang="en-US" sz="2200" i="1" baseline="-25000">
                      <a:solidFill>
                        <a:srgbClr val="C0C0C0"/>
                      </a:solidFill>
                    </a:rPr>
                    <a:t>B</a:t>
                  </a:r>
                </a:p>
              </p:txBody>
            </p:sp>
          </p:grpSp>
          <p:sp>
            <p:nvSpPr>
              <p:cNvPr id="28" name="Line 6">
                <a:extLst>
                  <a:ext uri="{FF2B5EF4-FFF2-40B4-BE49-F238E27FC236}">
                    <a16:creationId xmlns:a16="http://schemas.microsoft.com/office/drawing/2014/main" id="{FBD2B8AF-AB5C-45E4-BE5E-07F05D3A7F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49000" y="2631840"/>
                <a:ext cx="0" cy="312509"/>
              </a:xfrm>
              <a:prstGeom prst="line">
                <a:avLst/>
              </a:prstGeom>
              <a:noFill/>
              <a:ln w="25400" cap="flat">
                <a:solidFill>
                  <a:srgbClr val="C0C0C0"/>
                </a:solidFill>
                <a:prstDash val="solid"/>
                <a:miter lim="800000"/>
                <a:headEnd type="arrow" w="lg" len="lg"/>
                <a:tailEnd type="none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29">
                <a:extLst>
                  <a:ext uri="{FF2B5EF4-FFF2-40B4-BE49-F238E27FC236}">
                    <a16:creationId xmlns:a16="http://schemas.microsoft.com/office/drawing/2014/main" id="{8FE59F80-3A84-451A-B072-16ABC2ABA1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9125" y="2271278"/>
                <a:ext cx="539750" cy="306433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noFill/>
              <a:ln w="190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l-GR" sz="2200" b="0">
                    <a:solidFill>
                      <a:srgbClr val="C0C0C0"/>
                    </a:solidFill>
                  </a:rPr>
                  <a:t>Ω</a:t>
                </a:r>
                <a:endParaRPr lang="en-US" sz="2200" b="0" baseline="-25000">
                  <a:solidFill>
                    <a:srgbClr val="C0C0C0"/>
                  </a:solidFill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519A2E8-6AC5-4787-BAEA-27C5E0E54BFC}"/>
                </a:ext>
              </a:extLst>
            </p:cNvPr>
            <p:cNvGrpSpPr/>
            <p:nvPr/>
          </p:nvGrpSpPr>
          <p:grpSpPr>
            <a:xfrm>
              <a:off x="4865073" y="2867575"/>
              <a:ext cx="556854" cy="432000"/>
              <a:chOff x="4916815" y="2561445"/>
              <a:chExt cx="556854" cy="432000"/>
            </a:xfrm>
          </p:grpSpPr>
          <p:sp>
            <p:nvSpPr>
              <p:cNvPr id="25" name="Oval 22">
                <a:extLst>
                  <a:ext uri="{FF2B5EF4-FFF2-40B4-BE49-F238E27FC236}">
                    <a16:creationId xmlns:a16="http://schemas.microsoft.com/office/drawing/2014/main" id="{245BE760-C029-4A74-AD08-0E11AA9DA3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6815" y="2561445"/>
                <a:ext cx="432000" cy="432000"/>
              </a:xfrm>
              <a:prstGeom prst="ellipse">
                <a:avLst/>
              </a:prstGeom>
              <a:noFill/>
              <a:ln w="25400" cap="flat">
                <a:solidFill>
                  <a:srgbClr val="C0C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Oval 22">
                <a:extLst>
                  <a:ext uri="{FF2B5EF4-FFF2-40B4-BE49-F238E27FC236}">
                    <a16:creationId xmlns:a16="http://schemas.microsoft.com/office/drawing/2014/main" id="{C414AD55-8277-4B57-BC5F-9ACDBE70D4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1669" y="2561445"/>
                <a:ext cx="432000" cy="432000"/>
              </a:xfrm>
              <a:prstGeom prst="ellipse">
                <a:avLst/>
              </a:prstGeom>
              <a:noFill/>
              <a:ln w="25400" cap="flat">
                <a:solidFill>
                  <a:srgbClr val="C0C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BE1633F-B7EC-4EBD-8A01-5C17FB675B4C}"/>
                </a:ext>
              </a:extLst>
            </p:cNvPr>
            <p:cNvGrpSpPr/>
            <p:nvPr/>
          </p:nvGrpSpPr>
          <p:grpSpPr>
            <a:xfrm>
              <a:off x="8329868" y="3119575"/>
              <a:ext cx="360000" cy="360000"/>
              <a:chOff x="8311940" y="3119575"/>
              <a:chExt cx="360000" cy="360000"/>
            </a:xfrm>
          </p:grpSpPr>
          <p:sp>
            <p:nvSpPr>
              <p:cNvPr id="19" name="Freeform 29">
                <a:extLst>
                  <a:ext uri="{FF2B5EF4-FFF2-40B4-BE49-F238E27FC236}">
                    <a16:creationId xmlns:a16="http://schemas.microsoft.com/office/drawing/2014/main" id="{A5302385-56EF-47DF-B8DD-326FA5069D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1940" y="3119575"/>
                <a:ext cx="360000" cy="360000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solidFill>
                <a:srgbClr val="000000"/>
              </a:solidFill>
              <a:ln w="19050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200">
                  <a:solidFill>
                    <a:srgbClr val="EAEAEA"/>
                  </a:solidFill>
                </a:endParaRP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5B28154A-3514-4A60-A75F-14267DF91A3C}"/>
                  </a:ext>
                </a:extLst>
              </p:cNvPr>
              <p:cNvGrpSpPr/>
              <p:nvPr/>
            </p:nvGrpSpPr>
            <p:grpSpPr>
              <a:xfrm>
                <a:off x="8352110" y="3182364"/>
                <a:ext cx="279660" cy="234423"/>
                <a:chOff x="6520070" y="5425001"/>
                <a:chExt cx="2603012" cy="1259408"/>
              </a:xfrm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4947470A-33CE-440E-AA02-51AFC10B7568}"/>
                    </a:ext>
                  </a:extLst>
                </p:cNvPr>
                <p:cNvSpPr/>
                <p:nvPr/>
              </p:nvSpPr>
              <p:spPr bwMode="auto">
                <a:xfrm>
                  <a:off x="6520070" y="5425001"/>
                  <a:ext cx="2603012" cy="306434"/>
                </a:xfrm>
                <a:custGeom>
                  <a:avLst/>
                  <a:gdLst>
                    <a:gd name="connsiteX0" fmla="*/ 0 w 2623670"/>
                    <a:gd name="connsiteY0" fmla="*/ 460188 h 460188"/>
                    <a:gd name="connsiteX1" fmla="*/ 884517 w 2623670"/>
                    <a:gd name="connsiteY1" fmla="*/ 23906 h 460188"/>
                    <a:gd name="connsiteX2" fmla="*/ 1751106 w 2623670"/>
                    <a:gd name="connsiteY2" fmla="*/ 406400 h 460188"/>
                    <a:gd name="connsiteX3" fmla="*/ 2623670 w 2623670"/>
                    <a:gd name="connsiteY3" fmla="*/ 0 h 460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23670" h="460188">
                      <a:moveTo>
                        <a:pt x="0" y="460188"/>
                      </a:moveTo>
                      <a:cubicBezTo>
                        <a:pt x="296333" y="246529"/>
                        <a:pt x="592666" y="32871"/>
                        <a:pt x="884517" y="23906"/>
                      </a:cubicBezTo>
                      <a:cubicBezTo>
                        <a:pt x="1176368" y="14941"/>
                        <a:pt x="1461247" y="410384"/>
                        <a:pt x="1751106" y="406400"/>
                      </a:cubicBezTo>
                      <a:cubicBezTo>
                        <a:pt x="2040965" y="402416"/>
                        <a:pt x="2332317" y="201208"/>
                        <a:pt x="2623670" y="0"/>
                      </a:cubicBezTo>
                    </a:path>
                  </a:pathLst>
                </a:custGeom>
                <a:noFill/>
                <a:ln w="15875">
                  <a:solidFill>
                    <a:srgbClr val="C0C0C0"/>
                  </a:solidFill>
                  <a:miter lim="800000"/>
                  <a:headEnd/>
                  <a:tailEnd type="none" w="lg" len="lg"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5DABD3FC-5A26-442A-A1D7-0D55A4641D6E}"/>
                    </a:ext>
                  </a:extLst>
                </p:cNvPr>
                <p:cNvSpPr/>
                <p:nvPr/>
              </p:nvSpPr>
              <p:spPr bwMode="auto">
                <a:xfrm>
                  <a:off x="6520070" y="5901488"/>
                  <a:ext cx="2603012" cy="306434"/>
                </a:xfrm>
                <a:custGeom>
                  <a:avLst/>
                  <a:gdLst>
                    <a:gd name="connsiteX0" fmla="*/ 0 w 2623670"/>
                    <a:gd name="connsiteY0" fmla="*/ 460188 h 460188"/>
                    <a:gd name="connsiteX1" fmla="*/ 884517 w 2623670"/>
                    <a:gd name="connsiteY1" fmla="*/ 23906 h 460188"/>
                    <a:gd name="connsiteX2" fmla="*/ 1751106 w 2623670"/>
                    <a:gd name="connsiteY2" fmla="*/ 406400 h 460188"/>
                    <a:gd name="connsiteX3" fmla="*/ 2623670 w 2623670"/>
                    <a:gd name="connsiteY3" fmla="*/ 0 h 460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23670" h="460188">
                      <a:moveTo>
                        <a:pt x="0" y="460188"/>
                      </a:moveTo>
                      <a:cubicBezTo>
                        <a:pt x="296333" y="246529"/>
                        <a:pt x="592666" y="32871"/>
                        <a:pt x="884517" y="23906"/>
                      </a:cubicBezTo>
                      <a:cubicBezTo>
                        <a:pt x="1176368" y="14941"/>
                        <a:pt x="1461247" y="410384"/>
                        <a:pt x="1751106" y="406400"/>
                      </a:cubicBezTo>
                      <a:cubicBezTo>
                        <a:pt x="2040965" y="402416"/>
                        <a:pt x="2332317" y="201208"/>
                        <a:pt x="2623670" y="0"/>
                      </a:cubicBezTo>
                    </a:path>
                  </a:pathLst>
                </a:custGeom>
                <a:noFill/>
                <a:ln w="15875">
                  <a:solidFill>
                    <a:srgbClr val="C0C0C0"/>
                  </a:solidFill>
                  <a:miter lim="800000"/>
                  <a:headEnd/>
                  <a:tailEnd type="none" w="lg" len="lg"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C3FB6252-F13F-48B6-8330-56CCA65D21ED}"/>
                    </a:ext>
                  </a:extLst>
                </p:cNvPr>
                <p:cNvSpPr/>
                <p:nvPr/>
              </p:nvSpPr>
              <p:spPr bwMode="auto">
                <a:xfrm>
                  <a:off x="6520070" y="6377975"/>
                  <a:ext cx="2603012" cy="306434"/>
                </a:xfrm>
                <a:custGeom>
                  <a:avLst/>
                  <a:gdLst>
                    <a:gd name="connsiteX0" fmla="*/ 0 w 2623670"/>
                    <a:gd name="connsiteY0" fmla="*/ 460188 h 460188"/>
                    <a:gd name="connsiteX1" fmla="*/ 884517 w 2623670"/>
                    <a:gd name="connsiteY1" fmla="*/ 23906 h 460188"/>
                    <a:gd name="connsiteX2" fmla="*/ 1751106 w 2623670"/>
                    <a:gd name="connsiteY2" fmla="*/ 406400 h 460188"/>
                    <a:gd name="connsiteX3" fmla="*/ 2623670 w 2623670"/>
                    <a:gd name="connsiteY3" fmla="*/ 0 h 460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23670" h="460188">
                      <a:moveTo>
                        <a:pt x="0" y="460188"/>
                      </a:moveTo>
                      <a:cubicBezTo>
                        <a:pt x="296333" y="246529"/>
                        <a:pt x="592666" y="32871"/>
                        <a:pt x="884517" y="23906"/>
                      </a:cubicBezTo>
                      <a:cubicBezTo>
                        <a:pt x="1176368" y="14941"/>
                        <a:pt x="1461247" y="410384"/>
                        <a:pt x="1751106" y="406400"/>
                      </a:cubicBezTo>
                      <a:cubicBezTo>
                        <a:pt x="2040965" y="402416"/>
                        <a:pt x="2332317" y="201208"/>
                        <a:pt x="2623670" y="0"/>
                      </a:cubicBezTo>
                    </a:path>
                  </a:pathLst>
                </a:custGeom>
                <a:noFill/>
                <a:ln w="15875">
                  <a:solidFill>
                    <a:srgbClr val="C0C0C0"/>
                  </a:solidFill>
                  <a:miter lim="800000"/>
                  <a:headEnd/>
                  <a:tailEnd type="none" w="lg" len="lg"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B1137B89-937B-4496-9AC8-1CCAC0CC796D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7611658" y="5852561"/>
                  <a:ext cx="491972" cy="397545"/>
                </a:xfrm>
                <a:prstGeom prst="line">
                  <a:avLst/>
                </a:prstGeom>
                <a:noFill/>
                <a:ln w="15875" algn="ctr">
                  <a:solidFill>
                    <a:srgbClr val="C0C0C0"/>
                  </a:solidFill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A7C00AF-3559-4A87-A49A-3259DF904F8D}"/>
                </a:ext>
              </a:extLst>
            </p:cNvPr>
            <p:cNvGrpSpPr/>
            <p:nvPr/>
          </p:nvGrpSpPr>
          <p:grpSpPr>
            <a:xfrm>
              <a:off x="462850" y="1121245"/>
              <a:ext cx="3024422" cy="403044"/>
              <a:chOff x="462850" y="1265265"/>
              <a:chExt cx="3024422" cy="403044"/>
            </a:xfrm>
          </p:grpSpPr>
          <p:sp>
            <p:nvSpPr>
              <p:cNvPr id="17" name="Left Bracket 16">
                <a:extLst>
                  <a:ext uri="{FF2B5EF4-FFF2-40B4-BE49-F238E27FC236}">
                    <a16:creationId xmlns:a16="http://schemas.microsoft.com/office/drawing/2014/main" id="{1D84CA5D-834C-49A0-BFB4-4744453A867E}"/>
                  </a:ext>
                </a:extLst>
              </p:cNvPr>
              <p:cNvSpPr/>
              <p:nvPr/>
            </p:nvSpPr>
            <p:spPr bwMode="auto">
              <a:xfrm rot="5400000">
                <a:off x="1866527" y="-138412"/>
                <a:ext cx="217067" cy="3024422"/>
              </a:xfrm>
              <a:prstGeom prst="leftBracket">
                <a:avLst>
                  <a:gd name="adj" fmla="val 109648"/>
                </a:avLst>
              </a:prstGeom>
              <a:noFill/>
              <a:ln w="12700" algn="ctr">
                <a:solidFill>
                  <a:srgbClr val="969696"/>
                </a:solidFill>
                <a:round/>
                <a:headEnd type="none" w="med" len="med"/>
                <a:tailEnd type="none" w="med" len="med"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reeform 29">
                <a:extLst>
                  <a:ext uri="{FF2B5EF4-FFF2-40B4-BE49-F238E27FC236}">
                    <a16:creationId xmlns:a16="http://schemas.microsoft.com/office/drawing/2014/main" id="{EE681C83-0BA4-494B-B621-8E58970A9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013" y="1308309"/>
                <a:ext cx="887541" cy="360000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noFill/>
              <a:ln w="190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algn="l"/>
                <a:r>
                  <a:rPr lang="en-US" sz="3000" b="0">
                    <a:solidFill>
                      <a:srgbClr val="C0C0C0"/>
                    </a:solidFill>
                  </a:rPr>
                  <a:t>Alice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C47E8AF-2A88-43BD-AD03-6EEB232F5F1C}"/>
                </a:ext>
              </a:extLst>
            </p:cNvPr>
            <p:cNvGrpSpPr/>
            <p:nvPr/>
          </p:nvGrpSpPr>
          <p:grpSpPr>
            <a:xfrm>
              <a:off x="6799730" y="1121245"/>
              <a:ext cx="3024422" cy="403044"/>
              <a:chOff x="6597567" y="1302696"/>
              <a:chExt cx="3024422" cy="403044"/>
            </a:xfrm>
          </p:grpSpPr>
          <p:sp>
            <p:nvSpPr>
              <p:cNvPr id="15" name="Left Bracket 14">
                <a:extLst>
                  <a:ext uri="{FF2B5EF4-FFF2-40B4-BE49-F238E27FC236}">
                    <a16:creationId xmlns:a16="http://schemas.microsoft.com/office/drawing/2014/main" id="{57E785B6-7C6B-4C88-9B53-43E30C3156F5}"/>
                  </a:ext>
                </a:extLst>
              </p:cNvPr>
              <p:cNvSpPr/>
              <p:nvPr/>
            </p:nvSpPr>
            <p:spPr bwMode="auto">
              <a:xfrm rot="5400000">
                <a:off x="8001244" y="-100981"/>
                <a:ext cx="217067" cy="3024422"/>
              </a:xfrm>
              <a:prstGeom prst="leftBracket">
                <a:avLst>
                  <a:gd name="adj" fmla="val 109648"/>
                </a:avLst>
              </a:prstGeom>
              <a:noFill/>
              <a:ln w="12700" algn="ctr">
                <a:solidFill>
                  <a:srgbClr val="969696"/>
                </a:solidFill>
                <a:round/>
                <a:headEnd type="none" w="med" len="med"/>
                <a:tailEnd type="none" w="med" len="med"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 29">
                <a:extLst>
                  <a:ext uri="{FF2B5EF4-FFF2-40B4-BE49-F238E27FC236}">
                    <a16:creationId xmlns:a16="http://schemas.microsoft.com/office/drawing/2014/main" id="{382ACF9F-7B68-4EF3-A892-A8A6AD94CA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32284" y="1345740"/>
                <a:ext cx="887541" cy="360000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noFill/>
              <a:ln w="190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algn="r"/>
                <a:r>
                  <a:rPr lang="en-US" sz="3000" b="0">
                    <a:solidFill>
                      <a:srgbClr val="C0C0C0"/>
                    </a:solidFill>
                  </a:rPr>
                  <a:t>Bob</a:t>
                </a:r>
              </a:p>
            </p:txBody>
          </p:sp>
        </p:grpSp>
      </p:grpSp>
      <p:sp>
        <p:nvSpPr>
          <p:cNvPr id="50" name="Freeform 29">
            <a:extLst>
              <a:ext uri="{FF2B5EF4-FFF2-40B4-BE49-F238E27FC236}">
                <a16:creationId xmlns:a16="http://schemas.microsoft.com/office/drawing/2014/main" id="{8F7EFCCC-5033-447B-BE5E-54F0979E61C5}"/>
              </a:ext>
            </a:extLst>
          </p:cNvPr>
          <p:cNvSpPr>
            <a:spLocks/>
          </p:cNvSpPr>
          <p:nvPr/>
        </p:nvSpPr>
        <p:spPr bwMode="auto">
          <a:xfrm>
            <a:off x="4828717" y="2726338"/>
            <a:ext cx="612000" cy="936625"/>
          </a:xfrm>
          <a:custGeom>
            <a:avLst/>
            <a:gdLst>
              <a:gd name="T0" fmla="*/ 340 w 340"/>
              <a:gd name="T1" fmla="*/ 208 h 208"/>
              <a:gd name="T2" fmla="*/ 340 w 340"/>
              <a:gd name="T3" fmla="*/ 0 h 208"/>
              <a:gd name="T4" fmla="*/ 0 w 340"/>
              <a:gd name="T5" fmla="*/ 0 h 208"/>
              <a:gd name="T6" fmla="*/ 0 w 340"/>
              <a:gd name="T7" fmla="*/ 208 h 208"/>
              <a:gd name="T8" fmla="*/ 340 w 340"/>
              <a:gd name="T9" fmla="*/ 208 h 208"/>
              <a:gd name="T10" fmla="*/ 340 w 340"/>
              <a:gd name="T11" fmla="*/ 20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0" h="208">
                <a:moveTo>
                  <a:pt x="340" y="208"/>
                </a:moveTo>
                <a:lnTo>
                  <a:pt x="340" y="0"/>
                </a:lnTo>
                <a:lnTo>
                  <a:pt x="0" y="0"/>
                </a:lnTo>
                <a:lnTo>
                  <a:pt x="0" y="208"/>
                </a:lnTo>
                <a:lnTo>
                  <a:pt x="340" y="208"/>
                </a:lnTo>
                <a:lnTo>
                  <a:pt x="340" y="208"/>
                </a:lnTo>
                <a:close/>
              </a:path>
            </a:pathLst>
          </a:custGeom>
          <a:solidFill>
            <a:srgbClr val="000000"/>
          </a:solidFill>
          <a:ln w="19050" cap="flat">
            <a:noFill/>
            <a:prstDash val="solid"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endParaRPr lang="en-US" sz="2200">
              <a:solidFill>
                <a:srgbClr val="C0C0C0"/>
              </a:solidFill>
            </a:endParaRPr>
          </a:p>
        </p:txBody>
      </p:sp>
      <p:sp>
        <p:nvSpPr>
          <p:cNvPr id="49" name="Freeform 29">
            <a:extLst>
              <a:ext uri="{FF2B5EF4-FFF2-40B4-BE49-F238E27FC236}">
                <a16:creationId xmlns:a16="http://schemas.microsoft.com/office/drawing/2014/main" id="{E668D034-C07A-46A0-9274-B82A831EE4FE}"/>
              </a:ext>
            </a:extLst>
          </p:cNvPr>
          <p:cNvSpPr>
            <a:spLocks/>
          </p:cNvSpPr>
          <p:nvPr/>
        </p:nvSpPr>
        <p:spPr bwMode="auto">
          <a:xfrm>
            <a:off x="4693500" y="2949128"/>
            <a:ext cx="900000" cy="720000"/>
          </a:xfrm>
          <a:custGeom>
            <a:avLst/>
            <a:gdLst>
              <a:gd name="T0" fmla="*/ 340 w 340"/>
              <a:gd name="T1" fmla="*/ 208 h 208"/>
              <a:gd name="T2" fmla="*/ 340 w 340"/>
              <a:gd name="T3" fmla="*/ 0 h 208"/>
              <a:gd name="T4" fmla="*/ 0 w 340"/>
              <a:gd name="T5" fmla="*/ 0 h 208"/>
              <a:gd name="T6" fmla="*/ 0 w 340"/>
              <a:gd name="T7" fmla="*/ 208 h 208"/>
              <a:gd name="T8" fmla="*/ 340 w 340"/>
              <a:gd name="T9" fmla="*/ 208 h 208"/>
              <a:gd name="T10" fmla="*/ 340 w 340"/>
              <a:gd name="T11" fmla="*/ 20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0" h="208">
                <a:moveTo>
                  <a:pt x="340" y="208"/>
                </a:moveTo>
                <a:lnTo>
                  <a:pt x="340" y="0"/>
                </a:lnTo>
                <a:lnTo>
                  <a:pt x="0" y="0"/>
                </a:lnTo>
                <a:lnTo>
                  <a:pt x="0" y="208"/>
                </a:lnTo>
                <a:lnTo>
                  <a:pt x="340" y="208"/>
                </a:lnTo>
                <a:lnTo>
                  <a:pt x="340" y="208"/>
                </a:lnTo>
                <a:close/>
              </a:path>
            </a:pathLst>
          </a:custGeom>
          <a:solidFill>
            <a:srgbClr val="000000"/>
          </a:solidFill>
          <a:ln w="19050" cap="flat">
            <a:solidFill>
              <a:srgbClr val="FF0000"/>
            </a:solidFill>
            <a:prstDash val="solid"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endParaRPr lang="en-US" sz="2200">
              <a:solidFill>
                <a:srgbClr val="FF0000"/>
              </a:solidFill>
            </a:endParaRPr>
          </a:p>
        </p:txBody>
      </p:sp>
      <p:sp>
        <p:nvSpPr>
          <p:cNvPr id="51" name="Freeform 29">
            <a:extLst>
              <a:ext uri="{FF2B5EF4-FFF2-40B4-BE49-F238E27FC236}">
                <a16:creationId xmlns:a16="http://schemas.microsoft.com/office/drawing/2014/main" id="{EB6A1FF0-6433-4F64-9451-DFE9783E19AD}"/>
              </a:ext>
            </a:extLst>
          </p:cNvPr>
          <p:cNvSpPr>
            <a:spLocks/>
          </p:cNvSpPr>
          <p:nvPr/>
        </p:nvSpPr>
        <p:spPr bwMode="auto">
          <a:xfrm>
            <a:off x="3199230" y="3857625"/>
            <a:ext cx="3888540" cy="360047"/>
          </a:xfrm>
          <a:custGeom>
            <a:avLst/>
            <a:gdLst>
              <a:gd name="T0" fmla="*/ 340 w 340"/>
              <a:gd name="T1" fmla="*/ 208 h 208"/>
              <a:gd name="T2" fmla="*/ 340 w 340"/>
              <a:gd name="T3" fmla="*/ 0 h 208"/>
              <a:gd name="T4" fmla="*/ 0 w 340"/>
              <a:gd name="T5" fmla="*/ 0 h 208"/>
              <a:gd name="T6" fmla="*/ 0 w 340"/>
              <a:gd name="T7" fmla="*/ 208 h 208"/>
              <a:gd name="T8" fmla="*/ 340 w 340"/>
              <a:gd name="T9" fmla="*/ 208 h 208"/>
              <a:gd name="T10" fmla="*/ 340 w 340"/>
              <a:gd name="T11" fmla="*/ 20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0" h="208">
                <a:moveTo>
                  <a:pt x="340" y="208"/>
                </a:moveTo>
                <a:lnTo>
                  <a:pt x="340" y="0"/>
                </a:lnTo>
                <a:lnTo>
                  <a:pt x="0" y="0"/>
                </a:lnTo>
                <a:lnTo>
                  <a:pt x="0" y="208"/>
                </a:lnTo>
                <a:lnTo>
                  <a:pt x="340" y="208"/>
                </a:lnTo>
                <a:lnTo>
                  <a:pt x="340" y="208"/>
                </a:lnTo>
                <a:close/>
              </a:path>
            </a:pathLst>
          </a:custGeom>
          <a:noFill/>
          <a:ln w="19050" cap="flat">
            <a:noFill/>
            <a:prstDash val="solid"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en-US" sz="2200">
                <a:solidFill>
                  <a:srgbClr val="FF0000"/>
                </a:solidFill>
              </a:rPr>
              <a:t>QND or</a:t>
            </a:r>
            <a:br>
              <a:rPr lang="en-US" sz="2200">
                <a:solidFill>
                  <a:srgbClr val="FF0000"/>
                </a:solidFill>
              </a:rPr>
            </a:br>
            <a:r>
              <a:rPr lang="en-US" sz="2200">
                <a:solidFill>
                  <a:srgbClr val="FF0000"/>
                </a:solidFill>
              </a:rPr>
              <a:t>manipulating reference </a:t>
            </a:r>
            <a:r>
              <a:rPr lang="el-GR" sz="2200">
                <a:solidFill>
                  <a:srgbClr val="FF0000"/>
                </a:solidFill>
              </a:rPr>
              <a:t>ω</a:t>
            </a:r>
            <a:endParaRPr lang="en-US" sz="2200">
              <a:solidFill>
                <a:srgbClr val="FF0000"/>
              </a:solidFill>
            </a:endParaRPr>
          </a:p>
        </p:txBody>
      </p:sp>
      <p:sp>
        <p:nvSpPr>
          <p:cNvPr id="52" name="Text Box 4">
            <a:extLst>
              <a:ext uri="{FF2B5EF4-FFF2-40B4-BE49-F238E27FC236}">
                <a16:creationId xmlns:a16="http://schemas.microsoft.com/office/drawing/2014/main" id="{47E279A6-1D18-4487-B90C-1770B0AFC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3528" y="2057444"/>
            <a:ext cx="6072562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lvl="0"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G. P. Miroshnichenko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Opt. Express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26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11292 (2018)</a:t>
            </a:r>
          </a:p>
        </p:txBody>
      </p:sp>
      <p:sp>
        <p:nvSpPr>
          <p:cNvPr id="53" name="Freeform 29">
            <a:extLst>
              <a:ext uri="{FF2B5EF4-FFF2-40B4-BE49-F238E27FC236}">
                <a16:creationId xmlns:a16="http://schemas.microsoft.com/office/drawing/2014/main" id="{0DA2F427-CE71-44ED-899C-8C1430D6D646}"/>
              </a:ext>
            </a:extLst>
          </p:cNvPr>
          <p:cNvSpPr>
            <a:spLocks/>
          </p:cNvSpPr>
          <p:nvPr/>
        </p:nvSpPr>
        <p:spPr bwMode="auto">
          <a:xfrm>
            <a:off x="2993490" y="1757537"/>
            <a:ext cx="4598350" cy="394997"/>
          </a:xfrm>
          <a:custGeom>
            <a:avLst/>
            <a:gdLst>
              <a:gd name="T0" fmla="*/ 340 w 340"/>
              <a:gd name="T1" fmla="*/ 208 h 208"/>
              <a:gd name="T2" fmla="*/ 340 w 340"/>
              <a:gd name="T3" fmla="*/ 0 h 208"/>
              <a:gd name="T4" fmla="*/ 0 w 340"/>
              <a:gd name="T5" fmla="*/ 0 h 208"/>
              <a:gd name="T6" fmla="*/ 0 w 340"/>
              <a:gd name="T7" fmla="*/ 208 h 208"/>
              <a:gd name="T8" fmla="*/ 340 w 340"/>
              <a:gd name="T9" fmla="*/ 208 h 208"/>
              <a:gd name="T10" fmla="*/ 340 w 340"/>
              <a:gd name="T11" fmla="*/ 20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0" h="208">
                <a:moveTo>
                  <a:pt x="340" y="208"/>
                </a:moveTo>
                <a:lnTo>
                  <a:pt x="340" y="0"/>
                </a:lnTo>
                <a:lnTo>
                  <a:pt x="0" y="0"/>
                </a:lnTo>
                <a:lnTo>
                  <a:pt x="0" y="208"/>
                </a:lnTo>
                <a:lnTo>
                  <a:pt x="340" y="208"/>
                </a:lnTo>
                <a:lnTo>
                  <a:pt x="340" y="208"/>
                </a:lnTo>
                <a:close/>
              </a:path>
            </a:pathLst>
          </a:custGeom>
          <a:noFill/>
          <a:ln w="19050" cap="flat">
            <a:noFill/>
            <a:prstDash val="solid"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200">
                <a:solidFill>
                  <a:srgbClr val="FFFFFF"/>
                </a:solidFill>
              </a:rPr>
              <a:t>Collective beamsplitting attack</a:t>
            </a:r>
          </a:p>
        </p:txBody>
      </p:sp>
      <p:sp>
        <p:nvSpPr>
          <p:cNvPr id="54" name="Text Box 4">
            <a:extLst>
              <a:ext uri="{FF2B5EF4-FFF2-40B4-BE49-F238E27FC236}">
                <a16:creationId xmlns:a16="http://schemas.microsoft.com/office/drawing/2014/main" id="{B168D509-A161-4577-96E8-C0A675DC5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3528" y="5570814"/>
            <a:ext cx="7363472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t" anchorCtr="0"/>
          <a:lstStyle/>
          <a:p>
            <a:pPr lvl="0" algn="l"/>
            <a:r>
              <a:rPr lang="en-US" sz="1600" b="0">
                <a:solidFill>
                  <a:srgbClr val="00FF00"/>
                </a:solidFill>
                <a:cs typeface="Arial" pitchFamily="34" charset="0"/>
              </a:rPr>
              <a:t>A. Kozubov, A. Gaidash, G. Miroshnichenko, arXiv:1903.04371</a:t>
            </a:r>
          </a:p>
          <a:p>
            <a:pPr lvl="0" algn="l"/>
            <a:r>
              <a:rPr lang="en-US" sz="1600" b="0">
                <a:solidFill>
                  <a:srgbClr val="00FF00"/>
                </a:solidFill>
                <a:cs typeface="Arial" pitchFamily="34" charset="0"/>
              </a:rPr>
              <a:t>A. Gaidash, A. Kozubov, G. Miroshnichenko, J. Opt. Soc. Am. B </a:t>
            </a:r>
            <a:r>
              <a:rPr lang="en-US" sz="1600">
                <a:solidFill>
                  <a:srgbClr val="00FF00"/>
                </a:solidFill>
                <a:cs typeface="Arial" pitchFamily="34" charset="0"/>
              </a:rPr>
              <a:t>36</a:t>
            </a:r>
            <a:r>
              <a:rPr lang="en-US" sz="1600" b="0">
                <a:solidFill>
                  <a:srgbClr val="00FF00"/>
                </a:solidFill>
                <a:cs typeface="Arial" pitchFamily="34" charset="0"/>
              </a:rPr>
              <a:t>, B16 (2019)</a:t>
            </a:r>
          </a:p>
          <a:p>
            <a:pPr lvl="0" algn="l"/>
            <a:r>
              <a:rPr lang="en-US" sz="1600" b="0">
                <a:solidFill>
                  <a:srgbClr val="00FF00"/>
                </a:solidFill>
                <a:cs typeface="Arial" pitchFamily="34" charset="0"/>
              </a:rPr>
              <a:t>A. Gaidash, A. Kozubov, G. Miroshnichenko, Physica Scr. (2019)</a:t>
            </a:r>
          </a:p>
        </p:txBody>
      </p:sp>
      <p:sp>
        <p:nvSpPr>
          <p:cNvPr id="55" name="Freeform 29">
            <a:extLst>
              <a:ext uri="{FF2B5EF4-FFF2-40B4-BE49-F238E27FC236}">
                <a16:creationId xmlns:a16="http://schemas.microsoft.com/office/drawing/2014/main" id="{36C36230-0A37-4037-9341-C466DDE8AE58}"/>
              </a:ext>
            </a:extLst>
          </p:cNvPr>
          <p:cNvSpPr>
            <a:spLocks/>
          </p:cNvSpPr>
          <p:nvPr/>
        </p:nvSpPr>
        <p:spPr bwMode="auto">
          <a:xfrm>
            <a:off x="2993490" y="5225815"/>
            <a:ext cx="4598350" cy="394997"/>
          </a:xfrm>
          <a:custGeom>
            <a:avLst/>
            <a:gdLst>
              <a:gd name="T0" fmla="*/ 340 w 340"/>
              <a:gd name="T1" fmla="*/ 208 h 208"/>
              <a:gd name="T2" fmla="*/ 340 w 340"/>
              <a:gd name="T3" fmla="*/ 0 h 208"/>
              <a:gd name="T4" fmla="*/ 0 w 340"/>
              <a:gd name="T5" fmla="*/ 0 h 208"/>
              <a:gd name="T6" fmla="*/ 0 w 340"/>
              <a:gd name="T7" fmla="*/ 208 h 208"/>
              <a:gd name="T8" fmla="*/ 340 w 340"/>
              <a:gd name="T9" fmla="*/ 208 h 208"/>
              <a:gd name="T10" fmla="*/ 340 w 340"/>
              <a:gd name="T11" fmla="*/ 20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0" h="208">
                <a:moveTo>
                  <a:pt x="340" y="208"/>
                </a:moveTo>
                <a:lnTo>
                  <a:pt x="340" y="0"/>
                </a:lnTo>
                <a:lnTo>
                  <a:pt x="0" y="0"/>
                </a:lnTo>
                <a:lnTo>
                  <a:pt x="0" y="208"/>
                </a:lnTo>
                <a:lnTo>
                  <a:pt x="340" y="208"/>
                </a:lnTo>
                <a:lnTo>
                  <a:pt x="340" y="208"/>
                </a:lnTo>
                <a:close/>
              </a:path>
            </a:pathLst>
          </a:custGeom>
          <a:noFill/>
          <a:ln w="19050" cap="flat">
            <a:noFill/>
            <a:prstDash val="solid"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200">
                <a:solidFill>
                  <a:srgbClr val="00FF00"/>
                </a:solidFill>
              </a:rPr>
              <a:t>General proof</a:t>
            </a:r>
          </a:p>
        </p:txBody>
      </p:sp>
    </p:spTree>
    <p:extLst>
      <p:ext uri="{BB962C8B-B14F-4D97-AF65-F5344CB8AC3E}">
        <p14:creationId xmlns:p14="http://schemas.microsoft.com/office/powerpoint/2010/main" val="72688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6. Privacy amplification</a:t>
            </a:r>
            <a:endParaRPr lang="en-CA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A0BDA22-9073-4EE3-B65C-228FD1BB715B}"/>
              </a:ext>
            </a:extLst>
          </p:cNvPr>
          <p:cNvGrpSpPr/>
          <p:nvPr/>
        </p:nvGrpSpPr>
        <p:grpSpPr>
          <a:xfrm>
            <a:off x="462850" y="1121245"/>
            <a:ext cx="9361302" cy="2376330"/>
            <a:chOff x="462850" y="1121245"/>
            <a:chExt cx="9361302" cy="2376330"/>
          </a:xfrm>
        </p:grpSpPr>
        <p:sp>
          <p:nvSpPr>
            <p:cNvPr id="5" name="Line 6">
              <a:extLst>
                <a:ext uri="{FF2B5EF4-FFF2-40B4-BE49-F238E27FC236}">
                  <a16:creationId xmlns:a16="http://schemas.microsoft.com/office/drawing/2014/main" id="{1A6595E6-3E43-456F-8797-BCCAB4AB08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05049" y="3299575"/>
              <a:ext cx="8415031" cy="0"/>
            </a:xfrm>
            <a:prstGeom prst="line">
              <a:avLst/>
            </a:prstGeom>
            <a:noFill/>
            <a:ln w="25400" cap="flat">
              <a:solidFill>
                <a:srgbClr val="C0C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60B1899-010B-4BC2-8F6B-821482C42CBB}"/>
                </a:ext>
              </a:extLst>
            </p:cNvPr>
            <p:cNvGrpSpPr/>
            <p:nvPr/>
          </p:nvGrpSpPr>
          <p:grpSpPr>
            <a:xfrm>
              <a:off x="534860" y="3119575"/>
              <a:ext cx="612000" cy="360000"/>
              <a:chOff x="894910" y="2561445"/>
              <a:chExt cx="539750" cy="330200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B5F7C044-5E89-44D6-A450-D24E259676C0}"/>
                  </a:ext>
                </a:extLst>
              </p:cNvPr>
              <p:cNvGrpSpPr/>
              <p:nvPr/>
            </p:nvGrpSpPr>
            <p:grpSpPr>
              <a:xfrm>
                <a:off x="937097" y="2605957"/>
                <a:ext cx="464988" cy="252738"/>
                <a:chOff x="2712363" y="2530537"/>
                <a:chExt cx="464988" cy="252738"/>
              </a:xfrm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69F9B438-33D0-432D-B4C0-9F6AE64A8073}"/>
                    </a:ext>
                  </a:extLst>
                </p:cNvPr>
                <p:cNvSpPr/>
                <p:nvPr/>
              </p:nvSpPr>
              <p:spPr bwMode="auto">
                <a:xfrm>
                  <a:off x="2712363" y="2530537"/>
                  <a:ext cx="464988" cy="252738"/>
                </a:xfrm>
                <a:prstGeom prst="rect">
                  <a:avLst/>
                </a:prstGeom>
                <a:solidFill>
                  <a:srgbClr val="000000"/>
                </a:solidFill>
                <a:ln w="28575" cap="sq" cmpd="sng" algn="ctr">
                  <a:solidFill>
                    <a:srgbClr val="C0C0C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CA">
                    <a:ln w="19050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45" name="Line 162">
                  <a:extLst>
                    <a:ext uri="{FF2B5EF4-FFF2-40B4-BE49-F238E27FC236}">
                      <a16:creationId xmlns:a16="http://schemas.microsoft.com/office/drawing/2014/main" id="{3B3C9BB3-A4C4-44AD-9ACA-ED625B51D7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1613" y="2655888"/>
                  <a:ext cx="406400" cy="0"/>
                </a:xfrm>
                <a:prstGeom prst="line">
                  <a:avLst/>
                </a:prstGeom>
                <a:noFill/>
                <a:ln w="17463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6" name="Line 163">
                  <a:extLst>
                    <a:ext uri="{FF2B5EF4-FFF2-40B4-BE49-F238E27FC236}">
                      <a16:creationId xmlns:a16="http://schemas.microsoft.com/office/drawing/2014/main" id="{74B24077-6273-4C0F-B032-C5BB084223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55913" y="2549525"/>
                  <a:ext cx="0" cy="212725"/>
                </a:xfrm>
                <a:prstGeom prst="line">
                  <a:avLst/>
                </a:prstGeom>
                <a:noFill/>
                <a:ln w="17463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7" name="Line 164">
                  <a:extLst>
                    <a:ext uri="{FF2B5EF4-FFF2-40B4-BE49-F238E27FC236}">
                      <a16:creationId xmlns:a16="http://schemas.microsoft.com/office/drawing/2014/main" id="{55CA4744-098F-4CC3-8385-66CE274D04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776538" y="2574925"/>
                  <a:ext cx="158750" cy="152400"/>
                </a:xfrm>
                <a:prstGeom prst="line">
                  <a:avLst/>
                </a:prstGeom>
                <a:noFill/>
                <a:ln w="17463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8" name="Line 165">
                  <a:extLst>
                    <a:ext uri="{FF2B5EF4-FFF2-40B4-BE49-F238E27FC236}">
                      <a16:creationId xmlns:a16="http://schemas.microsoft.com/office/drawing/2014/main" id="{2AE17D95-618E-4B3A-B94E-5F38864F01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76538" y="2574925"/>
                  <a:ext cx="158750" cy="152400"/>
                </a:xfrm>
                <a:prstGeom prst="line">
                  <a:avLst/>
                </a:prstGeom>
                <a:noFill/>
                <a:ln w="17463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sp>
            <p:nvSpPr>
              <p:cNvPr id="39" name="Freeform 29">
                <a:extLst>
                  <a:ext uri="{FF2B5EF4-FFF2-40B4-BE49-F238E27FC236}">
                    <a16:creationId xmlns:a16="http://schemas.microsoft.com/office/drawing/2014/main" id="{0364EBFE-07BA-48B8-9194-455907CE64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910" y="2561445"/>
                <a:ext cx="539750" cy="330200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solidFill>
                <a:srgbClr val="000000"/>
              </a:solidFill>
              <a:ln w="19050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Line 30">
                <a:extLst>
                  <a:ext uri="{FF2B5EF4-FFF2-40B4-BE49-F238E27FC236}">
                    <a16:creationId xmlns:a16="http://schemas.microsoft.com/office/drawing/2014/main" id="{17231086-88A5-48B2-8357-D7F09F5ECB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347" y="2731308"/>
                <a:ext cx="406400" cy="0"/>
              </a:xfrm>
              <a:prstGeom prst="line">
                <a:avLst/>
              </a:prstGeom>
              <a:noFill/>
              <a:ln w="15875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Line 31">
                <a:extLst>
                  <a:ext uri="{FF2B5EF4-FFF2-40B4-BE49-F238E27FC236}">
                    <a16:creationId xmlns:a16="http://schemas.microsoft.com/office/drawing/2014/main" id="{EAFFCBB5-6E5D-4419-B1F3-1A2BF6C3C1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0647" y="2624945"/>
                <a:ext cx="0" cy="212725"/>
              </a:xfrm>
              <a:prstGeom prst="line">
                <a:avLst/>
              </a:prstGeom>
              <a:noFill/>
              <a:ln w="15875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Line 32">
                <a:extLst>
                  <a:ext uri="{FF2B5EF4-FFF2-40B4-BE49-F238E27FC236}">
                    <a16:creationId xmlns:a16="http://schemas.microsoft.com/office/drawing/2014/main" id="{C7925A92-1AF3-4464-9933-57B2379AFD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01272" y="2650345"/>
                <a:ext cx="158750" cy="152400"/>
              </a:xfrm>
              <a:prstGeom prst="line">
                <a:avLst/>
              </a:prstGeom>
              <a:noFill/>
              <a:ln w="15875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Line 33">
                <a:extLst>
                  <a:ext uri="{FF2B5EF4-FFF2-40B4-BE49-F238E27FC236}">
                    <a16:creationId xmlns:a16="http://schemas.microsoft.com/office/drawing/2014/main" id="{81E33EC7-3336-4C4E-81E6-86AAF3ED55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1272" y="2650345"/>
                <a:ext cx="158750" cy="152400"/>
              </a:xfrm>
              <a:prstGeom prst="line">
                <a:avLst/>
              </a:prstGeom>
              <a:noFill/>
              <a:ln w="15875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Chord 7">
              <a:extLst>
                <a:ext uri="{FF2B5EF4-FFF2-40B4-BE49-F238E27FC236}">
                  <a16:creationId xmlns:a16="http://schemas.microsoft.com/office/drawing/2014/main" id="{D852F407-E455-4AA7-B3CF-8CA8D7A1BBEF}"/>
                </a:ext>
              </a:extLst>
            </p:cNvPr>
            <p:cNvSpPr/>
            <p:nvPr/>
          </p:nvSpPr>
          <p:spPr>
            <a:xfrm rot="16200000">
              <a:off x="9068100" y="3101575"/>
              <a:ext cx="396000" cy="396000"/>
            </a:xfrm>
            <a:prstGeom prst="chord">
              <a:avLst>
                <a:gd name="adj1" fmla="val 21589360"/>
                <a:gd name="adj2" fmla="val 10812776"/>
              </a:avLst>
            </a:prstGeom>
            <a:solidFill>
              <a:srgbClr val="C0C0C0"/>
            </a:solidFill>
            <a:ln w="1905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29">
              <a:extLst>
                <a:ext uri="{FF2B5EF4-FFF2-40B4-BE49-F238E27FC236}">
                  <a16:creationId xmlns:a16="http://schemas.microsoft.com/office/drawing/2014/main" id="{27C277AD-3EAD-43BB-9091-C848DFCA6C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3210" y="3119575"/>
              <a:ext cx="612000" cy="360000"/>
            </a:xfrm>
            <a:custGeom>
              <a:avLst/>
              <a:gdLst>
                <a:gd name="T0" fmla="*/ 340 w 340"/>
                <a:gd name="T1" fmla="*/ 208 h 208"/>
                <a:gd name="T2" fmla="*/ 340 w 340"/>
                <a:gd name="T3" fmla="*/ 0 h 208"/>
                <a:gd name="T4" fmla="*/ 0 w 340"/>
                <a:gd name="T5" fmla="*/ 0 h 208"/>
                <a:gd name="T6" fmla="*/ 0 w 340"/>
                <a:gd name="T7" fmla="*/ 208 h 208"/>
                <a:gd name="T8" fmla="*/ 340 w 340"/>
                <a:gd name="T9" fmla="*/ 208 h 208"/>
                <a:gd name="T10" fmla="*/ 340 w 340"/>
                <a:gd name="T11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208">
                  <a:moveTo>
                    <a:pt x="340" y="208"/>
                  </a:moveTo>
                  <a:lnTo>
                    <a:pt x="340" y="0"/>
                  </a:lnTo>
                  <a:lnTo>
                    <a:pt x="0" y="0"/>
                  </a:lnTo>
                  <a:lnTo>
                    <a:pt x="0" y="208"/>
                  </a:lnTo>
                  <a:lnTo>
                    <a:pt x="340" y="208"/>
                  </a:lnTo>
                  <a:lnTo>
                    <a:pt x="340" y="208"/>
                  </a:lnTo>
                  <a:close/>
                </a:path>
              </a:pathLst>
            </a:custGeom>
            <a:solidFill>
              <a:srgbClr val="000000"/>
            </a:solidFill>
            <a:ln w="19050" cap="flat">
              <a:solidFill>
                <a:srgbClr val="C0C0C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r>
                <a:rPr lang="en-US" sz="2200">
                  <a:solidFill>
                    <a:srgbClr val="C0C0C0"/>
                  </a:solidFill>
                </a:rPr>
                <a:t>Att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F6AD335-DF85-4041-8F94-603E770BFE8B}"/>
                </a:ext>
              </a:extLst>
            </p:cNvPr>
            <p:cNvGrpSpPr/>
            <p:nvPr/>
          </p:nvGrpSpPr>
          <p:grpSpPr>
            <a:xfrm>
              <a:off x="1489035" y="2446504"/>
              <a:ext cx="612000" cy="1033071"/>
              <a:chOff x="1543000" y="2271278"/>
              <a:chExt cx="612000" cy="1033071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283E3559-B544-428C-BB12-8E5908AC2C61}"/>
                  </a:ext>
                </a:extLst>
              </p:cNvPr>
              <p:cNvGrpSpPr/>
              <p:nvPr/>
            </p:nvGrpSpPr>
            <p:grpSpPr>
              <a:xfrm>
                <a:off x="1543000" y="2927471"/>
                <a:ext cx="612000" cy="376878"/>
                <a:chOff x="1879651" y="2552471"/>
                <a:chExt cx="612000" cy="376878"/>
              </a:xfrm>
            </p:grpSpPr>
            <p:sp>
              <p:nvSpPr>
                <p:cNvPr id="36" name="Freeform 29">
                  <a:extLst>
                    <a:ext uri="{FF2B5EF4-FFF2-40B4-BE49-F238E27FC236}">
                      <a16:creationId xmlns:a16="http://schemas.microsoft.com/office/drawing/2014/main" id="{8C0CF288-68F8-49F8-AE40-10E5ADACC3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9651" y="2569349"/>
                  <a:ext cx="612000" cy="360000"/>
                </a:xfrm>
                <a:custGeom>
                  <a:avLst/>
                  <a:gdLst>
                    <a:gd name="T0" fmla="*/ 340 w 340"/>
                    <a:gd name="T1" fmla="*/ 208 h 208"/>
                    <a:gd name="T2" fmla="*/ 340 w 340"/>
                    <a:gd name="T3" fmla="*/ 0 h 208"/>
                    <a:gd name="T4" fmla="*/ 0 w 340"/>
                    <a:gd name="T5" fmla="*/ 0 h 208"/>
                    <a:gd name="T6" fmla="*/ 0 w 340"/>
                    <a:gd name="T7" fmla="*/ 208 h 208"/>
                    <a:gd name="T8" fmla="*/ 340 w 340"/>
                    <a:gd name="T9" fmla="*/ 208 h 208"/>
                    <a:gd name="T10" fmla="*/ 340 w 340"/>
                    <a:gd name="T11" fmla="*/ 2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40" h="208">
                      <a:moveTo>
                        <a:pt x="340" y="208"/>
                      </a:moveTo>
                      <a:lnTo>
                        <a:pt x="340" y="0"/>
                      </a:lnTo>
                      <a:lnTo>
                        <a:pt x="0" y="0"/>
                      </a:lnTo>
                      <a:lnTo>
                        <a:pt x="0" y="208"/>
                      </a:lnTo>
                      <a:lnTo>
                        <a:pt x="340" y="208"/>
                      </a:lnTo>
                      <a:lnTo>
                        <a:pt x="340" y="20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050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 baseline="-250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37" name="Freeform 29">
                  <a:extLst>
                    <a:ext uri="{FF2B5EF4-FFF2-40B4-BE49-F238E27FC236}">
                      <a16:creationId xmlns:a16="http://schemas.microsoft.com/office/drawing/2014/main" id="{E8EB1AE4-23EB-4B48-9A45-2C44EB634F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4439" y="2552471"/>
                  <a:ext cx="577210" cy="306433"/>
                </a:xfrm>
                <a:custGeom>
                  <a:avLst/>
                  <a:gdLst>
                    <a:gd name="T0" fmla="*/ 340 w 340"/>
                    <a:gd name="T1" fmla="*/ 208 h 208"/>
                    <a:gd name="T2" fmla="*/ 340 w 340"/>
                    <a:gd name="T3" fmla="*/ 0 h 208"/>
                    <a:gd name="T4" fmla="*/ 0 w 340"/>
                    <a:gd name="T5" fmla="*/ 0 h 208"/>
                    <a:gd name="T6" fmla="*/ 0 w 340"/>
                    <a:gd name="T7" fmla="*/ 208 h 208"/>
                    <a:gd name="T8" fmla="*/ 340 w 340"/>
                    <a:gd name="T9" fmla="*/ 208 h 208"/>
                    <a:gd name="T10" fmla="*/ 340 w 340"/>
                    <a:gd name="T11" fmla="*/ 2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40" h="208">
                      <a:moveTo>
                        <a:pt x="340" y="208"/>
                      </a:moveTo>
                      <a:lnTo>
                        <a:pt x="340" y="0"/>
                      </a:lnTo>
                      <a:lnTo>
                        <a:pt x="0" y="0"/>
                      </a:lnTo>
                      <a:lnTo>
                        <a:pt x="0" y="208"/>
                      </a:lnTo>
                      <a:lnTo>
                        <a:pt x="340" y="208"/>
                      </a:lnTo>
                      <a:lnTo>
                        <a:pt x="340" y="208"/>
                      </a:lnTo>
                      <a:close/>
                    </a:path>
                  </a:pathLst>
                </a:custGeom>
                <a:noFill/>
                <a:ln w="19050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r>
                    <a:rPr lang="el-GR" sz="2200" b="0" i="1">
                      <a:solidFill>
                        <a:srgbClr val="C0C0C0"/>
                      </a:solidFill>
                    </a:rPr>
                    <a:t>φ</a:t>
                  </a:r>
                  <a:r>
                    <a:rPr lang="en-US" sz="2200" i="1" baseline="-25000">
                      <a:solidFill>
                        <a:srgbClr val="C0C0C0"/>
                      </a:solidFill>
                    </a:rPr>
                    <a:t>A</a:t>
                  </a:r>
                </a:p>
              </p:txBody>
            </p:sp>
          </p:grpSp>
          <p:sp>
            <p:nvSpPr>
              <p:cNvPr id="34" name="Line 6">
                <a:extLst>
                  <a:ext uri="{FF2B5EF4-FFF2-40B4-BE49-F238E27FC236}">
                    <a16:creationId xmlns:a16="http://schemas.microsoft.com/office/drawing/2014/main" id="{DFAA3CC7-07E4-4603-95A9-D7DD63CC51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49000" y="2631840"/>
                <a:ext cx="0" cy="312509"/>
              </a:xfrm>
              <a:prstGeom prst="line">
                <a:avLst/>
              </a:prstGeom>
              <a:noFill/>
              <a:ln w="25400" cap="flat">
                <a:solidFill>
                  <a:srgbClr val="C0C0C0"/>
                </a:solidFill>
                <a:prstDash val="solid"/>
                <a:miter lim="800000"/>
                <a:headEnd type="arrow" w="lg" len="lg"/>
                <a:tailEnd type="none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29">
                <a:extLst>
                  <a:ext uri="{FF2B5EF4-FFF2-40B4-BE49-F238E27FC236}">
                    <a16:creationId xmlns:a16="http://schemas.microsoft.com/office/drawing/2014/main" id="{75AB114D-FAA0-4B5D-8B7C-2AE03DA610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9125" y="2271278"/>
                <a:ext cx="539750" cy="306433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noFill/>
              <a:ln w="190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l-GR" sz="2200" b="0">
                    <a:solidFill>
                      <a:srgbClr val="C0C0C0"/>
                    </a:solidFill>
                  </a:rPr>
                  <a:t>Ω</a:t>
                </a:r>
                <a:endParaRPr lang="en-US" sz="2200" b="0" baseline="-25000">
                  <a:solidFill>
                    <a:srgbClr val="C0C0C0"/>
                  </a:solidFill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F8C2DA2-95DF-49F2-9FDC-B645FAD8CDB0}"/>
                </a:ext>
              </a:extLst>
            </p:cNvPr>
            <p:cNvGrpSpPr/>
            <p:nvPr/>
          </p:nvGrpSpPr>
          <p:grpSpPr>
            <a:xfrm>
              <a:off x="7229613" y="2446504"/>
              <a:ext cx="612000" cy="1033071"/>
              <a:chOff x="1543000" y="2271278"/>
              <a:chExt cx="612000" cy="1033071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666F3BA8-2DF6-4B6C-8FF1-03C7B25A9F48}"/>
                  </a:ext>
                </a:extLst>
              </p:cNvPr>
              <p:cNvGrpSpPr/>
              <p:nvPr/>
            </p:nvGrpSpPr>
            <p:grpSpPr>
              <a:xfrm>
                <a:off x="1543000" y="2927471"/>
                <a:ext cx="612000" cy="376878"/>
                <a:chOff x="1879651" y="2552471"/>
                <a:chExt cx="612000" cy="376878"/>
              </a:xfrm>
            </p:grpSpPr>
            <p:sp>
              <p:nvSpPr>
                <p:cNvPr id="31" name="Freeform 29">
                  <a:extLst>
                    <a:ext uri="{FF2B5EF4-FFF2-40B4-BE49-F238E27FC236}">
                      <a16:creationId xmlns:a16="http://schemas.microsoft.com/office/drawing/2014/main" id="{5F9ACFA3-85D1-4B11-A2FD-88E197A192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9651" y="2569349"/>
                  <a:ext cx="612000" cy="360000"/>
                </a:xfrm>
                <a:custGeom>
                  <a:avLst/>
                  <a:gdLst>
                    <a:gd name="T0" fmla="*/ 340 w 340"/>
                    <a:gd name="T1" fmla="*/ 208 h 208"/>
                    <a:gd name="T2" fmla="*/ 340 w 340"/>
                    <a:gd name="T3" fmla="*/ 0 h 208"/>
                    <a:gd name="T4" fmla="*/ 0 w 340"/>
                    <a:gd name="T5" fmla="*/ 0 h 208"/>
                    <a:gd name="T6" fmla="*/ 0 w 340"/>
                    <a:gd name="T7" fmla="*/ 208 h 208"/>
                    <a:gd name="T8" fmla="*/ 340 w 340"/>
                    <a:gd name="T9" fmla="*/ 208 h 208"/>
                    <a:gd name="T10" fmla="*/ 340 w 340"/>
                    <a:gd name="T11" fmla="*/ 2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40" h="208">
                      <a:moveTo>
                        <a:pt x="340" y="208"/>
                      </a:moveTo>
                      <a:lnTo>
                        <a:pt x="340" y="0"/>
                      </a:lnTo>
                      <a:lnTo>
                        <a:pt x="0" y="0"/>
                      </a:lnTo>
                      <a:lnTo>
                        <a:pt x="0" y="208"/>
                      </a:lnTo>
                      <a:lnTo>
                        <a:pt x="340" y="208"/>
                      </a:lnTo>
                      <a:lnTo>
                        <a:pt x="340" y="20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050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 baseline="-250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32" name="Freeform 29">
                  <a:extLst>
                    <a:ext uri="{FF2B5EF4-FFF2-40B4-BE49-F238E27FC236}">
                      <a16:creationId xmlns:a16="http://schemas.microsoft.com/office/drawing/2014/main" id="{628E69B6-B4DE-45D4-B0F7-9009770EF9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4439" y="2552471"/>
                  <a:ext cx="577210" cy="306433"/>
                </a:xfrm>
                <a:custGeom>
                  <a:avLst/>
                  <a:gdLst>
                    <a:gd name="T0" fmla="*/ 340 w 340"/>
                    <a:gd name="T1" fmla="*/ 208 h 208"/>
                    <a:gd name="T2" fmla="*/ 340 w 340"/>
                    <a:gd name="T3" fmla="*/ 0 h 208"/>
                    <a:gd name="T4" fmla="*/ 0 w 340"/>
                    <a:gd name="T5" fmla="*/ 0 h 208"/>
                    <a:gd name="T6" fmla="*/ 0 w 340"/>
                    <a:gd name="T7" fmla="*/ 208 h 208"/>
                    <a:gd name="T8" fmla="*/ 340 w 340"/>
                    <a:gd name="T9" fmla="*/ 208 h 208"/>
                    <a:gd name="T10" fmla="*/ 340 w 340"/>
                    <a:gd name="T11" fmla="*/ 2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40" h="208">
                      <a:moveTo>
                        <a:pt x="340" y="208"/>
                      </a:moveTo>
                      <a:lnTo>
                        <a:pt x="340" y="0"/>
                      </a:lnTo>
                      <a:lnTo>
                        <a:pt x="0" y="0"/>
                      </a:lnTo>
                      <a:lnTo>
                        <a:pt x="0" y="208"/>
                      </a:lnTo>
                      <a:lnTo>
                        <a:pt x="340" y="208"/>
                      </a:lnTo>
                      <a:lnTo>
                        <a:pt x="340" y="208"/>
                      </a:lnTo>
                      <a:close/>
                    </a:path>
                  </a:pathLst>
                </a:custGeom>
                <a:noFill/>
                <a:ln w="19050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r>
                    <a:rPr lang="el-GR" sz="2200" b="0" i="1">
                      <a:solidFill>
                        <a:srgbClr val="C0C0C0"/>
                      </a:solidFill>
                    </a:rPr>
                    <a:t>φ</a:t>
                  </a:r>
                  <a:r>
                    <a:rPr lang="en-US" sz="2200" i="1" baseline="-25000">
                      <a:solidFill>
                        <a:srgbClr val="C0C0C0"/>
                      </a:solidFill>
                    </a:rPr>
                    <a:t>B</a:t>
                  </a:r>
                </a:p>
              </p:txBody>
            </p:sp>
          </p:grpSp>
          <p:sp>
            <p:nvSpPr>
              <p:cNvPr id="29" name="Line 6">
                <a:extLst>
                  <a:ext uri="{FF2B5EF4-FFF2-40B4-BE49-F238E27FC236}">
                    <a16:creationId xmlns:a16="http://schemas.microsoft.com/office/drawing/2014/main" id="{ECEF7DF1-D328-4055-BE28-0A5ADC8F72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49000" y="2631840"/>
                <a:ext cx="0" cy="312509"/>
              </a:xfrm>
              <a:prstGeom prst="line">
                <a:avLst/>
              </a:prstGeom>
              <a:noFill/>
              <a:ln w="25400" cap="flat">
                <a:solidFill>
                  <a:srgbClr val="C0C0C0"/>
                </a:solidFill>
                <a:prstDash val="solid"/>
                <a:miter lim="800000"/>
                <a:headEnd type="arrow" w="lg" len="lg"/>
                <a:tailEnd type="none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43A11AE6-1F85-43C5-A965-297AB8D2F1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9125" y="2271278"/>
                <a:ext cx="539750" cy="306433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noFill/>
              <a:ln w="190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l-GR" sz="2200" b="0">
                    <a:solidFill>
                      <a:srgbClr val="C0C0C0"/>
                    </a:solidFill>
                  </a:rPr>
                  <a:t>Ω</a:t>
                </a:r>
                <a:endParaRPr lang="en-US" sz="2200" b="0" baseline="-25000">
                  <a:solidFill>
                    <a:srgbClr val="C0C0C0"/>
                  </a:solidFill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56E2661-20D6-4BBD-857A-C49A05785464}"/>
                </a:ext>
              </a:extLst>
            </p:cNvPr>
            <p:cNvGrpSpPr/>
            <p:nvPr/>
          </p:nvGrpSpPr>
          <p:grpSpPr>
            <a:xfrm>
              <a:off x="4865073" y="2867575"/>
              <a:ext cx="556854" cy="432000"/>
              <a:chOff x="4916815" y="2561445"/>
              <a:chExt cx="556854" cy="432000"/>
            </a:xfrm>
          </p:grpSpPr>
          <p:sp>
            <p:nvSpPr>
              <p:cNvPr id="26" name="Oval 22">
                <a:extLst>
                  <a:ext uri="{FF2B5EF4-FFF2-40B4-BE49-F238E27FC236}">
                    <a16:creationId xmlns:a16="http://schemas.microsoft.com/office/drawing/2014/main" id="{C5CDCF6D-CBA7-4F67-85DF-5DB5DC8574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6815" y="2561445"/>
                <a:ext cx="432000" cy="432000"/>
              </a:xfrm>
              <a:prstGeom prst="ellipse">
                <a:avLst/>
              </a:prstGeom>
              <a:noFill/>
              <a:ln w="25400" cap="flat">
                <a:solidFill>
                  <a:srgbClr val="C0C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Oval 22">
                <a:extLst>
                  <a:ext uri="{FF2B5EF4-FFF2-40B4-BE49-F238E27FC236}">
                    <a16:creationId xmlns:a16="http://schemas.microsoft.com/office/drawing/2014/main" id="{CCD2A264-1AA2-4595-ACC4-2EAB68B795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1669" y="2561445"/>
                <a:ext cx="432000" cy="432000"/>
              </a:xfrm>
              <a:prstGeom prst="ellipse">
                <a:avLst/>
              </a:prstGeom>
              <a:noFill/>
              <a:ln w="25400" cap="flat">
                <a:solidFill>
                  <a:srgbClr val="C0C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E057732-9053-4BEA-85CB-3E36E5739EE6}"/>
                </a:ext>
              </a:extLst>
            </p:cNvPr>
            <p:cNvGrpSpPr/>
            <p:nvPr/>
          </p:nvGrpSpPr>
          <p:grpSpPr>
            <a:xfrm>
              <a:off x="8329868" y="3119575"/>
              <a:ext cx="360000" cy="360000"/>
              <a:chOff x="8311940" y="3119575"/>
              <a:chExt cx="360000" cy="360000"/>
            </a:xfrm>
          </p:grpSpPr>
          <p:sp>
            <p:nvSpPr>
              <p:cNvPr id="20" name="Freeform 29">
                <a:extLst>
                  <a:ext uri="{FF2B5EF4-FFF2-40B4-BE49-F238E27FC236}">
                    <a16:creationId xmlns:a16="http://schemas.microsoft.com/office/drawing/2014/main" id="{084B3F69-B2E4-4F3E-B3B8-58FBAC3AF6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1940" y="3119575"/>
                <a:ext cx="360000" cy="360000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solidFill>
                <a:srgbClr val="000000"/>
              </a:solidFill>
              <a:ln w="19050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200">
                  <a:solidFill>
                    <a:srgbClr val="EAEAEA"/>
                  </a:solidFill>
                </a:endParaRP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7F64B1BF-4525-4080-8014-8D86E157A9AC}"/>
                  </a:ext>
                </a:extLst>
              </p:cNvPr>
              <p:cNvGrpSpPr/>
              <p:nvPr/>
            </p:nvGrpSpPr>
            <p:grpSpPr>
              <a:xfrm>
                <a:off x="8352110" y="3182364"/>
                <a:ext cx="279660" cy="234423"/>
                <a:chOff x="6520070" y="5425001"/>
                <a:chExt cx="2603012" cy="1259408"/>
              </a:xfrm>
            </p:grpSpPr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9EF1504A-85ED-4EA6-BD5E-7130FF67C1C7}"/>
                    </a:ext>
                  </a:extLst>
                </p:cNvPr>
                <p:cNvSpPr/>
                <p:nvPr/>
              </p:nvSpPr>
              <p:spPr bwMode="auto">
                <a:xfrm>
                  <a:off x="6520070" y="5425001"/>
                  <a:ext cx="2603012" cy="306434"/>
                </a:xfrm>
                <a:custGeom>
                  <a:avLst/>
                  <a:gdLst>
                    <a:gd name="connsiteX0" fmla="*/ 0 w 2623670"/>
                    <a:gd name="connsiteY0" fmla="*/ 460188 h 460188"/>
                    <a:gd name="connsiteX1" fmla="*/ 884517 w 2623670"/>
                    <a:gd name="connsiteY1" fmla="*/ 23906 h 460188"/>
                    <a:gd name="connsiteX2" fmla="*/ 1751106 w 2623670"/>
                    <a:gd name="connsiteY2" fmla="*/ 406400 h 460188"/>
                    <a:gd name="connsiteX3" fmla="*/ 2623670 w 2623670"/>
                    <a:gd name="connsiteY3" fmla="*/ 0 h 460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23670" h="460188">
                      <a:moveTo>
                        <a:pt x="0" y="460188"/>
                      </a:moveTo>
                      <a:cubicBezTo>
                        <a:pt x="296333" y="246529"/>
                        <a:pt x="592666" y="32871"/>
                        <a:pt x="884517" y="23906"/>
                      </a:cubicBezTo>
                      <a:cubicBezTo>
                        <a:pt x="1176368" y="14941"/>
                        <a:pt x="1461247" y="410384"/>
                        <a:pt x="1751106" y="406400"/>
                      </a:cubicBezTo>
                      <a:cubicBezTo>
                        <a:pt x="2040965" y="402416"/>
                        <a:pt x="2332317" y="201208"/>
                        <a:pt x="2623670" y="0"/>
                      </a:cubicBezTo>
                    </a:path>
                  </a:pathLst>
                </a:custGeom>
                <a:noFill/>
                <a:ln w="15875">
                  <a:solidFill>
                    <a:srgbClr val="C0C0C0"/>
                  </a:solidFill>
                  <a:miter lim="800000"/>
                  <a:headEnd/>
                  <a:tailEnd type="none" w="lg" len="lg"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D64A4E8A-96AC-4950-ADAA-A7B3F898BB1C}"/>
                    </a:ext>
                  </a:extLst>
                </p:cNvPr>
                <p:cNvSpPr/>
                <p:nvPr/>
              </p:nvSpPr>
              <p:spPr bwMode="auto">
                <a:xfrm>
                  <a:off x="6520070" y="5901488"/>
                  <a:ext cx="2603012" cy="306434"/>
                </a:xfrm>
                <a:custGeom>
                  <a:avLst/>
                  <a:gdLst>
                    <a:gd name="connsiteX0" fmla="*/ 0 w 2623670"/>
                    <a:gd name="connsiteY0" fmla="*/ 460188 h 460188"/>
                    <a:gd name="connsiteX1" fmla="*/ 884517 w 2623670"/>
                    <a:gd name="connsiteY1" fmla="*/ 23906 h 460188"/>
                    <a:gd name="connsiteX2" fmla="*/ 1751106 w 2623670"/>
                    <a:gd name="connsiteY2" fmla="*/ 406400 h 460188"/>
                    <a:gd name="connsiteX3" fmla="*/ 2623670 w 2623670"/>
                    <a:gd name="connsiteY3" fmla="*/ 0 h 460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23670" h="460188">
                      <a:moveTo>
                        <a:pt x="0" y="460188"/>
                      </a:moveTo>
                      <a:cubicBezTo>
                        <a:pt x="296333" y="246529"/>
                        <a:pt x="592666" y="32871"/>
                        <a:pt x="884517" y="23906"/>
                      </a:cubicBezTo>
                      <a:cubicBezTo>
                        <a:pt x="1176368" y="14941"/>
                        <a:pt x="1461247" y="410384"/>
                        <a:pt x="1751106" y="406400"/>
                      </a:cubicBezTo>
                      <a:cubicBezTo>
                        <a:pt x="2040965" y="402416"/>
                        <a:pt x="2332317" y="201208"/>
                        <a:pt x="2623670" y="0"/>
                      </a:cubicBezTo>
                    </a:path>
                  </a:pathLst>
                </a:custGeom>
                <a:noFill/>
                <a:ln w="15875">
                  <a:solidFill>
                    <a:srgbClr val="C0C0C0"/>
                  </a:solidFill>
                  <a:miter lim="800000"/>
                  <a:headEnd/>
                  <a:tailEnd type="none" w="lg" len="lg"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3FB16421-85F3-4C8B-A8DD-DD4ABE8EDB40}"/>
                    </a:ext>
                  </a:extLst>
                </p:cNvPr>
                <p:cNvSpPr/>
                <p:nvPr/>
              </p:nvSpPr>
              <p:spPr bwMode="auto">
                <a:xfrm>
                  <a:off x="6520070" y="6377975"/>
                  <a:ext cx="2603012" cy="306434"/>
                </a:xfrm>
                <a:custGeom>
                  <a:avLst/>
                  <a:gdLst>
                    <a:gd name="connsiteX0" fmla="*/ 0 w 2623670"/>
                    <a:gd name="connsiteY0" fmla="*/ 460188 h 460188"/>
                    <a:gd name="connsiteX1" fmla="*/ 884517 w 2623670"/>
                    <a:gd name="connsiteY1" fmla="*/ 23906 h 460188"/>
                    <a:gd name="connsiteX2" fmla="*/ 1751106 w 2623670"/>
                    <a:gd name="connsiteY2" fmla="*/ 406400 h 460188"/>
                    <a:gd name="connsiteX3" fmla="*/ 2623670 w 2623670"/>
                    <a:gd name="connsiteY3" fmla="*/ 0 h 460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23670" h="460188">
                      <a:moveTo>
                        <a:pt x="0" y="460188"/>
                      </a:moveTo>
                      <a:cubicBezTo>
                        <a:pt x="296333" y="246529"/>
                        <a:pt x="592666" y="32871"/>
                        <a:pt x="884517" y="23906"/>
                      </a:cubicBezTo>
                      <a:cubicBezTo>
                        <a:pt x="1176368" y="14941"/>
                        <a:pt x="1461247" y="410384"/>
                        <a:pt x="1751106" y="406400"/>
                      </a:cubicBezTo>
                      <a:cubicBezTo>
                        <a:pt x="2040965" y="402416"/>
                        <a:pt x="2332317" y="201208"/>
                        <a:pt x="2623670" y="0"/>
                      </a:cubicBezTo>
                    </a:path>
                  </a:pathLst>
                </a:custGeom>
                <a:noFill/>
                <a:ln w="15875">
                  <a:solidFill>
                    <a:srgbClr val="C0C0C0"/>
                  </a:solidFill>
                  <a:miter lim="800000"/>
                  <a:headEnd/>
                  <a:tailEnd type="none" w="lg" len="lg"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A3A4CB62-6F99-480C-A463-A6B44DB60833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7611658" y="5852561"/>
                  <a:ext cx="491972" cy="397545"/>
                </a:xfrm>
                <a:prstGeom prst="line">
                  <a:avLst/>
                </a:prstGeom>
                <a:noFill/>
                <a:ln w="15875" algn="ctr">
                  <a:solidFill>
                    <a:srgbClr val="C0C0C0"/>
                  </a:solidFill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FFCDB75-6F25-4E99-AF53-302BDF81DD36}"/>
                </a:ext>
              </a:extLst>
            </p:cNvPr>
            <p:cNvGrpSpPr/>
            <p:nvPr/>
          </p:nvGrpSpPr>
          <p:grpSpPr>
            <a:xfrm>
              <a:off x="462850" y="1121245"/>
              <a:ext cx="3024422" cy="403044"/>
              <a:chOff x="462850" y="1265265"/>
              <a:chExt cx="3024422" cy="403044"/>
            </a:xfrm>
          </p:grpSpPr>
          <p:sp>
            <p:nvSpPr>
              <p:cNvPr id="18" name="Left Bracket 17">
                <a:extLst>
                  <a:ext uri="{FF2B5EF4-FFF2-40B4-BE49-F238E27FC236}">
                    <a16:creationId xmlns:a16="http://schemas.microsoft.com/office/drawing/2014/main" id="{76967BE4-41B1-47E9-813D-2656462C032C}"/>
                  </a:ext>
                </a:extLst>
              </p:cNvPr>
              <p:cNvSpPr/>
              <p:nvPr/>
            </p:nvSpPr>
            <p:spPr bwMode="auto">
              <a:xfrm rot="5400000">
                <a:off x="1866527" y="-138412"/>
                <a:ext cx="217067" cy="3024422"/>
              </a:xfrm>
              <a:prstGeom prst="leftBracket">
                <a:avLst>
                  <a:gd name="adj" fmla="val 109648"/>
                </a:avLst>
              </a:prstGeom>
              <a:noFill/>
              <a:ln w="12700" algn="ctr">
                <a:solidFill>
                  <a:srgbClr val="969696"/>
                </a:solidFill>
                <a:round/>
                <a:headEnd type="none" w="med" len="med"/>
                <a:tailEnd type="none" w="med" len="med"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 29">
                <a:extLst>
                  <a:ext uri="{FF2B5EF4-FFF2-40B4-BE49-F238E27FC236}">
                    <a16:creationId xmlns:a16="http://schemas.microsoft.com/office/drawing/2014/main" id="{2EDAB6D1-F691-4E69-A6D6-E505A8D8B2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013" y="1308309"/>
                <a:ext cx="887541" cy="360000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noFill/>
              <a:ln w="190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algn="l"/>
                <a:r>
                  <a:rPr lang="en-US" sz="3000" b="0">
                    <a:solidFill>
                      <a:srgbClr val="C0C0C0"/>
                    </a:solidFill>
                  </a:rPr>
                  <a:t>Alice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3BF4875-F6CA-4892-B69A-B22CC67A1BDE}"/>
                </a:ext>
              </a:extLst>
            </p:cNvPr>
            <p:cNvGrpSpPr/>
            <p:nvPr/>
          </p:nvGrpSpPr>
          <p:grpSpPr>
            <a:xfrm>
              <a:off x="6799730" y="1121245"/>
              <a:ext cx="3024422" cy="403044"/>
              <a:chOff x="6597567" y="1302696"/>
              <a:chExt cx="3024422" cy="403044"/>
            </a:xfrm>
          </p:grpSpPr>
          <p:sp>
            <p:nvSpPr>
              <p:cNvPr id="16" name="Left Bracket 15">
                <a:extLst>
                  <a:ext uri="{FF2B5EF4-FFF2-40B4-BE49-F238E27FC236}">
                    <a16:creationId xmlns:a16="http://schemas.microsoft.com/office/drawing/2014/main" id="{3E79F0B4-7269-45F9-B70F-562A6B92CDB2}"/>
                  </a:ext>
                </a:extLst>
              </p:cNvPr>
              <p:cNvSpPr/>
              <p:nvPr/>
            </p:nvSpPr>
            <p:spPr bwMode="auto">
              <a:xfrm rot="5400000">
                <a:off x="8001244" y="-100981"/>
                <a:ext cx="217067" cy="3024422"/>
              </a:xfrm>
              <a:prstGeom prst="leftBracket">
                <a:avLst>
                  <a:gd name="adj" fmla="val 109648"/>
                </a:avLst>
              </a:prstGeom>
              <a:noFill/>
              <a:ln w="12700" algn="ctr">
                <a:solidFill>
                  <a:srgbClr val="969696"/>
                </a:solidFill>
                <a:round/>
                <a:headEnd type="none" w="med" len="med"/>
                <a:tailEnd type="none" w="med" len="med"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 29">
                <a:extLst>
                  <a:ext uri="{FF2B5EF4-FFF2-40B4-BE49-F238E27FC236}">
                    <a16:creationId xmlns:a16="http://schemas.microsoft.com/office/drawing/2014/main" id="{996FAAF4-DCCB-4378-8D55-C0F589A7C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32284" y="1345740"/>
                <a:ext cx="887541" cy="360000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noFill/>
              <a:ln w="190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algn="r"/>
                <a:r>
                  <a:rPr lang="en-US" sz="3000" b="0">
                    <a:solidFill>
                      <a:srgbClr val="C0C0C0"/>
                    </a:solidFill>
                  </a:rPr>
                  <a:t>Bob</a:t>
                </a:r>
              </a:p>
            </p:txBody>
          </p: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E85D394-7FA4-49A0-8EFE-A1A4348F6BB8}"/>
              </a:ext>
            </a:extLst>
          </p:cNvPr>
          <p:cNvGrpSpPr/>
          <p:nvPr/>
        </p:nvGrpSpPr>
        <p:grpSpPr>
          <a:xfrm>
            <a:off x="3699981" y="1194064"/>
            <a:ext cx="2886360" cy="292027"/>
            <a:chOff x="3699981" y="1194064"/>
            <a:chExt cx="2886360" cy="292027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E07221F-3863-464D-AD07-ED6A2CB54102}"/>
                </a:ext>
              </a:extLst>
            </p:cNvPr>
            <p:cNvGrpSpPr/>
            <p:nvPr/>
          </p:nvGrpSpPr>
          <p:grpSpPr>
            <a:xfrm>
              <a:off x="3757500" y="1304077"/>
              <a:ext cx="2772000" cy="72000"/>
              <a:chOff x="3703300" y="1841345"/>
              <a:chExt cx="2844000" cy="72010"/>
            </a:xfrm>
          </p:grpSpPr>
          <p:sp>
            <p:nvSpPr>
              <p:cNvPr id="49" name="Line 6">
                <a:extLst>
                  <a:ext uri="{FF2B5EF4-FFF2-40B4-BE49-F238E27FC236}">
                    <a16:creationId xmlns:a16="http://schemas.microsoft.com/office/drawing/2014/main" id="{A5D8F740-EEA2-4B12-86FC-BB2149B089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03300" y="1841345"/>
                <a:ext cx="2844000" cy="0"/>
              </a:xfrm>
              <a:prstGeom prst="line">
                <a:avLst/>
              </a:prstGeom>
              <a:noFill/>
              <a:ln w="12700" cap="rnd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Line 6">
                <a:extLst>
                  <a:ext uri="{FF2B5EF4-FFF2-40B4-BE49-F238E27FC236}">
                    <a16:creationId xmlns:a16="http://schemas.microsoft.com/office/drawing/2014/main" id="{4338D42A-3E64-412A-A91F-7DE74090EB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03300" y="1913355"/>
                <a:ext cx="2844000" cy="0"/>
              </a:xfrm>
              <a:prstGeom prst="line">
                <a:avLst/>
              </a:prstGeom>
              <a:noFill/>
              <a:ln w="12700" cap="rnd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3231A709-8195-4D4A-A5A2-86D1C0ACABA9}"/>
                </a:ext>
              </a:extLst>
            </p:cNvPr>
            <p:cNvSpPr/>
            <p:nvPr/>
          </p:nvSpPr>
          <p:spPr bwMode="auto">
            <a:xfrm>
              <a:off x="3699981" y="1194064"/>
              <a:ext cx="215386" cy="292027"/>
            </a:xfrm>
            <a:custGeom>
              <a:avLst/>
              <a:gdLst>
                <a:gd name="connsiteX0" fmla="*/ 216707 w 216707"/>
                <a:gd name="connsiteY0" fmla="*/ 0 h 292027"/>
                <a:gd name="connsiteX1" fmla="*/ 0 w 216707"/>
                <a:gd name="connsiteY1" fmla="*/ 142710 h 292027"/>
                <a:gd name="connsiteX2" fmla="*/ 216707 w 216707"/>
                <a:gd name="connsiteY2" fmla="*/ 292027 h 292027"/>
                <a:gd name="connsiteX3" fmla="*/ 216707 w 216707"/>
                <a:gd name="connsiteY3" fmla="*/ 292027 h 292027"/>
                <a:gd name="connsiteX0" fmla="*/ 739976 w 739976"/>
                <a:gd name="connsiteY0" fmla="*/ 0 h 292027"/>
                <a:gd name="connsiteX1" fmla="*/ 0 w 739976"/>
                <a:gd name="connsiteY1" fmla="*/ 133460 h 292027"/>
                <a:gd name="connsiteX2" fmla="*/ 739976 w 739976"/>
                <a:gd name="connsiteY2" fmla="*/ 292027 h 292027"/>
                <a:gd name="connsiteX3" fmla="*/ 739976 w 739976"/>
                <a:gd name="connsiteY3" fmla="*/ 292027 h 292027"/>
                <a:gd name="connsiteX0" fmla="*/ 215386 w 215386"/>
                <a:gd name="connsiteY0" fmla="*/ 0 h 292027"/>
                <a:gd name="connsiteX1" fmla="*/ 0 w 215386"/>
                <a:gd name="connsiteY1" fmla="*/ 145353 h 292027"/>
                <a:gd name="connsiteX2" fmla="*/ 215386 w 215386"/>
                <a:gd name="connsiteY2" fmla="*/ 292027 h 292027"/>
                <a:gd name="connsiteX3" fmla="*/ 215386 w 215386"/>
                <a:gd name="connsiteY3" fmla="*/ 292027 h 292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5386" h="292027">
                  <a:moveTo>
                    <a:pt x="215386" y="0"/>
                  </a:moveTo>
                  <a:lnTo>
                    <a:pt x="0" y="145353"/>
                  </a:lnTo>
                  <a:lnTo>
                    <a:pt x="215386" y="292027"/>
                  </a:lnTo>
                  <a:lnTo>
                    <a:pt x="215386" y="292027"/>
                  </a:lnTo>
                </a:path>
              </a:pathLst>
            </a:custGeom>
            <a:noFill/>
            <a:ln w="12700">
              <a:solidFill>
                <a:srgbClr val="C0C0C0"/>
              </a:solidFill>
              <a:miter lim="800000"/>
              <a:headEnd/>
              <a:tailEnd type="none" w="lg" len="lg"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8290F1A-5899-4976-821D-0CAB945DBB0B}"/>
                </a:ext>
              </a:extLst>
            </p:cNvPr>
            <p:cNvSpPr/>
            <p:nvPr/>
          </p:nvSpPr>
          <p:spPr bwMode="auto">
            <a:xfrm rot="10800000">
              <a:off x="6370955" y="1196078"/>
              <a:ext cx="215386" cy="288000"/>
            </a:xfrm>
            <a:custGeom>
              <a:avLst/>
              <a:gdLst>
                <a:gd name="connsiteX0" fmla="*/ 216707 w 216707"/>
                <a:gd name="connsiteY0" fmla="*/ 0 h 292027"/>
                <a:gd name="connsiteX1" fmla="*/ 0 w 216707"/>
                <a:gd name="connsiteY1" fmla="*/ 142710 h 292027"/>
                <a:gd name="connsiteX2" fmla="*/ 216707 w 216707"/>
                <a:gd name="connsiteY2" fmla="*/ 292027 h 292027"/>
                <a:gd name="connsiteX3" fmla="*/ 216707 w 216707"/>
                <a:gd name="connsiteY3" fmla="*/ 292027 h 292027"/>
                <a:gd name="connsiteX0" fmla="*/ 739976 w 739976"/>
                <a:gd name="connsiteY0" fmla="*/ 0 h 292027"/>
                <a:gd name="connsiteX1" fmla="*/ 0 w 739976"/>
                <a:gd name="connsiteY1" fmla="*/ 133460 h 292027"/>
                <a:gd name="connsiteX2" fmla="*/ 739976 w 739976"/>
                <a:gd name="connsiteY2" fmla="*/ 292027 h 292027"/>
                <a:gd name="connsiteX3" fmla="*/ 739976 w 739976"/>
                <a:gd name="connsiteY3" fmla="*/ 292027 h 292027"/>
                <a:gd name="connsiteX0" fmla="*/ 215386 w 215386"/>
                <a:gd name="connsiteY0" fmla="*/ 0 h 292027"/>
                <a:gd name="connsiteX1" fmla="*/ 0 w 215386"/>
                <a:gd name="connsiteY1" fmla="*/ 145353 h 292027"/>
                <a:gd name="connsiteX2" fmla="*/ 215386 w 215386"/>
                <a:gd name="connsiteY2" fmla="*/ 292027 h 292027"/>
                <a:gd name="connsiteX3" fmla="*/ 215386 w 215386"/>
                <a:gd name="connsiteY3" fmla="*/ 292027 h 292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5386" h="292027">
                  <a:moveTo>
                    <a:pt x="215386" y="0"/>
                  </a:moveTo>
                  <a:lnTo>
                    <a:pt x="0" y="145353"/>
                  </a:lnTo>
                  <a:lnTo>
                    <a:pt x="215386" y="292027"/>
                  </a:lnTo>
                  <a:lnTo>
                    <a:pt x="215386" y="292027"/>
                  </a:lnTo>
                </a:path>
              </a:pathLst>
            </a:custGeom>
            <a:noFill/>
            <a:ln w="12700">
              <a:solidFill>
                <a:srgbClr val="C0C0C0"/>
              </a:solidFill>
              <a:miter lim="800000"/>
              <a:headEnd/>
              <a:tailEnd type="none" w="lg" len="lg"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Text Box 4">
            <a:extLst>
              <a:ext uri="{FF2B5EF4-FFF2-40B4-BE49-F238E27FC236}">
                <a16:creationId xmlns:a16="http://schemas.microsoft.com/office/drawing/2014/main" id="{B02BEAFB-E7B0-45F2-96BD-344D6DD40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6481" y="1553305"/>
            <a:ext cx="4543699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t" anchorCtr="0"/>
          <a:lstStyle/>
          <a:p>
            <a:pPr lvl="0" algn="l"/>
            <a:r>
              <a:rPr lang="en-US" sz="1600" b="0">
                <a:solidFill>
                  <a:srgbClr val="00FF00"/>
                </a:solidFill>
                <a:cs typeface="Arial" pitchFamily="34" charset="0"/>
              </a:rPr>
              <a:t>A. Kozubov, A. Gaidash, G. Miroshnichenko,</a:t>
            </a:r>
            <a:br>
              <a:rPr lang="en-US" sz="1600" b="0">
                <a:solidFill>
                  <a:srgbClr val="00FF00"/>
                </a:solidFill>
                <a:cs typeface="Arial" pitchFamily="34" charset="0"/>
              </a:rPr>
            </a:br>
            <a:r>
              <a:rPr lang="en-US" sz="1600" b="0">
                <a:solidFill>
                  <a:srgbClr val="00FF00"/>
                </a:solidFill>
                <a:cs typeface="Arial" pitchFamily="34" charset="0"/>
              </a:rPr>
              <a:t>arXiv:1903.04371</a:t>
            </a:r>
          </a:p>
        </p:txBody>
      </p:sp>
      <p:sp>
        <p:nvSpPr>
          <p:cNvPr id="58" name="Freeform 29">
            <a:extLst>
              <a:ext uri="{FF2B5EF4-FFF2-40B4-BE49-F238E27FC236}">
                <a16:creationId xmlns:a16="http://schemas.microsoft.com/office/drawing/2014/main" id="{B2BD2FCB-CBF9-4B0E-BC7E-025A817FB8C8}"/>
              </a:ext>
            </a:extLst>
          </p:cNvPr>
          <p:cNvSpPr>
            <a:spLocks/>
          </p:cNvSpPr>
          <p:nvPr/>
        </p:nvSpPr>
        <p:spPr bwMode="auto">
          <a:xfrm>
            <a:off x="4999500" y="1556077"/>
            <a:ext cx="288000" cy="792000"/>
          </a:xfrm>
          <a:custGeom>
            <a:avLst/>
            <a:gdLst>
              <a:gd name="T0" fmla="*/ 340 w 340"/>
              <a:gd name="T1" fmla="*/ 208 h 208"/>
              <a:gd name="T2" fmla="*/ 340 w 340"/>
              <a:gd name="T3" fmla="*/ 0 h 208"/>
              <a:gd name="T4" fmla="*/ 0 w 340"/>
              <a:gd name="T5" fmla="*/ 0 h 208"/>
              <a:gd name="T6" fmla="*/ 0 w 340"/>
              <a:gd name="T7" fmla="*/ 208 h 208"/>
              <a:gd name="T8" fmla="*/ 340 w 340"/>
              <a:gd name="T9" fmla="*/ 208 h 208"/>
              <a:gd name="T10" fmla="*/ 340 w 340"/>
              <a:gd name="T11" fmla="*/ 20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0" h="208">
                <a:moveTo>
                  <a:pt x="340" y="208"/>
                </a:moveTo>
                <a:lnTo>
                  <a:pt x="340" y="0"/>
                </a:lnTo>
                <a:lnTo>
                  <a:pt x="0" y="0"/>
                </a:lnTo>
                <a:lnTo>
                  <a:pt x="0" y="208"/>
                </a:lnTo>
                <a:lnTo>
                  <a:pt x="340" y="208"/>
                </a:lnTo>
                <a:lnTo>
                  <a:pt x="340" y="208"/>
                </a:lnTo>
                <a:close/>
              </a:path>
            </a:pathLst>
          </a:custGeom>
          <a:solidFill>
            <a:srgbClr val="000000"/>
          </a:solidFill>
          <a:ln w="1905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sz="2200">
              <a:solidFill>
                <a:srgbClr val="EAEAEA"/>
              </a:solidFill>
            </a:endParaRPr>
          </a:p>
        </p:txBody>
      </p:sp>
      <p:sp>
        <p:nvSpPr>
          <p:cNvPr id="60" name="Freeform 29">
            <a:extLst>
              <a:ext uri="{FF2B5EF4-FFF2-40B4-BE49-F238E27FC236}">
                <a16:creationId xmlns:a16="http://schemas.microsoft.com/office/drawing/2014/main" id="{96BFC039-7469-4383-AD66-012C7F501868}"/>
              </a:ext>
            </a:extLst>
          </p:cNvPr>
          <p:cNvSpPr>
            <a:spLocks/>
          </p:cNvSpPr>
          <p:nvPr/>
        </p:nvSpPr>
        <p:spPr bwMode="auto">
          <a:xfrm>
            <a:off x="4999500" y="1556077"/>
            <a:ext cx="288000" cy="339489"/>
          </a:xfrm>
          <a:custGeom>
            <a:avLst/>
            <a:gdLst>
              <a:gd name="T0" fmla="*/ 340 w 340"/>
              <a:gd name="T1" fmla="*/ 208 h 208"/>
              <a:gd name="T2" fmla="*/ 340 w 340"/>
              <a:gd name="T3" fmla="*/ 0 h 208"/>
              <a:gd name="T4" fmla="*/ 0 w 340"/>
              <a:gd name="T5" fmla="*/ 0 h 208"/>
              <a:gd name="T6" fmla="*/ 0 w 340"/>
              <a:gd name="T7" fmla="*/ 208 h 208"/>
              <a:gd name="T8" fmla="*/ 340 w 340"/>
              <a:gd name="T9" fmla="*/ 208 h 208"/>
              <a:gd name="T10" fmla="*/ 340 w 340"/>
              <a:gd name="T11" fmla="*/ 20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0" h="208">
                <a:moveTo>
                  <a:pt x="340" y="208"/>
                </a:moveTo>
                <a:lnTo>
                  <a:pt x="340" y="0"/>
                </a:lnTo>
                <a:lnTo>
                  <a:pt x="0" y="0"/>
                </a:lnTo>
                <a:lnTo>
                  <a:pt x="0" y="208"/>
                </a:lnTo>
                <a:lnTo>
                  <a:pt x="340" y="208"/>
                </a:lnTo>
                <a:lnTo>
                  <a:pt x="340" y="208"/>
                </a:lnTo>
                <a:close/>
              </a:path>
            </a:pathLst>
          </a:custGeom>
          <a:noFill/>
          <a:ln w="19050" cap="flat">
            <a:solidFill>
              <a:srgbClr val="FF0000"/>
            </a:solidFill>
            <a:prstDash val="solid"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sz="2200">
              <a:solidFill>
                <a:srgbClr val="EAEAEA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85254C3-2319-4276-B263-EE8FBC464842}"/>
              </a:ext>
            </a:extLst>
          </p:cNvPr>
          <p:cNvCxnSpPr>
            <a:stCxn id="60" idx="2"/>
            <a:endCxn id="60" idx="0"/>
          </p:cNvCxnSpPr>
          <p:nvPr/>
        </p:nvCxnSpPr>
        <p:spPr bwMode="auto">
          <a:xfrm>
            <a:off x="4999500" y="1556077"/>
            <a:ext cx="288000" cy="339489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 type="none" w="med" len="med"/>
            <a:tailEnd type="none" w="med" len="med"/>
          </a:ln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A231DF2-058A-4807-BD63-5551C949E0E4}"/>
              </a:ext>
            </a:extLst>
          </p:cNvPr>
          <p:cNvCxnSpPr>
            <a:stCxn id="60" idx="1"/>
            <a:endCxn id="60" idx="3"/>
          </p:cNvCxnSpPr>
          <p:nvPr/>
        </p:nvCxnSpPr>
        <p:spPr bwMode="auto">
          <a:xfrm flipH="1">
            <a:off x="4999500" y="1556077"/>
            <a:ext cx="288000" cy="339489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94605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7. Finite-key-size effects</a:t>
            </a:r>
            <a:endParaRPr lang="en-CA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7407C5-ABE1-4FAE-9976-7AE51DACB5BD}"/>
              </a:ext>
            </a:extLst>
          </p:cNvPr>
          <p:cNvGrpSpPr/>
          <p:nvPr/>
        </p:nvGrpSpPr>
        <p:grpSpPr>
          <a:xfrm>
            <a:off x="462850" y="1121245"/>
            <a:ext cx="9361302" cy="2376330"/>
            <a:chOff x="462850" y="1121245"/>
            <a:chExt cx="9361302" cy="2376330"/>
          </a:xfrm>
        </p:grpSpPr>
        <p:sp>
          <p:nvSpPr>
            <p:cNvPr id="5" name="Line 6">
              <a:extLst>
                <a:ext uri="{FF2B5EF4-FFF2-40B4-BE49-F238E27FC236}">
                  <a16:creationId xmlns:a16="http://schemas.microsoft.com/office/drawing/2014/main" id="{AB6ECEA6-4969-455B-817B-490D820F07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05049" y="3299575"/>
              <a:ext cx="8415031" cy="0"/>
            </a:xfrm>
            <a:prstGeom prst="line">
              <a:avLst/>
            </a:prstGeom>
            <a:noFill/>
            <a:ln w="25400" cap="flat">
              <a:solidFill>
                <a:srgbClr val="C0C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6DE20F2-7D60-403A-A561-2FA51C11D003}"/>
                </a:ext>
              </a:extLst>
            </p:cNvPr>
            <p:cNvGrpSpPr/>
            <p:nvPr/>
          </p:nvGrpSpPr>
          <p:grpSpPr>
            <a:xfrm>
              <a:off x="534860" y="3119575"/>
              <a:ext cx="612000" cy="360000"/>
              <a:chOff x="894910" y="2561445"/>
              <a:chExt cx="539750" cy="330200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B563E8EE-9DD4-4458-AD2F-ACA34D03C03F}"/>
                  </a:ext>
                </a:extLst>
              </p:cNvPr>
              <p:cNvGrpSpPr/>
              <p:nvPr/>
            </p:nvGrpSpPr>
            <p:grpSpPr>
              <a:xfrm>
                <a:off x="937097" y="2605957"/>
                <a:ext cx="464988" cy="252738"/>
                <a:chOff x="2712363" y="2530537"/>
                <a:chExt cx="464988" cy="252738"/>
              </a:xfrm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AD0CDD68-59C7-4955-A4E3-9FC7F51CCAA5}"/>
                    </a:ext>
                  </a:extLst>
                </p:cNvPr>
                <p:cNvSpPr/>
                <p:nvPr/>
              </p:nvSpPr>
              <p:spPr bwMode="auto">
                <a:xfrm>
                  <a:off x="2712363" y="2530537"/>
                  <a:ext cx="464988" cy="252738"/>
                </a:xfrm>
                <a:prstGeom prst="rect">
                  <a:avLst/>
                </a:prstGeom>
                <a:solidFill>
                  <a:srgbClr val="000000"/>
                </a:solidFill>
                <a:ln w="28575" cap="sq" cmpd="sng" algn="ctr">
                  <a:solidFill>
                    <a:srgbClr val="C0C0C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CA">
                    <a:ln w="19050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45" name="Line 162">
                  <a:extLst>
                    <a:ext uri="{FF2B5EF4-FFF2-40B4-BE49-F238E27FC236}">
                      <a16:creationId xmlns:a16="http://schemas.microsoft.com/office/drawing/2014/main" id="{CF3A0AF7-56A2-4D7B-94E4-C3072A394F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1613" y="2655888"/>
                  <a:ext cx="406400" cy="0"/>
                </a:xfrm>
                <a:prstGeom prst="line">
                  <a:avLst/>
                </a:prstGeom>
                <a:noFill/>
                <a:ln w="17463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6" name="Line 163">
                  <a:extLst>
                    <a:ext uri="{FF2B5EF4-FFF2-40B4-BE49-F238E27FC236}">
                      <a16:creationId xmlns:a16="http://schemas.microsoft.com/office/drawing/2014/main" id="{4FAA5E0B-26AE-4366-AAFA-C77847F08B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55913" y="2549525"/>
                  <a:ext cx="0" cy="212725"/>
                </a:xfrm>
                <a:prstGeom prst="line">
                  <a:avLst/>
                </a:prstGeom>
                <a:noFill/>
                <a:ln w="17463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7" name="Line 164">
                  <a:extLst>
                    <a:ext uri="{FF2B5EF4-FFF2-40B4-BE49-F238E27FC236}">
                      <a16:creationId xmlns:a16="http://schemas.microsoft.com/office/drawing/2014/main" id="{A842EACB-681E-4CD1-BFD2-11DDEC538B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776538" y="2574925"/>
                  <a:ext cx="158750" cy="152400"/>
                </a:xfrm>
                <a:prstGeom prst="line">
                  <a:avLst/>
                </a:prstGeom>
                <a:noFill/>
                <a:ln w="17463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8" name="Line 165">
                  <a:extLst>
                    <a:ext uri="{FF2B5EF4-FFF2-40B4-BE49-F238E27FC236}">
                      <a16:creationId xmlns:a16="http://schemas.microsoft.com/office/drawing/2014/main" id="{95FE44C8-9BFC-484C-BD7E-36C97913D3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76538" y="2574925"/>
                  <a:ext cx="158750" cy="152400"/>
                </a:xfrm>
                <a:prstGeom prst="line">
                  <a:avLst/>
                </a:prstGeom>
                <a:noFill/>
                <a:ln w="17463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sp>
            <p:nvSpPr>
              <p:cNvPr id="39" name="Freeform 29">
                <a:extLst>
                  <a:ext uri="{FF2B5EF4-FFF2-40B4-BE49-F238E27FC236}">
                    <a16:creationId xmlns:a16="http://schemas.microsoft.com/office/drawing/2014/main" id="{5185912A-5B8F-4F0A-AC6C-FAF2B60D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910" y="2561445"/>
                <a:ext cx="539750" cy="330200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solidFill>
                <a:srgbClr val="000000"/>
              </a:solidFill>
              <a:ln w="19050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Line 30">
                <a:extLst>
                  <a:ext uri="{FF2B5EF4-FFF2-40B4-BE49-F238E27FC236}">
                    <a16:creationId xmlns:a16="http://schemas.microsoft.com/office/drawing/2014/main" id="{D72E30C6-5E8F-4E18-A03B-9957D9E106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347" y="2731308"/>
                <a:ext cx="406400" cy="0"/>
              </a:xfrm>
              <a:prstGeom prst="line">
                <a:avLst/>
              </a:prstGeom>
              <a:noFill/>
              <a:ln w="15875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Line 31">
                <a:extLst>
                  <a:ext uri="{FF2B5EF4-FFF2-40B4-BE49-F238E27FC236}">
                    <a16:creationId xmlns:a16="http://schemas.microsoft.com/office/drawing/2014/main" id="{56AA8D33-47CB-4795-8A95-1A16C7494A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0647" y="2624945"/>
                <a:ext cx="0" cy="212725"/>
              </a:xfrm>
              <a:prstGeom prst="line">
                <a:avLst/>
              </a:prstGeom>
              <a:noFill/>
              <a:ln w="15875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Line 32">
                <a:extLst>
                  <a:ext uri="{FF2B5EF4-FFF2-40B4-BE49-F238E27FC236}">
                    <a16:creationId xmlns:a16="http://schemas.microsoft.com/office/drawing/2014/main" id="{A256D750-FD1B-439C-8C73-781238DC7B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01272" y="2650345"/>
                <a:ext cx="158750" cy="152400"/>
              </a:xfrm>
              <a:prstGeom prst="line">
                <a:avLst/>
              </a:prstGeom>
              <a:noFill/>
              <a:ln w="15875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Line 33">
                <a:extLst>
                  <a:ext uri="{FF2B5EF4-FFF2-40B4-BE49-F238E27FC236}">
                    <a16:creationId xmlns:a16="http://schemas.microsoft.com/office/drawing/2014/main" id="{DEA2E428-9535-4577-ACEC-DB994B3CC3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1272" y="2650345"/>
                <a:ext cx="158750" cy="152400"/>
              </a:xfrm>
              <a:prstGeom prst="line">
                <a:avLst/>
              </a:prstGeom>
              <a:noFill/>
              <a:ln w="15875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Chord 7">
              <a:extLst>
                <a:ext uri="{FF2B5EF4-FFF2-40B4-BE49-F238E27FC236}">
                  <a16:creationId xmlns:a16="http://schemas.microsoft.com/office/drawing/2014/main" id="{2E64530D-9CAC-49F3-B78C-532B9CD3A69C}"/>
                </a:ext>
              </a:extLst>
            </p:cNvPr>
            <p:cNvSpPr/>
            <p:nvPr/>
          </p:nvSpPr>
          <p:spPr>
            <a:xfrm rot="16200000">
              <a:off x="9068100" y="3101575"/>
              <a:ext cx="396000" cy="396000"/>
            </a:xfrm>
            <a:prstGeom prst="chord">
              <a:avLst>
                <a:gd name="adj1" fmla="val 21589360"/>
                <a:gd name="adj2" fmla="val 10812776"/>
              </a:avLst>
            </a:prstGeom>
            <a:solidFill>
              <a:srgbClr val="C0C0C0"/>
            </a:solidFill>
            <a:ln w="1905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29">
              <a:extLst>
                <a:ext uri="{FF2B5EF4-FFF2-40B4-BE49-F238E27FC236}">
                  <a16:creationId xmlns:a16="http://schemas.microsoft.com/office/drawing/2014/main" id="{E17C42AB-B06B-4144-957F-1A1CD876D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3210" y="3119575"/>
              <a:ext cx="612000" cy="360000"/>
            </a:xfrm>
            <a:custGeom>
              <a:avLst/>
              <a:gdLst>
                <a:gd name="T0" fmla="*/ 340 w 340"/>
                <a:gd name="T1" fmla="*/ 208 h 208"/>
                <a:gd name="T2" fmla="*/ 340 w 340"/>
                <a:gd name="T3" fmla="*/ 0 h 208"/>
                <a:gd name="T4" fmla="*/ 0 w 340"/>
                <a:gd name="T5" fmla="*/ 0 h 208"/>
                <a:gd name="T6" fmla="*/ 0 w 340"/>
                <a:gd name="T7" fmla="*/ 208 h 208"/>
                <a:gd name="T8" fmla="*/ 340 w 340"/>
                <a:gd name="T9" fmla="*/ 208 h 208"/>
                <a:gd name="T10" fmla="*/ 340 w 340"/>
                <a:gd name="T11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208">
                  <a:moveTo>
                    <a:pt x="340" y="208"/>
                  </a:moveTo>
                  <a:lnTo>
                    <a:pt x="340" y="0"/>
                  </a:lnTo>
                  <a:lnTo>
                    <a:pt x="0" y="0"/>
                  </a:lnTo>
                  <a:lnTo>
                    <a:pt x="0" y="208"/>
                  </a:lnTo>
                  <a:lnTo>
                    <a:pt x="340" y="208"/>
                  </a:lnTo>
                  <a:lnTo>
                    <a:pt x="340" y="208"/>
                  </a:lnTo>
                  <a:close/>
                </a:path>
              </a:pathLst>
            </a:custGeom>
            <a:solidFill>
              <a:srgbClr val="000000"/>
            </a:solidFill>
            <a:ln w="19050" cap="flat">
              <a:solidFill>
                <a:srgbClr val="C0C0C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r>
                <a:rPr lang="en-US" sz="2200">
                  <a:solidFill>
                    <a:srgbClr val="C0C0C0"/>
                  </a:solidFill>
                </a:rPr>
                <a:t>Att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0E19FDC-25FD-4B3F-88D0-239E4D932FA9}"/>
                </a:ext>
              </a:extLst>
            </p:cNvPr>
            <p:cNvGrpSpPr/>
            <p:nvPr/>
          </p:nvGrpSpPr>
          <p:grpSpPr>
            <a:xfrm>
              <a:off x="1489035" y="2446504"/>
              <a:ext cx="612000" cy="1033071"/>
              <a:chOff x="1543000" y="2271278"/>
              <a:chExt cx="612000" cy="1033071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4F753C6-E2E0-476B-A847-A20BD167053D}"/>
                  </a:ext>
                </a:extLst>
              </p:cNvPr>
              <p:cNvGrpSpPr/>
              <p:nvPr/>
            </p:nvGrpSpPr>
            <p:grpSpPr>
              <a:xfrm>
                <a:off x="1543000" y="2927471"/>
                <a:ext cx="612000" cy="376878"/>
                <a:chOff x="1879651" y="2552471"/>
                <a:chExt cx="612000" cy="376878"/>
              </a:xfrm>
            </p:grpSpPr>
            <p:sp>
              <p:nvSpPr>
                <p:cNvPr id="36" name="Freeform 29">
                  <a:extLst>
                    <a:ext uri="{FF2B5EF4-FFF2-40B4-BE49-F238E27FC236}">
                      <a16:creationId xmlns:a16="http://schemas.microsoft.com/office/drawing/2014/main" id="{3182D9B0-F05F-451D-B4B1-FD161FC337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9651" y="2569349"/>
                  <a:ext cx="612000" cy="360000"/>
                </a:xfrm>
                <a:custGeom>
                  <a:avLst/>
                  <a:gdLst>
                    <a:gd name="T0" fmla="*/ 340 w 340"/>
                    <a:gd name="T1" fmla="*/ 208 h 208"/>
                    <a:gd name="T2" fmla="*/ 340 w 340"/>
                    <a:gd name="T3" fmla="*/ 0 h 208"/>
                    <a:gd name="T4" fmla="*/ 0 w 340"/>
                    <a:gd name="T5" fmla="*/ 0 h 208"/>
                    <a:gd name="T6" fmla="*/ 0 w 340"/>
                    <a:gd name="T7" fmla="*/ 208 h 208"/>
                    <a:gd name="T8" fmla="*/ 340 w 340"/>
                    <a:gd name="T9" fmla="*/ 208 h 208"/>
                    <a:gd name="T10" fmla="*/ 340 w 340"/>
                    <a:gd name="T11" fmla="*/ 2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40" h="208">
                      <a:moveTo>
                        <a:pt x="340" y="208"/>
                      </a:moveTo>
                      <a:lnTo>
                        <a:pt x="340" y="0"/>
                      </a:lnTo>
                      <a:lnTo>
                        <a:pt x="0" y="0"/>
                      </a:lnTo>
                      <a:lnTo>
                        <a:pt x="0" y="208"/>
                      </a:lnTo>
                      <a:lnTo>
                        <a:pt x="340" y="208"/>
                      </a:lnTo>
                      <a:lnTo>
                        <a:pt x="340" y="20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050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 baseline="-250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37" name="Freeform 29">
                  <a:extLst>
                    <a:ext uri="{FF2B5EF4-FFF2-40B4-BE49-F238E27FC236}">
                      <a16:creationId xmlns:a16="http://schemas.microsoft.com/office/drawing/2014/main" id="{40783384-B4DF-4AA2-B50C-42ECCBD9B9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4439" y="2552471"/>
                  <a:ext cx="577210" cy="306433"/>
                </a:xfrm>
                <a:custGeom>
                  <a:avLst/>
                  <a:gdLst>
                    <a:gd name="T0" fmla="*/ 340 w 340"/>
                    <a:gd name="T1" fmla="*/ 208 h 208"/>
                    <a:gd name="T2" fmla="*/ 340 w 340"/>
                    <a:gd name="T3" fmla="*/ 0 h 208"/>
                    <a:gd name="T4" fmla="*/ 0 w 340"/>
                    <a:gd name="T5" fmla="*/ 0 h 208"/>
                    <a:gd name="T6" fmla="*/ 0 w 340"/>
                    <a:gd name="T7" fmla="*/ 208 h 208"/>
                    <a:gd name="T8" fmla="*/ 340 w 340"/>
                    <a:gd name="T9" fmla="*/ 208 h 208"/>
                    <a:gd name="T10" fmla="*/ 340 w 340"/>
                    <a:gd name="T11" fmla="*/ 2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40" h="208">
                      <a:moveTo>
                        <a:pt x="340" y="208"/>
                      </a:moveTo>
                      <a:lnTo>
                        <a:pt x="340" y="0"/>
                      </a:lnTo>
                      <a:lnTo>
                        <a:pt x="0" y="0"/>
                      </a:lnTo>
                      <a:lnTo>
                        <a:pt x="0" y="208"/>
                      </a:lnTo>
                      <a:lnTo>
                        <a:pt x="340" y="208"/>
                      </a:lnTo>
                      <a:lnTo>
                        <a:pt x="340" y="208"/>
                      </a:lnTo>
                      <a:close/>
                    </a:path>
                  </a:pathLst>
                </a:custGeom>
                <a:noFill/>
                <a:ln w="19050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r>
                    <a:rPr lang="el-GR" sz="2200" b="0" i="1">
                      <a:solidFill>
                        <a:srgbClr val="C0C0C0"/>
                      </a:solidFill>
                    </a:rPr>
                    <a:t>φ</a:t>
                  </a:r>
                  <a:r>
                    <a:rPr lang="en-US" sz="2200" i="1" baseline="-25000">
                      <a:solidFill>
                        <a:srgbClr val="C0C0C0"/>
                      </a:solidFill>
                    </a:rPr>
                    <a:t>A</a:t>
                  </a:r>
                </a:p>
              </p:txBody>
            </p:sp>
          </p:grpSp>
          <p:sp>
            <p:nvSpPr>
              <p:cNvPr id="34" name="Line 6">
                <a:extLst>
                  <a:ext uri="{FF2B5EF4-FFF2-40B4-BE49-F238E27FC236}">
                    <a16:creationId xmlns:a16="http://schemas.microsoft.com/office/drawing/2014/main" id="{681A095A-A096-4833-83A1-F08CD77F37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49000" y="2631840"/>
                <a:ext cx="0" cy="312509"/>
              </a:xfrm>
              <a:prstGeom prst="line">
                <a:avLst/>
              </a:prstGeom>
              <a:noFill/>
              <a:ln w="25400" cap="flat">
                <a:solidFill>
                  <a:srgbClr val="C0C0C0"/>
                </a:solidFill>
                <a:prstDash val="solid"/>
                <a:miter lim="800000"/>
                <a:headEnd type="arrow" w="lg" len="lg"/>
                <a:tailEnd type="none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29">
                <a:extLst>
                  <a:ext uri="{FF2B5EF4-FFF2-40B4-BE49-F238E27FC236}">
                    <a16:creationId xmlns:a16="http://schemas.microsoft.com/office/drawing/2014/main" id="{E0EC5940-2BBE-4A4D-8604-99D711C878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9125" y="2271278"/>
                <a:ext cx="539750" cy="306433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noFill/>
              <a:ln w="190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l-GR" sz="2200" b="0">
                    <a:solidFill>
                      <a:srgbClr val="C0C0C0"/>
                    </a:solidFill>
                  </a:rPr>
                  <a:t>Ω</a:t>
                </a:r>
                <a:endParaRPr lang="en-US" sz="2200" b="0" baseline="-25000">
                  <a:solidFill>
                    <a:srgbClr val="C0C0C0"/>
                  </a:solidFill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FF974B5-D713-41C0-81C6-C2344D2ACEEF}"/>
                </a:ext>
              </a:extLst>
            </p:cNvPr>
            <p:cNvGrpSpPr/>
            <p:nvPr/>
          </p:nvGrpSpPr>
          <p:grpSpPr>
            <a:xfrm>
              <a:off x="7229613" y="2446504"/>
              <a:ext cx="612000" cy="1033071"/>
              <a:chOff x="1543000" y="2271278"/>
              <a:chExt cx="612000" cy="1033071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649C62D8-8E70-4A73-AA0B-5F8964B1AD17}"/>
                  </a:ext>
                </a:extLst>
              </p:cNvPr>
              <p:cNvGrpSpPr/>
              <p:nvPr/>
            </p:nvGrpSpPr>
            <p:grpSpPr>
              <a:xfrm>
                <a:off x="1543000" y="2927471"/>
                <a:ext cx="612000" cy="376878"/>
                <a:chOff x="1879651" y="2552471"/>
                <a:chExt cx="612000" cy="376878"/>
              </a:xfrm>
            </p:grpSpPr>
            <p:sp>
              <p:nvSpPr>
                <p:cNvPr id="31" name="Freeform 29">
                  <a:extLst>
                    <a:ext uri="{FF2B5EF4-FFF2-40B4-BE49-F238E27FC236}">
                      <a16:creationId xmlns:a16="http://schemas.microsoft.com/office/drawing/2014/main" id="{16D614CD-6495-43C6-AD68-BCD548A57E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9651" y="2569349"/>
                  <a:ext cx="612000" cy="360000"/>
                </a:xfrm>
                <a:custGeom>
                  <a:avLst/>
                  <a:gdLst>
                    <a:gd name="T0" fmla="*/ 340 w 340"/>
                    <a:gd name="T1" fmla="*/ 208 h 208"/>
                    <a:gd name="T2" fmla="*/ 340 w 340"/>
                    <a:gd name="T3" fmla="*/ 0 h 208"/>
                    <a:gd name="T4" fmla="*/ 0 w 340"/>
                    <a:gd name="T5" fmla="*/ 0 h 208"/>
                    <a:gd name="T6" fmla="*/ 0 w 340"/>
                    <a:gd name="T7" fmla="*/ 208 h 208"/>
                    <a:gd name="T8" fmla="*/ 340 w 340"/>
                    <a:gd name="T9" fmla="*/ 208 h 208"/>
                    <a:gd name="T10" fmla="*/ 340 w 340"/>
                    <a:gd name="T11" fmla="*/ 2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40" h="208">
                      <a:moveTo>
                        <a:pt x="340" y="208"/>
                      </a:moveTo>
                      <a:lnTo>
                        <a:pt x="340" y="0"/>
                      </a:lnTo>
                      <a:lnTo>
                        <a:pt x="0" y="0"/>
                      </a:lnTo>
                      <a:lnTo>
                        <a:pt x="0" y="208"/>
                      </a:lnTo>
                      <a:lnTo>
                        <a:pt x="340" y="208"/>
                      </a:lnTo>
                      <a:lnTo>
                        <a:pt x="340" y="20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050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 baseline="-250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32" name="Freeform 29">
                  <a:extLst>
                    <a:ext uri="{FF2B5EF4-FFF2-40B4-BE49-F238E27FC236}">
                      <a16:creationId xmlns:a16="http://schemas.microsoft.com/office/drawing/2014/main" id="{5761A8C4-74E6-4942-9FC6-F29FD0A2B4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4439" y="2552471"/>
                  <a:ext cx="577210" cy="306433"/>
                </a:xfrm>
                <a:custGeom>
                  <a:avLst/>
                  <a:gdLst>
                    <a:gd name="T0" fmla="*/ 340 w 340"/>
                    <a:gd name="T1" fmla="*/ 208 h 208"/>
                    <a:gd name="T2" fmla="*/ 340 w 340"/>
                    <a:gd name="T3" fmla="*/ 0 h 208"/>
                    <a:gd name="T4" fmla="*/ 0 w 340"/>
                    <a:gd name="T5" fmla="*/ 0 h 208"/>
                    <a:gd name="T6" fmla="*/ 0 w 340"/>
                    <a:gd name="T7" fmla="*/ 208 h 208"/>
                    <a:gd name="T8" fmla="*/ 340 w 340"/>
                    <a:gd name="T9" fmla="*/ 208 h 208"/>
                    <a:gd name="T10" fmla="*/ 340 w 340"/>
                    <a:gd name="T11" fmla="*/ 2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40" h="208">
                      <a:moveTo>
                        <a:pt x="340" y="208"/>
                      </a:moveTo>
                      <a:lnTo>
                        <a:pt x="340" y="0"/>
                      </a:lnTo>
                      <a:lnTo>
                        <a:pt x="0" y="0"/>
                      </a:lnTo>
                      <a:lnTo>
                        <a:pt x="0" y="208"/>
                      </a:lnTo>
                      <a:lnTo>
                        <a:pt x="340" y="208"/>
                      </a:lnTo>
                      <a:lnTo>
                        <a:pt x="340" y="208"/>
                      </a:lnTo>
                      <a:close/>
                    </a:path>
                  </a:pathLst>
                </a:custGeom>
                <a:noFill/>
                <a:ln w="19050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r>
                    <a:rPr lang="el-GR" sz="2200" b="0" i="1">
                      <a:solidFill>
                        <a:srgbClr val="C0C0C0"/>
                      </a:solidFill>
                    </a:rPr>
                    <a:t>φ</a:t>
                  </a:r>
                  <a:r>
                    <a:rPr lang="en-US" sz="2200" i="1" baseline="-25000">
                      <a:solidFill>
                        <a:srgbClr val="C0C0C0"/>
                      </a:solidFill>
                    </a:rPr>
                    <a:t>B</a:t>
                  </a:r>
                </a:p>
              </p:txBody>
            </p:sp>
          </p:grpSp>
          <p:sp>
            <p:nvSpPr>
              <p:cNvPr id="29" name="Line 6">
                <a:extLst>
                  <a:ext uri="{FF2B5EF4-FFF2-40B4-BE49-F238E27FC236}">
                    <a16:creationId xmlns:a16="http://schemas.microsoft.com/office/drawing/2014/main" id="{40F4F421-0CD7-4469-9799-F56F5AB63B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49000" y="2631840"/>
                <a:ext cx="0" cy="312509"/>
              </a:xfrm>
              <a:prstGeom prst="line">
                <a:avLst/>
              </a:prstGeom>
              <a:noFill/>
              <a:ln w="25400" cap="flat">
                <a:solidFill>
                  <a:srgbClr val="C0C0C0"/>
                </a:solidFill>
                <a:prstDash val="solid"/>
                <a:miter lim="800000"/>
                <a:headEnd type="arrow" w="lg" len="lg"/>
                <a:tailEnd type="none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9786572C-5BBC-41FA-BC0E-C70CB01412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9125" y="2271278"/>
                <a:ext cx="539750" cy="306433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noFill/>
              <a:ln w="190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l-GR" sz="2200" b="0">
                    <a:solidFill>
                      <a:srgbClr val="C0C0C0"/>
                    </a:solidFill>
                  </a:rPr>
                  <a:t>Ω</a:t>
                </a:r>
                <a:endParaRPr lang="en-US" sz="2200" b="0" baseline="-25000">
                  <a:solidFill>
                    <a:srgbClr val="C0C0C0"/>
                  </a:solidFill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F92DAC0-D822-4C62-836F-E42D4C154B70}"/>
                </a:ext>
              </a:extLst>
            </p:cNvPr>
            <p:cNvGrpSpPr/>
            <p:nvPr/>
          </p:nvGrpSpPr>
          <p:grpSpPr>
            <a:xfrm>
              <a:off x="4865073" y="2867575"/>
              <a:ext cx="556854" cy="432000"/>
              <a:chOff x="4916815" y="2561445"/>
              <a:chExt cx="556854" cy="432000"/>
            </a:xfrm>
          </p:grpSpPr>
          <p:sp>
            <p:nvSpPr>
              <p:cNvPr id="26" name="Oval 22">
                <a:extLst>
                  <a:ext uri="{FF2B5EF4-FFF2-40B4-BE49-F238E27FC236}">
                    <a16:creationId xmlns:a16="http://schemas.microsoft.com/office/drawing/2014/main" id="{59FE0D8E-28E9-4BB6-B238-36363EF93C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6815" y="2561445"/>
                <a:ext cx="432000" cy="432000"/>
              </a:xfrm>
              <a:prstGeom prst="ellipse">
                <a:avLst/>
              </a:prstGeom>
              <a:noFill/>
              <a:ln w="25400" cap="flat">
                <a:solidFill>
                  <a:srgbClr val="C0C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Oval 22">
                <a:extLst>
                  <a:ext uri="{FF2B5EF4-FFF2-40B4-BE49-F238E27FC236}">
                    <a16:creationId xmlns:a16="http://schemas.microsoft.com/office/drawing/2014/main" id="{94D93DE0-D200-443F-BDA8-D9A738F81C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1669" y="2561445"/>
                <a:ext cx="432000" cy="432000"/>
              </a:xfrm>
              <a:prstGeom prst="ellipse">
                <a:avLst/>
              </a:prstGeom>
              <a:noFill/>
              <a:ln w="25400" cap="flat">
                <a:solidFill>
                  <a:srgbClr val="C0C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2020187-849D-4CAA-8BBF-A02E1BA0E417}"/>
                </a:ext>
              </a:extLst>
            </p:cNvPr>
            <p:cNvGrpSpPr/>
            <p:nvPr/>
          </p:nvGrpSpPr>
          <p:grpSpPr>
            <a:xfrm>
              <a:off x="8329868" y="3119575"/>
              <a:ext cx="360000" cy="360000"/>
              <a:chOff x="8311940" y="3119575"/>
              <a:chExt cx="360000" cy="360000"/>
            </a:xfrm>
          </p:grpSpPr>
          <p:sp>
            <p:nvSpPr>
              <p:cNvPr id="20" name="Freeform 29">
                <a:extLst>
                  <a:ext uri="{FF2B5EF4-FFF2-40B4-BE49-F238E27FC236}">
                    <a16:creationId xmlns:a16="http://schemas.microsoft.com/office/drawing/2014/main" id="{966D0896-CEAC-4833-AE46-60BDC4B26B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1940" y="3119575"/>
                <a:ext cx="360000" cy="360000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solidFill>
                <a:srgbClr val="000000"/>
              </a:solidFill>
              <a:ln w="19050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200">
                  <a:solidFill>
                    <a:srgbClr val="EAEAEA"/>
                  </a:solidFill>
                </a:endParaRP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091D67AD-BD3B-4C68-A213-76476C43B78A}"/>
                  </a:ext>
                </a:extLst>
              </p:cNvPr>
              <p:cNvGrpSpPr/>
              <p:nvPr/>
            </p:nvGrpSpPr>
            <p:grpSpPr>
              <a:xfrm>
                <a:off x="8352110" y="3182364"/>
                <a:ext cx="279660" cy="234423"/>
                <a:chOff x="6520070" y="5425001"/>
                <a:chExt cx="2603012" cy="1259408"/>
              </a:xfrm>
            </p:grpSpPr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9D204886-FD99-4B74-BAD1-08C0637A6904}"/>
                    </a:ext>
                  </a:extLst>
                </p:cNvPr>
                <p:cNvSpPr/>
                <p:nvPr/>
              </p:nvSpPr>
              <p:spPr bwMode="auto">
                <a:xfrm>
                  <a:off x="6520070" y="5425001"/>
                  <a:ext cx="2603012" cy="306434"/>
                </a:xfrm>
                <a:custGeom>
                  <a:avLst/>
                  <a:gdLst>
                    <a:gd name="connsiteX0" fmla="*/ 0 w 2623670"/>
                    <a:gd name="connsiteY0" fmla="*/ 460188 h 460188"/>
                    <a:gd name="connsiteX1" fmla="*/ 884517 w 2623670"/>
                    <a:gd name="connsiteY1" fmla="*/ 23906 h 460188"/>
                    <a:gd name="connsiteX2" fmla="*/ 1751106 w 2623670"/>
                    <a:gd name="connsiteY2" fmla="*/ 406400 h 460188"/>
                    <a:gd name="connsiteX3" fmla="*/ 2623670 w 2623670"/>
                    <a:gd name="connsiteY3" fmla="*/ 0 h 460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23670" h="460188">
                      <a:moveTo>
                        <a:pt x="0" y="460188"/>
                      </a:moveTo>
                      <a:cubicBezTo>
                        <a:pt x="296333" y="246529"/>
                        <a:pt x="592666" y="32871"/>
                        <a:pt x="884517" y="23906"/>
                      </a:cubicBezTo>
                      <a:cubicBezTo>
                        <a:pt x="1176368" y="14941"/>
                        <a:pt x="1461247" y="410384"/>
                        <a:pt x="1751106" y="406400"/>
                      </a:cubicBezTo>
                      <a:cubicBezTo>
                        <a:pt x="2040965" y="402416"/>
                        <a:pt x="2332317" y="201208"/>
                        <a:pt x="2623670" y="0"/>
                      </a:cubicBezTo>
                    </a:path>
                  </a:pathLst>
                </a:custGeom>
                <a:noFill/>
                <a:ln w="15875">
                  <a:solidFill>
                    <a:srgbClr val="C0C0C0"/>
                  </a:solidFill>
                  <a:miter lim="800000"/>
                  <a:headEnd/>
                  <a:tailEnd type="none" w="lg" len="lg"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B1DE0FC2-4FC4-4DC6-A32E-6D431359B1D6}"/>
                    </a:ext>
                  </a:extLst>
                </p:cNvPr>
                <p:cNvSpPr/>
                <p:nvPr/>
              </p:nvSpPr>
              <p:spPr bwMode="auto">
                <a:xfrm>
                  <a:off x="6520070" y="5901488"/>
                  <a:ext cx="2603012" cy="306434"/>
                </a:xfrm>
                <a:custGeom>
                  <a:avLst/>
                  <a:gdLst>
                    <a:gd name="connsiteX0" fmla="*/ 0 w 2623670"/>
                    <a:gd name="connsiteY0" fmla="*/ 460188 h 460188"/>
                    <a:gd name="connsiteX1" fmla="*/ 884517 w 2623670"/>
                    <a:gd name="connsiteY1" fmla="*/ 23906 h 460188"/>
                    <a:gd name="connsiteX2" fmla="*/ 1751106 w 2623670"/>
                    <a:gd name="connsiteY2" fmla="*/ 406400 h 460188"/>
                    <a:gd name="connsiteX3" fmla="*/ 2623670 w 2623670"/>
                    <a:gd name="connsiteY3" fmla="*/ 0 h 460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23670" h="460188">
                      <a:moveTo>
                        <a:pt x="0" y="460188"/>
                      </a:moveTo>
                      <a:cubicBezTo>
                        <a:pt x="296333" y="246529"/>
                        <a:pt x="592666" y="32871"/>
                        <a:pt x="884517" y="23906"/>
                      </a:cubicBezTo>
                      <a:cubicBezTo>
                        <a:pt x="1176368" y="14941"/>
                        <a:pt x="1461247" y="410384"/>
                        <a:pt x="1751106" y="406400"/>
                      </a:cubicBezTo>
                      <a:cubicBezTo>
                        <a:pt x="2040965" y="402416"/>
                        <a:pt x="2332317" y="201208"/>
                        <a:pt x="2623670" y="0"/>
                      </a:cubicBezTo>
                    </a:path>
                  </a:pathLst>
                </a:custGeom>
                <a:noFill/>
                <a:ln w="15875">
                  <a:solidFill>
                    <a:srgbClr val="C0C0C0"/>
                  </a:solidFill>
                  <a:miter lim="800000"/>
                  <a:headEnd/>
                  <a:tailEnd type="none" w="lg" len="lg"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D473BB7A-CEFE-4B90-8EA5-9F569241F081}"/>
                    </a:ext>
                  </a:extLst>
                </p:cNvPr>
                <p:cNvSpPr/>
                <p:nvPr/>
              </p:nvSpPr>
              <p:spPr bwMode="auto">
                <a:xfrm>
                  <a:off x="6520070" y="6377975"/>
                  <a:ext cx="2603012" cy="306434"/>
                </a:xfrm>
                <a:custGeom>
                  <a:avLst/>
                  <a:gdLst>
                    <a:gd name="connsiteX0" fmla="*/ 0 w 2623670"/>
                    <a:gd name="connsiteY0" fmla="*/ 460188 h 460188"/>
                    <a:gd name="connsiteX1" fmla="*/ 884517 w 2623670"/>
                    <a:gd name="connsiteY1" fmla="*/ 23906 h 460188"/>
                    <a:gd name="connsiteX2" fmla="*/ 1751106 w 2623670"/>
                    <a:gd name="connsiteY2" fmla="*/ 406400 h 460188"/>
                    <a:gd name="connsiteX3" fmla="*/ 2623670 w 2623670"/>
                    <a:gd name="connsiteY3" fmla="*/ 0 h 460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23670" h="460188">
                      <a:moveTo>
                        <a:pt x="0" y="460188"/>
                      </a:moveTo>
                      <a:cubicBezTo>
                        <a:pt x="296333" y="246529"/>
                        <a:pt x="592666" y="32871"/>
                        <a:pt x="884517" y="23906"/>
                      </a:cubicBezTo>
                      <a:cubicBezTo>
                        <a:pt x="1176368" y="14941"/>
                        <a:pt x="1461247" y="410384"/>
                        <a:pt x="1751106" y="406400"/>
                      </a:cubicBezTo>
                      <a:cubicBezTo>
                        <a:pt x="2040965" y="402416"/>
                        <a:pt x="2332317" y="201208"/>
                        <a:pt x="2623670" y="0"/>
                      </a:cubicBezTo>
                    </a:path>
                  </a:pathLst>
                </a:custGeom>
                <a:noFill/>
                <a:ln w="15875">
                  <a:solidFill>
                    <a:srgbClr val="C0C0C0"/>
                  </a:solidFill>
                  <a:miter lim="800000"/>
                  <a:headEnd/>
                  <a:tailEnd type="none" w="lg" len="lg"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D710154A-BEE6-4C88-8197-453F44BFB67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7611658" y="5852561"/>
                  <a:ext cx="491972" cy="397545"/>
                </a:xfrm>
                <a:prstGeom prst="line">
                  <a:avLst/>
                </a:prstGeom>
                <a:noFill/>
                <a:ln w="15875" algn="ctr">
                  <a:solidFill>
                    <a:srgbClr val="C0C0C0"/>
                  </a:solidFill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B55FF50-654F-42FE-883B-F8C7F6774CE2}"/>
                </a:ext>
              </a:extLst>
            </p:cNvPr>
            <p:cNvGrpSpPr/>
            <p:nvPr/>
          </p:nvGrpSpPr>
          <p:grpSpPr>
            <a:xfrm>
              <a:off x="462850" y="1121245"/>
              <a:ext cx="3024422" cy="403044"/>
              <a:chOff x="462850" y="1265265"/>
              <a:chExt cx="3024422" cy="403044"/>
            </a:xfrm>
          </p:grpSpPr>
          <p:sp>
            <p:nvSpPr>
              <p:cNvPr id="18" name="Left Bracket 17">
                <a:extLst>
                  <a:ext uri="{FF2B5EF4-FFF2-40B4-BE49-F238E27FC236}">
                    <a16:creationId xmlns:a16="http://schemas.microsoft.com/office/drawing/2014/main" id="{A07407FB-60C0-493A-BB8B-2068607E7903}"/>
                  </a:ext>
                </a:extLst>
              </p:cNvPr>
              <p:cNvSpPr/>
              <p:nvPr/>
            </p:nvSpPr>
            <p:spPr bwMode="auto">
              <a:xfrm rot="5400000">
                <a:off x="1866527" y="-138412"/>
                <a:ext cx="217067" cy="3024422"/>
              </a:xfrm>
              <a:prstGeom prst="leftBracket">
                <a:avLst>
                  <a:gd name="adj" fmla="val 109648"/>
                </a:avLst>
              </a:prstGeom>
              <a:noFill/>
              <a:ln w="12700" algn="ctr">
                <a:solidFill>
                  <a:srgbClr val="969696"/>
                </a:solidFill>
                <a:round/>
                <a:headEnd type="none" w="med" len="med"/>
                <a:tailEnd type="none" w="med" len="med"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 29">
                <a:extLst>
                  <a:ext uri="{FF2B5EF4-FFF2-40B4-BE49-F238E27FC236}">
                    <a16:creationId xmlns:a16="http://schemas.microsoft.com/office/drawing/2014/main" id="{082A4AF4-DB56-49E0-8E97-D12783D136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013" y="1308309"/>
                <a:ext cx="887541" cy="360000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noFill/>
              <a:ln w="190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algn="l"/>
                <a:r>
                  <a:rPr lang="en-US" sz="3000" b="0">
                    <a:solidFill>
                      <a:srgbClr val="C0C0C0"/>
                    </a:solidFill>
                  </a:rPr>
                  <a:t>Alice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64A72FC-53E9-42FB-83C9-69202AD084A3}"/>
                </a:ext>
              </a:extLst>
            </p:cNvPr>
            <p:cNvGrpSpPr/>
            <p:nvPr/>
          </p:nvGrpSpPr>
          <p:grpSpPr>
            <a:xfrm>
              <a:off x="6799730" y="1121245"/>
              <a:ext cx="3024422" cy="403044"/>
              <a:chOff x="6597567" y="1302696"/>
              <a:chExt cx="3024422" cy="403044"/>
            </a:xfrm>
          </p:grpSpPr>
          <p:sp>
            <p:nvSpPr>
              <p:cNvPr id="16" name="Left Bracket 15">
                <a:extLst>
                  <a:ext uri="{FF2B5EF4-FFF2-40B4-BE49-F238E27FC236}">
                    <a16:creationId xmlns:a16="http://schemas.microsoft.com/office/drawing/2014/main" id="{E623679D-FC1B-4771-946E-63CDB2FE28B7}"/>
                  </a:ext>
                </a:extLst>
              </p:cNvPr>
              <p:cNvSpPr/>
              <p:nvPr/>
            </p:nvSpPr>
            <p:spPr bwMode="auto">
              <a:xfrm rot="5400000">
                <a:off x="8001244" y="-100981"/>
                <a:ext cx="217067" cy="3024422"/>
              </a:xfrm>
              <a:prstGeom prst="leftBracket">
                <a:avLst>
                  <a:gd name="adj" fmla="val 109648"/>
                </a:avLst>
              </a:prstGeom>
              <a:noFill/>
              <a:ln w="12700" algn="ctr">
                <a:solidFill>
                  <a:srgbClr val="969696"/>
                </a:solidFill>
                <a:round/>
                <a:headEnd type="none" w="med" len="med"/>
                <a:tailEnd type="none" w="med" len="med"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 29">
                <a:extLst>
                  <a:ext uri="{FF2B5EF4-FFF2-40B4-BE49-F238E27FC236}">
                    <a16:creationId xmlns:a16="http://schemas.microsoft.com/office/drawing/2014/main" id="{E84ECAD8-7DAC-46FD-BE69-188BC664DA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32284" y="1345740"/>
                <a:ext cx="887541" cy="360000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noFill/>
              <a:ln w="190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algn="r"/>
                <a:r>
                  <a:rPr lang="en-US" sz="3000" b="0">
                    <a:solidFill>
                      <a:srgbClr val="C0C0C0"/>
                    </a:solidFill>
                  </a:rPr>
                  <a:t>Bob</a:t>
                </a: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27851A0-99E0-4D82-B29E-7E0676BF558C}"/>
              </a:ext>
            </a:extLst>
          </p:cNvPr>
          <p:cNvGrpSpPr/>
          <p:nvPr/>
        </p:nvGrpSpPr>
        <p:grpSpPr>
          <a:xfrm>
            <a:off x="3699981" y="1194064"/>
            <a:ext cx="2886360" cy="292027"/>
            <a:chOff x="3699981" y="1194064"/>
            <a:chExt cx="2886360" cy="29202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C60ACE5-98D5-44B0-87ED-60C191EDEAB9}"/>
                </a:ext>
              </a:extLst>
            </p:cNvPr>
            <p:cNvGrpSpPr/>
            <p:nvPr/>
          </p:nvGrpSpPr>
          <p:grpSpPr>
            <a:xfrm>
              <a:off x="3757500" y="1304077"/>
              <a:ext cx="2772000" cy="72000"/>
              <a:chOff x="3703300" y="1841345"/>
              <a:chExt cx="2844000" cy="72010"/>
            </a:xfrm>
          </p:grpSpPr>
          <p:sp>
            <p:nvSpPr>
              <p:cNvPr id="53" name="Line 6">
                <a:extLst>
                  <a:ext uri="{FF2B5EF4-FFF2-40B4-BE49-F238E27FC236}">
                    <a16:creationId xmlns:a16="http://schemas.microsoft.com/office/drawing/2014/main" id="{06FCE749-5DF9-470B-A8A5-CF11FDA43F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03300" y="1841345"/>
                <a:ext cx="2844000" cy="0"/>
              </a:xfrm>
              <a:prstGeom prst="line">
                <a:avLst/>
              </a:prstGeom>
              <a:noFill/>
              <a:ln w="12700" cap="rnd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Line 6">
                <a:extLst>
                  <a:ext uri="{FF2B5EF4-FFF2-40B4-BE49-F238E27FC236}">
                    <a16:creationId xmlns:a16="http://schemas.microsoft.com/office/drawing/2014/main" id="{2DE1EAD0-2170-4A8B-9083-48A8838CD6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03300" y="1913355"/>
                <a:ext cx="2844000" cy="0"/>
              </a:xfrm>
              <a:prstGeom prst="line">
                <a:avLst/>
              </a:prstGeom>
              <a:noFill/>
              <a:ln w="12700" cap="rnd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0E54A5E-23C2-40C9-8BBE-3F1F63F499E7}"/>
                </a:ext>
              </a:extLst>
            </p:cNvPr>
            <p:cNvSpPr/>
            <p:nvPr/>
          </p:nvSpPr>
          <p:spPr bwMode="auto">
            <a:xfrm>
              <a:off x="3699981" y="1194064"/>
              <a:ext cx="215386" cy="292027"/>
            </a:xfrm>
            <a:custGeom>
              <a:avLst/>
              <a:gdLst>
                <a:gd name="connsiteX0" fmla="*/ 216707 w 216707"/>
                <a:gd name="connsiteY0" fmla="*/ 0 h 292027"/>
                <a:gd name="connsiteX1" fmla="*/ 0 w 216707"/>
                <a:gd name="connsiteY1" fmla="*/ 142710 h 292027"/>
                <a:gd name="connsiteX2" fmla="*/ 216707 w 216707"/>
                <a:gd name="connsiteY2" fmla="*/ 292027 h 292027"/>
                <a:gd name="connsiteX3" fmla="*/ 216707 w 216707"/>
                <a:gd name="connsiteY3" fmla="*/ 292027 h 292027"/>
                <a:gd name="connsiteX0" fmla="*/ 739976 w 739976"/>
                <a:gd name="connsiteY0" fmla="*/ 0 h 292027"/>
                <a:gd name="connsiteX1" fmla="*/ 0 w 739976"/>
                <a:gd name="connsiteY1" fmla="*/ 133460 h 292027"/>
                <a:gd name="connsiteX2" fmla="*/ 739976 w 739976"/>
                <a:gd name="connsiteY2" fmla="*/ 292027 h 292027"/>
                <a:gd name="connsiteX3" fmla="*/ 739976 w 739976"/>
                <a:gd name="connsiteY3" fmla="*/ 292027 h 292027"/>
                <a:gd name="connsiteX0" fmla="*/ 215386 w 215386"/>
                <a:gd name="connsiteY0" fmla="*/ 0 h 292027"/>
                <a:gd name="connsiteX1" fmla="*/ 0 w 215386"/>
                <a:gd name="connsiteY1" fmla="*/ 145353 h 292027"/>
                <a:gd name="connsiteX2" fmla="*/ 215386 w 215386"/>
                <a:gd name="connsiteY2" fmla="*/ 292027 h 292027"/>
                <a:gd name="connsiteX3" fmla="*/ 215386 w 215386"/>
                <a:gd name="connsiteY3" fmla="*/ 292027 h 292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5386" h="292027">
                  <a:moveTo>
                    <a:pt x="215386" y="0"/>
                  </a:moveTo>
                  <a:lnTo>
                    <a:pt x="0" y="145353"/>
                  </a:lnTo>
                  <a:lnTo>
                    <a:pt x="215386" y="292027"/>
                  </a:lnTo>
                  <a:lnTo>
                    <a:pt x="215386" y="292027"/>
                  </a:lnTo>
                </a:path>
              </a:pathLst>
            </a:custGeom>
            <a:noFill/>
            <a:ln w="12700">
              <a:solidFill>
                <a:srgbClr val="C0C0C0"/>
              </a:solidFill>
              <a:miter lim="800000"/>
              <a:headEnd/>
              <a:tailEnd type="none" w="lg" len="lg"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332C211E-5827-496D-A855-B86625D09B19}"/>
                </a:ext>
              </a:extLst>
            </p:cNvPr>
            <p:cNvSpPr/>
            <p:nvPr/>
          </p:nvSpPr>
          <p:spPr bwMode="auto">
            <a:xfrm rot="10800000">
              <a:off x="6370955" y="1196078"/>
              <a:ext cx="215386" cy="288000"/>
            </a:xfrm>
            <a:custGeom>
              <a:avLst/>
              <a:gdLst>
                <a:gd name="connsiteX0" fmla="*/ 216707 w 216707"/>
                <a:gd name="connsiteY0" fmla="*/ 0 h 292027"/>
                <a:gd name="connsiteX1" fmla="*/ 0 w 216707"/>
                <a:gd name="connsiteY1" fmla="*/ 142710 h 292027"/>
                <a:gd name="connsiteX2" fmla="*/ 216707 w 216707"/>
                <a:gd name="connsiteY2" fmla="*/ 292027 h 292027"/>
                <a:gd name="connsiteX3" fmla="*/ 216707 w 216707"/>
                <a:gd name="connsiteY3" fmla="*/ 292027 h 292027"/>
                <a:gd name="connsiteX0" fmla="*/ 739976 w 739976"/>
                <a:gd name="connsiteY0" fmla="*/ 0 h 292027"/>
                <a:gd name="connsiteX1" fmla="*/ 0 w 739976"/>
                <a:gd name="connsiteY1" fmla="*/ 133460 h 292027"/>
                <a:gd name="connsiteX2" fmla="*/ 739976 w 739976"/>
                <a:gd name="connsiteY2" fmla="*/ 292027 h 292027"/>
                <a:gd name="connsiteX3" fmla="*/ 739976 w 739976"/>
                <a:gd name="connsiteY3" fmla="*/ 292027 h 292027"/>
                <a:gd name="connsiteX0" fmla="*/ 215386 w 215386"/>
                <a:gd name="connsiteY0" fmla="*/ 0 h 292027"/>
                <a:gd name="connsiteX1" fmla="*/ 0 w 215386"/>
                <a:gd name="connsiteY1" fmla="*/ 145353 h 292027"/>
                <a:gd name="connsiteX2" fmla="*/ 215386 w 215386"/>
                <a:gd name="connsiteY2" fmla="*/ 292027 h 292027"/>
                <a:gd name="connsiteX3" fmla="*/ 215386 w 215386"/>
                <a:gd name="connsiteY3" fmla="*/ 292027 h 292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5386" h="292027">
                  <a:moveTo>
                    <a:pt x="215386" y="0"/>
                  </a:moveTo>
                  <a:lnTo>
                    <a:pt x="0" y="145353"/>
                  </a:lnTo>
                  <a:lnTo>
                    <a:pt x="215386" y="292027"/>
                  </a:lnTo>
                  <a:lnTo>
                    <a:pt x="215386" y="292027"/>
                  </a:lnTo>
                </a:path>
              </a:pathLst>
            </a:custGeom>
            <a:noFill/>
            <a:ln w="12700">
              <a:solidFill>
                <a:srgbClr val="C0C0C0"/>
              </a:solidFill>
              <a:miter lim="800000"/>
              <a:headEnd/>
              <a:tailEnd type="none" w="lg" len="lg"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Text Box 4">
            <a:extLst>
              <a:ext uri="{FF2B5EF4-FFF2-40B4-BE49-F238E27FC236}">
                <a16:creationId xmlns:a16="http://schemas.microsoft.com/office/drawing/2014/main" id="{81C658A5-0EB5-4791-8682-812721F44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6481" y="1553305"/>
            <a:ext cx="4543699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t" anchorCtr="0"/>
          <a:lstStyle/>
          <a:p>
            <a:pPr lvl="0" algn="l"/>
            <a:r>
              <a:rPr lang="en-US" sz="1600" b="0">
                <a:solidFill>
                  <a:srgbClr val="00FF00"/>
                </a:solidFill>
                <a:cs typeface="Arial" pitchFamily="34" charset="0"/>
              </a:rPr>
              <a:t>A. Kozubov, A. Gaidash, G. Miroshnichenko,</a:t>
            </a:r>
            <a:br>
              <a:rPr lang="en-US" sz="1600" b="0">
                <a:solidFill>
                  <a:srgbClr val="00FF00"/>
                </a:solidFill>
                <a:cs typeface="Arial" pitchFamily="34" charset="0"/>
              </a:rPr>
            </a:br>
            <a:r>
              <a:rPr lang="en-US" sz="1600" b="0">
                <a:solidFill>
                  <a:srgbClr val="00FF00"/>
                </a:solidFill>
                <a:cs typeface="Arial" pitchFamily="34" charset="0"/>
              </a:rPr>
              <a:t>arXiv:1903.04371</a:t>
            </a:r>
          </a:p>
        </p:txBody>
      </p:sp>
      <p:sp>
        <p:nvSpPr>
          <p:cNvPr id="57" name="Freeform 29">
            <a:extLst>
              <a:ext uri="{FF2B5EF4-FFF2-40B4-BE49-F238E27FC236}">
                <a16:creationId xmlns:a16="http://schemas.microsoft.com/office/drawing/2014/main" id="{56D21310-5BEB-49D5-88E2-D0B72EE21A1C}"/>
              </a:ext>
            </a:extLst>
          </p:cNvPr>
          <p:cNvSpPr>
            <a:spLocks/>
          </p:cNvSpPr>
          <p:nvPr/>
        </p:nvSpPr>
        <p:spPr bwMode="auto">
          <a:xfrm>
            <a:off x="3199230" y="1553305"/>
            <a:ext cx="3888540" cy="360047"/>
          </a:xfrm>
          <a:custGeom>
            <a:avLst/>
            <a:gdLst>
              <a:gd name="T0" fmla="*/ 340 w 340"/>
              <a:gd name="T1" fmla="*/ 208 h 208"/>
              <a:gd name="T2" fmla="*/ 340 w 340"/>
              <a:gd name="T3" fmla="*/ 0 h 208"/>
              <a:gd name="T4" fmla="*/ 0 w 340"/>
              <a:gd name="T5" fmla="*/ 0 h 208"/>
              <a:gd name="T6" fmla="*/ 0 w 340"/>
              <a:gd name="T7" fmla="*/ 208 h 208"/>
              <a:gd name="T8" fmla="*/ 340 w 340"/>
              <a:gd name="T9" fmla="*/ 208 h 208"/>
              <a:gd name="T10" fmla="*/ 340 w 340"/>
              <a:gd name="T11" fmla="*/ 20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0" h="208">
                <a:moveTo>
                  <a:pt x="340" y="208"/>
                </a:moveTo>
                <a:lnTo>
                  <a:pt x="340" y="0"/>
                </a:lnTo>
                <a:lnTo>
                  <a:pt x="0" y="0"/>
                </a:lnTo>
                <a:lnTo>
                  <a:pt x="0" y="208"/>
                </a:lnTo>
                <a:lnTo>
                  <a:pt x="340" y="208"/>
                </a:lnTo>
                <a:lnTo>
                  <a:pt x="340" y="208"/>
                </a:lnTo>
                <a:close/>
              </a:path>
            </a:pathLst>
          </a:custGeom>
          <a:noFill/>
          <a:ln w="19050" cap="flat">
            <a:noFill/>
            <a:prstDash val="solid"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en-US" sz="2200" i="1">
                <a:solidFill>
                  <a:srgbClr val="FF0000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19512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8. Non-quantum random number generator</a:t>
            </a:r>
            <a:endParaRPr lang="en-CA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61CA60-5831-4F1E-A3B3-FA2315983E6E}"/>
              </a:ext>
            </a:extLst>
          </p:cNvPr>
          <p:cNvGrpSpPr/>
          <p:nvPr/>
        </p:nvGrpSpPr>
        <p:grpSpPr>
          <a:xfrm>
            <a:off x="462850" y="1121245"/>
            <a:ext cx="9361302" cy="2376330"/>
            <a:chOff x="462850" y="1121245"/>
            <a:chExt cx="9361302" cy="2376330"/>
          </a:xfrm>
        </p:grpSpPr>
        <p:sp>
          <p:nvSpPr>
            <p:cNvPr id="4" name="Line 6">
              <a:extLst>
                <a:ext uri="{FF2B5EF4-FFF2-40B4-BE49-F238E27FC236}">
                  <a16:creationId xmlns:a16="http://schemas.microsoft.com/office/drawing/2014/main" id="{5772463B-B5C0-41AE-8353-C01E27CA6B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05049" y="3299575"/>
              <a:ext cx="8415031" cy="0"/>
            </a:xfrm>
            <a:prstGeom prst="line">
              <a:avLst/>
            </a:prstGeom>
            <a:noFill/>
            <a:ln w="25400" cap="flat">
              <a:solidFill>
                <a:srgbClr val="C0C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9A5EC24-F642-4BAE-99FF-277EAB6E087B}"/>
                </a:ext>
              </a:extLst>
            </p:cNvPr>
            <p:cNvGrpSpPr/>
            <p:nvPr/>
          </p:nvGrpSpPr>
          <p:grpSpPr>
            <a:xfrm>
              <a:off x="534860" y="3119575"/>
              <a:ext cx="612000" cy="360000"/>
              <a:chOff x="894910" y="2561445"/>
              <a:chExt cx="539750" cy="330200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388EC9FF-487C-4A65-976D-8C9A613F34F7}"/>
                  </a:ext>
                </a:extLst>
              </p:cNvPr>
              <p:cNvGrpSpPr/>
              <p:nvPr/>
            </p:nvGrpSpPr>
            <p:grpSpPr>
              <a:xfrm>
                <a:off x="937097" y="2605957"/>
                <a:ext cx="464988" cy="252738"/>
                <a:chOff x="2712363" y="2530537"/>
                <a:chExt cx="464988" cy="252738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6E007B55-8DD6-4023-9D08-AD9D79BB881C}"/>
                    </a:ext>
                  </a:extLst>
                </p:cNvPr>
                <p:cNvSpPr/>
                <p:nvPr/>
              </p:nvSpPr>
              <p:spPr bwMode="auto">
                <a:xfrm>
                  <a:off x="2712363" y="2530537"/>
                  <a:ext cx="464988" cy="252738"/>
                </a:xfrm>
                <a:prstGeom prst="rect">
                  <a:avLst/>
                </a:prstGeom>
                <a:solidFill>
                  <a:srgbClr val="000000"/>
                </a:solidFill>
                <a:ln w="28575" cap="sq" cmpd="sng" algn="ctr">
                  <a:solidFill>
                    <a:srgbClr val="C0C0C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CA">
                    <a:ln w="19050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44" name="Line 162">
                  <a:extLst>
                    <a:ext uri="{FF2B5EF4-FFF2-40B4-BE49-F238E27FC236}">
                      <a16:creationId xmlns:a16="http://schemas.microsoft.com/office/drawing/2014/main" id="{D62E7AC1-EF96-4BD7-B8AA-57F372E560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1613" y="2655888"/>
                  <a:ext cx="406400" cy="0"/>
                </a:xfrm>
                <a:prstGeom prst="line">
                  <a:avLst/>
                </a:prstGeom>
                <a:noFill/>
                <a:ln w="17463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5" name="Line 163">
                  <a:extLst>
                    <a:ext uri="{FF2B5EF4-FFF2-40B4-BE49-F238E27FC236}">
                      <a16:creationId xmlns:a16="http://schemas.microsoft.com/office/drawing/2014/main" id="{B1D209D5-1F56-4A32-943F-EAB846832C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55913" y="2549525"/>
                  <a:ext cx="0" cy="212725"/>
                </a:xfrm>
                <a:prstGeom prst="line">
                  <a:avLst/>
                </a:prstGeom>
                <a:noFill/>
                <a:ln w="17463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6" name="Line 164">
                  <a:extLst>
                    <a:ext uri="{FF2B5EF4-FFF2-40B4-BE49-F238E27FC236}">
                      <a16:creationId xmlns:a16="http://schemas.microsoft.com/office/drawing/2014/main" id="{ECE8C2DC-71D7-42B2-B7FE-034F7C9EBA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776538" y="2574925"/>
                  <a:ext cx="158750" cy="152400"/>
                </a:xfrm>
                <a:prstGeom prst="line">
                  <a:avLst/>
                </a:prstGeom>
                <a:noFill/>
                <a:ln w="17463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7" name="Line 165">
                  <a:extLst>
                    <a:ext uri="{FF2B5EF4-FFF2-40B4-BE49-F238E27FC236}">
                      <a16:creationId xmlns:a16="http://schemas.microsoft.com/office/drawing/2014/main" id="{97058C0B-1A5B-4931-9DB3-43D48A3528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76538" y="2574925"/>
                  <a:ext cx="158750" cy="152400"/>
                </a:xfrm>
                <a:prstGeom prst="line">
                  <a:avLst/>
                </a:prstGeom>
                <a:noFill/>
                <a:ln w="17463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sp>
            <p:nvSpPr>
              <p:cNvPr id="38" name="Freeform 29">
                <a:extLst>
                  <a:ext uri="{FF2B5EF4-FFF2-40B4-BE49-F238E27FC236}">
                    <a16:creationId xmlns:a16="http://schemas.microsoft.com/office/drawing/2014/main" id="{C5E77E89-6805-4F67-BAA5-55FDDF41BC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910" y="2561445"/>
                <a:ext cx="539750" cy="330200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solidFill>
                <a:srgbClr val="000000"/>
              </a:solidFill>
              <a:ln w="19050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Line 30">
                <a:extLst>
                  <a:ext uri="{FF2B5EF4-FFF2-40B4-BE49-F238E27FC236}">
                    <a16:creationId xmlns:a16="http://schemas.microsoft.com/office/drawing/2014/main" id="{15D81763-BF89-4304-ADE0-0F1E2F33B1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347" y="2731308"/>
                <a:ext cx="406400" cy="0"/>
              </a:xfrm>
              <a:prstGeom prst="line">
                <a:avLst/>
              </a:prstGeom>
              <a:noFill/>
              <a:ln w="15875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Line 31">
                <a:extLst>
                  <a:ext uri="{FF2B5EF4-FFF2-40B4-BE49-F238E27FC236}">
                    <a16:creationId xmlns:a16="http://schemas.microsoft.com/office/drawing/2014/main" id="{23AC9AD4-8A38-4AC2-B4A9-E05E59DB45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0647" y="2624945"/>
                <a:ext cx="0" cy="212725"/>
              </a:xfrm>
              <a:prstGeom prst="line">
                <a:avLst/>
              </a:prstGeom>
              <a:noFill/>
              <a:ln w="15875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Line 32">
                <a:extLst>
                  <a:ext uri="{FF2B5EF4-FFF2-40B4-BE49-F238E27FC236}">
                    <a16:creationId xmlns:a16="http://schemas.microsoft.com/office/drawing/2014/main" id="{AFC09BDF-71BD-443C-B01A-A3E2FBA65A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01272" y="2650345"/>
                <a:ext cx="158750" cy="152400"/>
              </a:xfrm>
              <a:prstGeom prst="line">
                <a:avLst/>
              </a:prstGeom>
              <a:noFill/>
              <a:ln w="15875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Line 33">
                <a:extLst>
                  <a:ext uri="{FF2B5EF4-FFF2-40B4-BE49-F238E27FC236}">
                    <a16:creationId xmlns:a16="http://schemas.microsoft.com/office/drawing/2014/main" id="{1134DF90-C150-49C9-834D-AF301022FB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1272" y="2650345"/>
                <a:ext cx="158750" cy="152400"/>
              </a:xfrm>
              <a:prstGeom prst="line">
                <a:avLst/>
              </a:prstGeom>
              <a:noFill/>
              <a:ln w="15875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" name="Chord 5">
              <a:extLst>
                <a:ext uri="{FF2B5EF4-FFF2-40B4-BE49-F238E27FC236}">
                  <a16:creationId xmlns:a16="http://schemas.microsoft.com/office/drawing/2014/main" id="{AE3F2214-5F8F-49B9-BD7F-37F7B6B42543}"/>
                </a:ext>
              </a:extLst>
            </p:cNvPr>
            <p:cNvSpPr/>
            <p:nvPr/>
          </p:nvSpPr>
          <p:spPr>
            <a:xfrm rot="16200000">
              <a:off x="9068100" y="3101575"/>
              <a:ext cx="396000" cy="396000"/>
            </a:xfrm>
            <a:prstGeom prst="chord">
              <a:avLst>
                <a:gd name="adj1" fmla="val 21589360"/>
                <a:gd name="adj2" fmla="val 10812776"/>
              </a:avLst>
            </a:prstGeom>
            <a:solidFill>
              <a:srgbClr val="C0C0C0"/>
            </a:solidFill>
            <a:ln w="1905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29">
              <a:extLst>
                <a:ext uri="{FF2B5EF4-FFF2-40B4-BE49-F238E27FC236}">
                  <a16:creationId xmlns:a16="http://schemas.microsoft.com/office/drawing/2014/main" id="{7D87CAAB-7E67-4825-888E-4817B6415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3210" y="3119575"/>
              <a:ext cx="612000" cy="360000"/>
            </a:xfrm>
            <a:custGeom>
              <a:avLst/>
              <a:gdLst>
                <a:gd name="T0" fmla="*/ 340 w 340"/>
                <a:gd name="T1" fmla="*/ 208 h 208"/>
                <a:gd name="T2" fmla="*/ 340 w 340"/>
                <a:gd name="T3" fmla="*/ 0 h 208"/>
                <a:gd name="T4" fmla="*/ 0 w 340"/>
                <a:gd name="T5" fmla="*/ 0 h 208"/>
                <a:gd name="T6" fmla="*/ 0 w 340"/>
                <a:gd name="T7" fmla="*/ 208 h 208"/>
                <a:gd name="T8" fmla="*/ 340 w 340"/>
                <a:gd name="T9" fmla="*/ 208 h 208"/>
                <a:gd name="T10" fmla="*/ 340 w 340"/>
                <a:gd name="T11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208">
                  <a:moveTo>
                    <a:pt x="340" y="208"/>
                  </a:moveTo>
                  <a:lnTo>
                    <a:pt x="340" y="0"/>
                  </a:lnTo>
                  <a:lnTo>
                    <a:pt x="0" y="0"/>
                  </a:lnTo>
                  <a:lnTo>
                    <a:pt x="0" y="208"/>
                  </a:lnTo>
                  <a:lnTo>
                    <a:pt x="340" y="208"/>
                  </a:lnTo>
                  <a:lnTo>
                    <a:pt x="340" y="208"/>
                  </a:lnTo>
                  <a:close/>
                </a:path>
              </a:pathLst>
            </a:custGeom>
            <a:solidFill>
              <a:srgbClr val="000000"/>
            </a:solidFill>
            <a:ln w="19050" cap="flat">
              <a:solidFill>
                <a:srgbClr val="C0C0C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r>
                <a:rPr lang="en-US" sz="2200">
                  <a:solidFill>
                    <a:srgbClr val="C0C0C0"/>
                  </a:solidFill>
                </a:rPr>
                <a:t>Att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3D86FBC-C8C2-4D1C-B295-D0F304B62FFF}"/>
                </a:ext>
              </a:extLst>
            </p:cNvPr>
            <p:cNvGrpSpPr/>
            <p:nvPr/>
          </p:nvGrpSpPr>
          <p:grpSpPr>
            <a:xfrm>
              <a:off x="1489035" y="2446504"/>
              <a:ext cx="612000" cy="1033071"/>
              <a:chOff x="1543000" y="2271278"/>
              <a:chExt cx="612000" cy="1033071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89C47497-B4E4-47C2-BAFE-3B2E3DE713FB}"/>
                  </a:ext>
                </a:extLst>
              </p:cNvPr>
              <p:cNvGrpSpPr/>
              <p:nvPr/>
            </p:nvGrpSpPr>
            <p:grpSpPr>
              <a:xfrm>
                <a:off x="1543000" y="2927471"/>
                <a:ext cx="612000" cy="376878"/>
                <a:chOff x="1879651" y="2552471"/>
                <a:chExt cx="612000" cy="376878"/>
              </a:xfrm>
            </p:grpSpPr>
            <p:sp>
              <p:nvSpPr>
                <p:cNvPr id="35" name="Freeform 29">
                  <a:extLst>
                    <a:ext uri="{FF2B5EF4-FFF2-40B4-BE49-F238E27FC236}">
                      <a16:creationId xmlns:a16="http://schemas.microsoft.com/office/drawing/2014/main" id="{41EA36B4-A3A9-425E-8051-7D2594479F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9651" y="2569349"/>
                  <a:ext cx="612000" cy="360000"/>
                </a:xfrm>
                <a:custGeom>
                  <a:avLst/>
                  <a:gdLst>
                    <a:gd name="T0" fmla="*/ 340 w 340"/>
                    <a:gd name="T1" fmla="*/ 208 h 208"/>
                    <a:gd name="T2" fmla="*/ 340 w 340"/>
                    <a:gd name="T3" fmla="*/ 0 h 208"/>
                    <a:gd name="T4" fmla="*/ 0 w 340"/>
                    <a:gd name="T5" fmla="*/ 0 h 208"/>
                    <a:gd name="T6" fmla="*/ 0 w 340"/>
                    <a:gd name="T7" fmla="*/ 208 h 208"/>
                    <a:gd name="T8" fmla="*/ 340 w 340"/>
                    <a:gd name="T9" fmla="*/ 208 h 208"/>
                    <a:gd name="T10" fmla="*/ 340 w 340"/>
                    <a:gd name="T11" fmla="*/ 2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40" h="208">
                      <a:moveTo>
                        <a:pt x="340" y="208"/>
                      </a:moveTo>
                      <a:lnTo>
                        <a:pt x="340" y="0"/>
                      </a:lnTo>
                      <a:lnTo>
                        <a:pt x="0" y="0"/>
                      </a:lnTo>
                      <a:lnTo>
                        <a:pt x="0" y="208"/>
                      </a:lnTo>
                      <a:lnTo>
                        <a:pt x="340" y="208"/>
                      </a:lnTo>
                      <a:lnTo>
                        <a:pt x="340" y="20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050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 baseline="-250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36" name="Freeform 29">
                  <a:extLst>
                    <a:ext uri="{FF2B5EF4-FFF2-40B4-BE49-F238E27FC236}">
                      <a16:creationId xmlns:a16="http://schemas.microsoft.com/office/drawing/2014/main" id="{E22C68B9-A0EB-43C2-91AC-D9A35BE9B9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4439" y="2552471"/>
                  <a:ext cx="577210" cy="306433"/>
                </a:xfrm>
                <a:custGeom>
                  <a:avLst/>
                  <a:gdLst>
                    <a:gd name="T0" fmla="*/ 340 w 340"/>
                    <a:gd name="T1" fmla="*/ 208 h 208"/>
                    <a:gd name="T2" fmla="*/ 340 w 340"/>
                    <a:gd name="T3" fmla="*/ 0 h 208"/>
                    <a:gd name="T4" fmla="*/ 0 w 340"/>
                    <a:gd name="T5" fmla="*/ 0 h 208"/>
                    <a:gd name="T6" fmla="*/ 0 w 340"/>
                    <a:gd name="T7" fmla="*/ 208 h 208"/>
                    <a:gd name="T8" fmla="*/ 340 w 340"/>
                    <a:gd name="T9" fmla="*/ 208 h 208"/>
                    <a:gd name="T10" fmla="*/ 340 w 340"/>
                    <a:gd name="T11" fmla="*/ 2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40" h="208">
                      <a:moveTo>
                        <a:pt x="340" y="208"/>
                      </a:moveTo>
                      <a:lnTo>
                        <a:pt x="340" y="0"/>
                      </a:lnTo>
                      <a:lnTo>
                        <a:pt x="0" y="0"/>
                      </a:lnTo>
                      <a:lnTo>
                        <a:pt x="0" y="208"/>
                      </a:lnTo>
                      <a:lnTo>
                        <a:pt x="340" y="208"/>
                      </a:lnTo>
                      <a:lnTo>
                        <a:pt x="340" y="208"/>
                      </a:lnTo>
                      <a:close/>
                    </a:path>
                  </a:pathLst>
                </a:custGeom>
                <a:noFill/>
                <a:ln w="19050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r>
                    <a:rPr lang="el-GR" sz="2200" b="0" i="1">
                      <a:solidFill>
                        <a:srgbClr val="C0C0C0"/>
                      </a:solidFill>
                    </a:rPr>
                    <a:t>φ</a:t>
                  </a:r>
                  <a:r>
                    <a:rPr lang="en-US" sz="2200" i="1" baseline="-25000">
                      <a:solidFill>
                        <a:srgbClr val="C0C0C0"/>
                      </a:solidFill>
                    </a:rPr>
                    <a:t>A</a:t>
                  </a:r>
                </a:p>
              </p:txBody>
            </p:sp>
          </p:grpSp>
          <p:sp>
            <p:nvSpPr>
              <p:cNvPr id="33" name="Line 6">
                <a:extLst>
                  <a:ext uri="{FF2B5EF4-FFF2-40B4-BE49-F238E27FC236}">
                    <a16:creationId xmlns:a16="http://schemas.microsoft.com/office/drawing/2014/main" id="{E62684EF-BDBD-4997-B35E-26803F2E56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49000" y="2631840"/>
                <a:ext cx="0" cy="312509"/>
              </a:xfrm>
              <a:prstGeom prst="line">
                <a:avLst/>
              </a:prstGeom>
              <a:noFill/>
              <a:ln w="25400" cap="flat">
                <a:solidFill>
                  <a:srgbClr val="C0C0C0"/>
                </a:solidFill>
                <a:prstDash val="solid"/>
                <a:miter lim="800000"/>
                <a:headEnd type="arrow" w="lg" len="lg"/>
                <a:tailEnd type="none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29">
                <a:extLst>
                  <a:ext uri="{FF2B5EF4-FFF2-40B4-BE49-F238E27FC236}">
                    <a16:creationId xmlns:a16="http://schemas.microsoft.com/office/drawing/2014/main" id="{51A44D52-C2D2-41AC-B087-4C8D0542AE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9125" y="2271278"/>
                <a:ext cx="539750" cy="306433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noFill/>
              <a:ln w="190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l-GR" sz="2200" b="0">
                    <a:solidFill>
                      <a:srgbClr val="C0C0C0"/>
                    </a:solidFill>
                  </a:rPr>
                  <a:t>Ω</a:t>
                </a:r>
                <a:endParaRPr lang="en-US" sz="2200" b="0" baseline="-25000">
                  <a:solidFill>
                    <a:srgbClr val="C0C0C0"/>
                  </a:solidFill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22C29BD-465B-461A-8554-8B002909F8B2}"/>
                </a:ext>
              </a:extLst>
            </p:cNvPr>
            <p:cNvGrpSpPr/>
            <p:nvPr/>
          </p:nvGrpSpPr>
          <p:grpSpPr>
            <a:xfrm>
              <a:off x="7229613" y="2446504"/>
              <a:ext cx="612000" cy="1033071"/>
              <a:chOff x="1543000" y="2271278"/>
              <a:chExt cx="612000" cy="1033071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22B4AF99-95DA-4C92-9E23-BBC28B6AB554}"/>
                  </a:ext>
                </a:extLst>
              </p:cNvPr>
              <p:cNvGrpSpPr/>
              <p:nvPr/>
            </p:nvGrpSpPr>
            <p:grpSpPr>
              <a:xfrm>
                <a:off x="1543000" y="2927471"/>
                <a:ext cx="612000" cy="376878"/>
                <a:chOff x="1879651" y="2552471"/>
                <a:chExt cx="612000" cy="376878"/>
              </a:xfrm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137CA1A-F995-4260-AFA4-9A4C1C1C2D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9651" y="2569349"/>
                  <a:ext cx="612000" cy="360000"/>
                </a:xfrm>
                <a:custGeom>
                  <a:avLst/>
                  <a:gdLst>
                    <a:gd name="T0" fmla="*/ 340 w 340"/>
                    <a:gd name="T1" fmla="*/ 208 h 208"/>
                    <a:gd name="T2" fmla="*/ 340 w 340"/>
                    <a:gd name="T3" fmla="*/ 0 h 208"/>
                    <a:gd name="T4" fmla="*/ 0 w 340"/>
                    <a:gd name="T5" fmla="*/ 0 h 208"/>
                    <a:gd name="T6" fmla="*/ 0 w 340"/>
                    <a:gd name="T7" fmla="*/ 208 h 208"/>
                    <a:gd name="T8" fmla="*/ 340 w 340"/>
                    <a:gd name="T9" fmla="*/ 208 h 208"/>
                    <a:gd name="T10" fmla="*/ 340 w 340"/>
                    <a:gd name="T11" fmla="*/ 2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40" h="208">
                      <a:moveTo>
                        <a:pt x="340" y="208"/>
                      </a:moveTo>
                      <a:lnTo>
                        <a:pt x="340" y="0"/>
                      </a:lnTo>
                      <a:lnTo>
                        <a:pt x="0" y="0"/>
                      </a:lnTo>
                      <a:lnTo>
                        <a:pt x="0" y="208"/>
                      </a:lnTo>
                      <a:lnTo>
                        <a:pt x="340" y="208"/>
                      </a:lnTo>
                      <a:lnTo>
                        <a:pt x="340" y="20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050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 baseline="-250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31" name="Freeform 29">
                  <a:extLst>
                    <a:ext uri="{FF2B5EF4-FFF2-40B4-BE49-F238E27FC236}">
                      <a16:creationId xmlns:a16="http://schemas.microsoft.com/office/drawing/2014/main" id="{E1082DAA-FD94-4785-BF35-68A26F8EB6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4439" y="2552471"/>
                  <a:ext cx="577210" cy="306433"/>
                </a:xfrm>
                <a:custGeom>
                  <a:avLst/>
                  <a:gdLst>
                    <a:gd name="T0" fmla="*/ 340 w 340"/>
                    <a:gd name="T1" fmla="*/ 208 h 208"/>
                    <a:gd name="T2" fmla="*/ 340 w 340"/>
                    <a:gd name="T3" fmla="*/ 0 h 208"/>
                    <a:gd name="T4" fmla="*/ 0 w 340"/>
                    <a:gd name="T5" fmla="*/ 0 h 208"/>
                    <a:gd name="T6" fmla="*/ 0 w 340"/>
                    <a:gd name="T7" fmla="*/ 208 h 208"/>
                    <a:gd name="T8" fmla="*/ 340 w 340"/>
                    <a:gd name="T9" fmla="*/ 208 h 208"/>
                    <a:gd name="T10" fmla="*/ 340 w 340"/>
                    <a:gd name="T11" fmla="*/ 2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40" h="208">
                      <a:moveTo>
                        <a:pt x="340" y="208"/>
                      </a:moveTo>
                      <a:lnTo>
                        <a:pt x="340" y="0"/>
                      </a:lnTo>
                      <a:lnTo>
                        <a:pt x="0" y="0"/>
                      </a:lnTo>
                      <a:lnTo>
                        <a:pt x="0" y="208"/>
                      </a:lnTo>
                      <a:lnTo>
                        <a:pt x="340" y="208"/>
                      </a:lnTo>
                      <a:lnTo>
                        <a:pt x="340" y="208"/>
                      </a:lnTo>
                      <a:close/>
                    </a:path>
                  </a:pathLst>
                </a:custGeom>
                <a:noFill/>
                <a:ln w="19050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r>
                    <a:rPr lang="el-GR" sz="2200" b="0" i="1">
                      <a:solidFill>
                        <a:srgbClr val="C0C0C0"/>
                      </a:solidFill>
                    </a:rPr>
                    <a:t>φ</a:t>
                  </a:r>
                  <a:r>
                    <a:rPr lang="en-US" sz="2200" i="1" baseline="-25000">
                      <a:solidFill>
                        <a:srgbClr val="C0C0C0"/>
                      </a:solidFill>
                    </a:rPr>
                    <a:t>B</a:t>
                  </a:r>
                </a:p>
              </p:txBody>
            </p:sp>
          </p:grpSp>
          <p:sp>
            <p:nvSpPr>
              <p:cNvPr id="28" name="Line 6">
                <a:extLst>
                  <a:ext uri="{FF2B5EF4-FFF2-40B4-BE49-F238E27FC236}">
                    <a16:creationId xmlns:a16="http://schemas.microsoft.com/office/drawing/2014/main" id="{043CA70B-78CA-48CD-A38A-7CE31BD499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49000" y="2631840"/>
                <a:ext cx="0" cy="312509"/>
              </a:xfrm>
              <a:prstGeom prst="line">
                <a:avLst/>
              </a:prstGeom>
              <a:noFill/>
              <a:ln w="25400" cap="flat">
                <a:solidFill>
                  <a:srgbClr val="C0C0C0"/>
                </a:solidFill>
                <a:prstDash val="solid"/>
                <a:miter lim="800000"/>
                <a:headEnd type="arrow" w="lg" len="lg"/>
                <a:tailEnd type="none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29">
                <a:extLst>
                  <a:ext uri="{FF2B5EF4-FFF2-40B4-BE49-F238E27FC236}">
                    <a16:creationId xmlns:a16="http://schemas.microsoft.com/office/drawing/2014/main" id="{2AD8DD63-538C-4776-A1E1-E24D6EB039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9125" y="2271278"/>
                <a:ext cx="539750" cy="306433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noFill/>
              <a:ln w="190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l-GR" sz="2200" b="0">
                    <a:solidFill>
                      <a:srgbClr val="C0C0C0"/>
                    </a:solidFill>
                  </a:rPr>
                  <a:t>Ω</a:t>
                </a:r>
                <a:endParaRPr lang="en-US" sz="2200" b="0" baseline="-25000">
                  <a:solidFill>
                    <a:srgbClr val="C0C0C0"/>
                  </a:solidFill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9E69DCF-2BF1-43C2-A3F4-63CAA4C0B219}"/>
                </a:ext>
              </a:extLst>
            </p:cNvPr>
            <p:cNvGrpSpPr/>
            <p:nvPr/>
          </p:nvGrpSpPr>
          <p:grpSpPr>
            <a:xfrm>
              <a:off x="4865073" y="2867575"/>
              <a:ext cx="556854" cy="432000"/>
              <a:chOff x="4916815" y="2561445"/>
              <a:chExt cx="556854" cy="432000"/>
            </a:xfrm>
          </p:grpSpPr>
          <p:sp>
            <p:nvSpPr>
              <p:cNvPr id="25" name="Oval 22">
                <a:extLst>
                  <a:ext uri="{FF2B5EF4-FFF2-40B4-BE49-F238E27FC236}">
                    <a16:creationId xmlns:a16="http://schemas.microsoft.com/office/drawing/2014/main" id="{291F6BCE-E01F-43C9-AE4F-BE373FC9FA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6815" y="2561445"/>
                <a:ext cx="432000" cy="432000"/>
              </a:xfrm>
              <a:prstGeom prst="ellipse">
                <a:avLst/>
              </a:prstGeom>
              <a:noFill/>
              <a:ln w="25400" cap="flat">
                <a:solidFill>
                  <a:srgbClr val="C0C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Oval 22">
                <a:extLst>
                  <a:ext uri="{FF2B5EF4-FFF2-40B4-BE49-F238E27FC236}">
                    <a16:creationId xmlns:a16="http://schemas.microsoft.com/office/drawing/2014/main" id="{37B864A3-2231-4FEC-AA6C-0073B37CDA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1669" y="2561445"/>
                <a:ext cx="432000" cy="432000"/>
              </a:xfrm>
              <a:prstGeom prst="ellipse">
                <a:avLst/>
              </a:prstGeom>
              <a:noFill/>
              <a:ln w="25400" cap="flat">
                <a:solidFill>
                  <a:srgbClr val="C0C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74CC26F-C48C-4479-84BD-59837DFED603}"/>
                </a:ext>
              </a:extLst>
            </p:cNvPr>
            <p:cNvGrpSpPr/>
            <p:nvPr/>
          </p:nvGrpSpPr>
          <p:grpSpPr>
            <a:xfrm>
              <a:off x="8329868" y="3119575"/>
              <a:ext cx="360000" cy="360000"/>
              <a:chOff x="8311940" y="3119575"/>
              <a:chExt cx="360000" cy="360000"/>
            </a:xfrm>
          </p:grpSpPr>
          <p:sp>
            <p:nvSpPr>
              <p:cNvPr id="19" name="Freeform 29">
                <a:extLst>
                  <a:ext uri="{FF2B5EF4-FFF2-40B4-BE49-F238E27FC236}">
                    <a16:creationId xmlns:a16="http://schemas.microsoft.com/office/drawing/2014/main" id="{F095B027-8066-4193-9500-F4742F7BF4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1940" y="3119575"/>
                <a:ext cx="360000" cy="360000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solidFill>
                <a:srgbClr val="000000"/>
              </a:solidFill>
              <a:ln w="19050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200">
                  <a:solidFill>
                    <a:srgbClr val="EAEAEA"/>
                  </a:solidFill>
                </a:endParaRP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0A1493B-1BFA-4ADA-978E-E4D2141851FD}"/>
                  </a:ext>
                </a:extLst>
              </p:cNvPr>
              <p:cNvGrpSpPr/>
              <p:nvPr/>
            </p:nvGrpSpPr>
            <p:grpSpPr>
              <a:xfrm>
                <a:off x="8352110" y="3182364"/>
                <a:ext cx="279660" cy="234423"/>
                <a:chOff x="6520070" y="5425001"/>
                <a:chExt cx="2603012" cy="1259408"/>
              </a:xfrm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5B9F3B47-5243-4789-AEA1-B045CF456705}"/>
                    </a:ext>
                  </a:extLst>
                </p:cNvPr>
                <p:cNvSpPr/>
                <p:nvPr/>
              </p:nvSpPr>
              <p:spPr bwMode="auto">
                <a:xfrm>
                  <a:off x="6520070" y="5425001"/>
                  <a:ext cx="2603012" cy="306434"/>
                </a:xfrm>
                <a:custGeom>
                  <a:avLst/>
                  <a:gdLst>
                    <a:gd name="connsiteX0" fmla="*/ 0 w 2623670"/>
                    <a:gd name="connsiteY0" fmla="*/ 460188 h 460188"/>
                    <a:gd name="connsiteX1" fmla="*/ 884517 w 2623670"/>
                    <a:gd name="connsiteY1" fmla="*/ 23906 h 460188"/>
                    <a:gd name="connsiteX2" fmla="*/ 1751106 w 2623670"/>
                    <a:gd name="connsiteY2" fmla="*/ 406400 h 460188"/>
                    <a:gd name="connsiteX3" fmla="*/ 2623670 w 2623670"/>
                    <a:gd name="connsiteY3" fmla="*/ 0 h 460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23670" h="460188">
                      <a:moveTo>
                        <a:pt x="0" y="460188"/>
                      </a:moveTo>
                      <a:cubicBezTo>
                        <a:pt x="296333" y="246529"/>
                        <a:pt x="592666" y="32871"/>
                        <a:pt x="884517" y="23906"/>
                      </a:cubicBezTo>
                      <a:cubicBezTo>
                        <a:pt x="1176368" y="14941"/>
                        <a:pt x="1461247" y="410384"/>
                        <a:pt x="1751106" y="406400"/>
                      </a:cubicBezTo>
                      <a:cubicBezTo>
                        <a:pt x="2040965" y="402416"/>
                        <a:pt x="2332317" y="201208"/>
                        <a:pt x="2623670" y="0"/>
                      </a:cubicBezTo>
                    </a:path>
                  </a:pathLst>
                </a:custGeom>
                <a:noFill/>
                <a:ln w="15875">
                  <a:solidFill>
                    <a:srgbClr val="C0C0C0"/>
                  </a:solidFill>
                  <a:miter lim="800000"/>
                  <a:headEnd/>
                  <a:tailEnd type="none" w="lg" len="lg"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5B0C6D36-D2D6-40CA-B0B0-1FD217A76D1F}"/>
                    </a:ext>
                  </a:extLst>
                </p:cNvPr>
                <p:cNvSpPr/>
                <p:nvPr/>
              </p:nvSpPr>
              <p:spPr bwMode="auto">
                <a:xfrm>
                  <a:off x="6520070" y="5901488"/>
                  <a:ext cx="2603012" cy="306434"/>
                </a:xfrm>
                <a:custGeom>
                  <a:avLst/>
                  <a:gdLst>
                    <a:gd name="connsiteX0" fmla="*/ 0 w 2623670"/>
                    <a:gd name="connsiteY0" fmla="*/ 460188 h 460188"/>
                    <a:gd name="connsiteX1" fmla="*/ 884517 w 2623670"/>
                    <a:gd name="connsiteY1" fmla="*/ 23906 h 460188"/>
                    <a:gd name="connsiteX2" fmla="*/ 1751106 w 2623670"/>
                    <a:gd name="connsiteY2" fmla="*/ 406400 h 460188"/>
                    <a:gd name="connsiteX3" fmla="*/ 2623670 w 2623670"/>
                    <a:gd name="connsiteY3" fmla="*/ 0 h 460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23670" h="460188">
                      <a:moveTo>
                        <a:pt x="0" y="460188"/>
                      </a:moveTo>
                      <a:cubicBezTo>
                        <a:pt x="296333" y="246529"/>
                        <a:pt x="592666" y="32871"/>
                        <a:pt x="884517" y="23906"/>
                      </a:cubicBezTo>
                      <a:cubicBezTo>
                        <a:pt x="1176368" y="14941"/>
                        <a:pt x="1461247" y="410384"/>
                        <a:pt x="1751106" y="406400"/>
                      </a:cubicBezTo>
                      <a:cubicBezTo>
                        <a:pt x="2040965" y="402416"/>
                        <a:pt x="2332317" y="201208"/>
                        <a:pt x="2623670" y="0"/>
                      </a:cubicBezTo>
                    </a:path>
                  </a:pathLst>
                </a:custGeom>
                <a:noFill/>
                <a:ln w="15875">
                  <a:solidFill>
                    <a:srgbClr val="C0C0C0"/>
                  </a:solidFill>
                  <a:miter lim="800000"/>
                  <a:headEnd/>
                  <a:tailEnd type="none" w="lg" len="lg"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1E356ACB-A94E-42A9-A85B-C7318C665FA5}"/>
                    </a:ext>
                  </a:extLst>
                </p:cNvPr>
                <p:cNvSpPr/>
                <p:nvPr/>
              </p:nvSpPr>
              <p:spPr bwMode="auto">
                <a:xfrm>
                  <a:off x="6520070" y="6377975"/>
                  <a:ext cx="2603012" cy="306434"/>
                </a:xfrm>
                <a:custGeom>
                  <a:avLst/>
                  <a:gdLst>
                    <a:gd name="connsiteX0" fmla="*/ 0 w 2623670"/>
                    <a:gd name="connsiteY0" fmla="*/ 460188 h 460188"/>
                    <a:gd name="connsiteX1" fmla="*/ 884517 w 2623670"/>
                    <a:gd name="connsiteY1" fmla="*/ 23906 h 460188"/>
                    <a:gd name="connsiteX2" fmla="*/ 1751106 w 2623670"/>
                    <a:gd name="connsiteY2" fmla="*/ 406400 h 460188"/>
                    <a:gd name="connsiteX3" fmla="*/ 2623670 w 2623670"/>
                    <a:gd name="connsiteY3" fmla="*/ 0 h 460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23670" h="460188">
                      <a:moveTo>
                        <a:pt x="0" y="460188"/>
                      </a:moveTo>
                      <a:cubicBezTo>
                        <a:pt x="296333" y="246529"/>
                        <a:pt x="592666" y="32871"/>
                        <a:pt x="884517" y="23906"/>
                      </a:cubicBezTo>
                      <a:cubicBezTo>
                        <a:pt x="1176368" y="14941"/>
                        <a:pt x="1461247" y="410384"/>
                        <a:pt x="1751106" y="406400"/>
                      </a:cubicBezTo>
                      <a:cubicBezTo>
                        <a:pt x="2040965" y="402416"/>
                        <a:pt x="2332317" y="201208"/>
                        <a:pt x="2623670" y="0"/>
                      </a:cubicBezTo>
                    </a:path>
                  </a:pathLst>
                </a:custGeom>
                <a:noFill/>
                <a:ln w="15875">
                  <a:solidFill>
                    <a:srgbClr val="C0C0C0"/>
                  </a:solidFill>
                  <a:miter lim="800000"/>
                  <a:headEnd/>
                  <a:tailEnd type="none" w="lg" len="lg"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2EFBEEF9-6CA5-4074-834A-C4E1957CE342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7611658" y="5852561"/>
                  <a:ext cx="491972" cy="397545"/>
                </a:xfrm>
                <a:prstGeom prst="line">
                  <a:avLst/>
                </a:prstGeom>
                <a:noFill/>
                <a:ln w="15875" algn="ctr">
                  <a:solidFill>
                    <a:srgbClr val="C0C0C0"/>
                  </a:solidFill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121D86E-C3DF-49D1-82F5-CFC12C3D6F96}"/>
                </a:ext>
              </a:extLst>
            </p:cNvPr>
            <p:cNvGrpSpPr/>
            <p:nvPr/>
          </p:nvGrpSpPr>
          <p:grpSpPr>
            <a:xfrm>
              <a:off x="462850" y="1121245"/>
              <a:ext cx="3024422" cy="403044"/>
              <a:chOff x="462850" y="1265265"/>
              <a:chExt cx="3024422" cy="403044"/>
            </a:xfrm>
          </p:grpSpPr>
          <p:sp>
            <p:nvSpPr>
              <p:cNvPr id="17" name="Left Bracket 16">
                <a:extLst>
                  <a:ext uri="{FF2B5EF4-FFF2-40B4-BE49-F238E27FC236}">
                    <a16:creationId xmlns:a16="http://schemas.microsoft.com/office/drawing/2014/main" id="{F818519D-D1FF-43A1-8841-9172F498A113}"/>
                  </a:ext>
                </a:extLst>
              </p:cNvPr>
              <p:cNvSpPr/>
              <p:nvPr/>
            </p:nvSpPr>
            <p:spPr bwMode="auto">
              <a:xfrm rot="5400000">
                <a:off x="1866527" y="-138412"/>
                <a:ext cx="217067" cy="3024422"/>
              </a:xfrm>
              <a:prstGeom prst="leftBracket">
                <a:avLst>
                  <a:gd name="adj" fmla="val 109648"/>
                </a:avLst>
              </a:prstGeom>
              <a:noFill/>
              <a:ln w="12700" algn="ctr">
                <a:solidFill>
                  <a:srgbClr val="969696"/>
                </a:solidFill>
                <a:round/>
                <a:headEnd type="none" w="med" len="med"/>
                <a:tailEnd type="none" w="med" len="med"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reeform 29">
                <a:extLst>
                  <a:ext uri="{FF2B5EF4-FFF2-40B4-BE49-F238E27FC236}">
                    <a16:creationId xmlns:a16="http://schemas.microsoft.com/office/drawing/2014/main" id="{ABD18DBC-C0F3-4FBE-AEC8-8CC178292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013" y="1308309"/>
                <a:ext cx="887541" cy="360000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noFill/>
              <a:ln w="190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algn="l"/>
                <a:r>
                  <a:rPr lang="en-US" sz="3000" b="0">
                    <a:solidFill>
                      <a:srgbClr val="C0C0C0"/>
                    </a:solidFill>
                  </a:rPr>
                  <a:t>Alice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51E5853-2789-477D-9FA7-CD381702929E}"/>
                </a:ext>
              </a:extLst>
            </p:cNvPr>
            <p:cNvGrpSpPr/>
            <p:nvPr/>
          </p:nvGrpSpPr>
          <p:grpSpPr>
            <a:xfrm>
              <a:off x="6799730" y="1121245"/>
              <a:ext cx="3024422" cy="403044"/>
              <a:chOff x="6597567" y="1302696"/>
              <a:chExt cx="3024422" cy="403044"/>
            </a:xfrm>
          </p:grpSpPr>
          <p:sp>
            <p:nvSpPr>
              <p:cNvPr id="15" name="Left Bracket 14">
                <a:extLst>
                  <a:ext uri="{FF2B5EF4-FFF2-40B4-BE49-F238E27FC236}">
                    <a16:creationId xmlns:a16="http://schemas.microsoft.com/office/drawing/2014/main" id="{93EC5E22-999D-41CC-8187-8A8C302B539E}"/>
                  </a:ext>
                </a:extLst>
              </p:cNvPr>
              <p:cNvSpPr/>
              <p:nvPr/>
            </p:nvSpPr>
            <p:spPr bwMode="auto">
              <a:xfrm rot="5400000">
                <a:off x="8001244" y="-100981"/>
                <a:ext cx="217067" cy="3024422"/>
              </a:xfrm>
              <a:prstGeom prst="leftBracket">
                <a:avLst>
                  <a:gd name="adj" fmla="val 109648"/>
                </a:avLst>
              </a:prstGeom>
              <a:noFill/>
              <a:ln w="12700" algn="ctr">
                <a:solidFill>
                  <a:srgbClr val="969696"/>
                </a:solidFill>
                <a:round/>
                <a:headEnd type="none" w="med" len="med"/>
                <a:tailEnd type="none" w="med" len="med"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 29">
                <a:extLst>
                  <a:ext uri="{FF2B5EF4-FFF2-40B4-BE49-F238E27FC236}">
                    <a16:creationId xmlns:a16="http://schemas.microsoft.com/office/drawing/2014/main" id="{76DC2C0B-137B-498B-8A61-C0E18BF80E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32284" y="1345740"/>
                <a:ext cx="887541" cy="360000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noFill/>
              <a:ln w="190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algn="r"/>
                <a:r>
                  <a:rPr lang="en-US" sz="3000" b="0">
                    <a:solidFill>
                      <a:srgbClr val="C0C0C0"/>
                    </a:solidFill>
                  </a:rPr>
                  <a:t>Bob</a:t>
                </a:r>
              </a:p>
            </p:txBody>
          </p:sp>
        </p:grpSp>
      </p:grpSp>
      <p:sp>
        <p:nvSpPr>
          <p:cNvPr id="48" name="Freeform 29">
            <a:extLst>
              <a:ext uri="{FF2B5EF4-FFF2-40B4-BE49-F238E27FC236}">
                <a16:creationId xmlns:a16="http://schemas.microsoft.com/office/drawing/2014/main" id="{8712119D-A4EA-4888-A68D-87E8B87D7E96}"/>
              </a:ext>
            </a:extLst>
          </p:cNvPr>
          <p:cNvSpPr>
            <a:spLocks/>
          </p:cNvSpPr>
          <p:nvPr/>
        </p:nvSpPr>
        <p:spPr bwMode="auto">
          <a:xfrm>
            <a:off x="1398980" y="2101816"/>
            <a:ext cx="792110" cy="360047"/>
          </a:xfrm>
          <a:custGeom>
            <a:avLst/>
            <a:gdLst>
              <a:gd name="T0" fmla="*/ 340 w 340"/>
              <a:gd name="T1" fmla="*/ 208 h 208"/>
              <a:gd name="T2" fmla="*/ 340 w 340"/>
              <a:gd name="T3" fmla="*/ 0 h 208"/>
              <a:gd name="T4" fmla="*/ 0 w 340"/>
              <a:gd name="T5" fmla="*/ 0 h 208"/>
              <a:gd name="T6" fmla="*/ 0 w 340"/>
              <a:gd name="T7" fmla="*/ 208 h 208"/>
              <a:gd name="T8" fmla="*/ 340 w 340"/>
              <a:gd name="T9" fmla="*/ 208 h 208"/>
              <a:gd name="T10" fmla="*/ 340 w 340"/>
              <a:gd name="T11" fmla="*/ 20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0" h="208">
                <a:moveTo>
                  <a:pt x="340" y="208"/>
                </a:moveTo>
                <a:lnTo>
                  <a:pt x="340" y="0"/>
                </a:lnTo>
                <a:lnTo>
                  <a:pt x="0" y="0"/>
                </a:lnTo>
                <a:lnTo>
                  <a:pt x="0" y="208"/>
                </a:lnTo>
                <a:lnTo>
                  <a:pt x="340" y="208"/>
                </a:lnTo>
                <a:lnTo>
                  <a:pt x="340" y="208"/>
                </a:lnTo>
                <a:close/>
              </a:path>
            </a:pathLst>
          </a:custGeom>
          <a:noFill/>
          <a:ln w="19050" cap="flat">
            <a:noFill/>
            <a:prstDash val="solid"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en-US" sz="2200">
                <a:solidFill>
                  <a:srgbClr val="FF0000"/>
                </a:solidFill>
              </a:rPr>
              <a:t>RNG</a:t>
            </a:r>
          </a:p>
        </p:txBody>
      </p:sp>
      <p:sp>
        <p:nvSpPr>
          <p:cNvPr id="49" name="Freeform 29">
            <a:extLst>
              <a:ext uri="{FF2B5EF4-FFF2-40B4-BE49-F238E27FC236}">
                <a16:creationId xmlns:a16="http://schemas.microsoft.com/office/drawing/2014/main" id="{06061EE6-F8F1-4F05-8243-1D4BA4843305}"/>
              </a:ext>
            </a:extLst>
          </p:cNvPr>
          <p:cNvSpPr>
            <a:spLocks/>
          </p:cNvSpPr>
          <p:nvPr/>
        </p:nvSpPr>
        <p:spPr bwMode="auto">
          <a:xfrm>
            <a:off x="7139558" y="2101816"/>
            <a:ext cx="792110" cy="360047"/>
          </a:xfrm>
          <a:custGeom>
            <a:avLst/>
            <a:gdLst>
              <a:gd name="T0" fmla="*/ 340 w 340"/>
              <a:gd name="T1" fmla="*/ 208 h 208"/>
              <a:gd name="T2" fmla="*/ 340 w 340"/>
              <a:gd name="T3" fmla="*/ 0 h 208"/>
              <a:gd name="T4" fmla="*/ 0 w 340"/>
              <a:gd name="T5" fmla="*/ 0 h 208"/>
              <a:gd name="T6" fmla="*/ 0 w 340"/>
              <a:gd name="T7" fmla="*/ 208 h 208"/>
              <a:gd name="T8" fmla="*/ 340 w 340"/>
              <a:gd name="T9" fmla="*/ 208 h 208"/>
              <a:gd name="T10" fmla="*/ 340 w 340"/>
              <a:gd name="T11" fmla="*/ 20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0" h="208">
                <a:moveTo>
                  <a:pt x="340" y="208"/>
                </a:moveTo>
                <a:lnTo>
                  <a:pt x="340" y="0"/>
                </a:lnTo>
                <a:lnTo>
                  <a:pt x="0" y="0"/>
                </a:lnTo>
                <a:lnTo>
                  <a:pt x="0" y="208"/>
                </a:lnTo>
                <a:lnTo>
                  <a:pt x="340" y="208"/>
                </a:lnTo>
                <a:lnTo>
                  <a:pt x="340" y="208"/>
                </a:lnTo>
                <a:close/>
              </a:path>
            </a:pathLst>
          </a:custGeom>
          <a:noFill/>
          <a:ln w="19050" cap="flat">
            <a:noFill/>
            <a:prstDash val="solid"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en-US" sz="2200">
                <a:solidFill>
                  <a:srgbClr val="FF0000"/>
                </a:solidFill>
              </a:rPr>
              <a:t>RNG</a:t>
            </a:r>
          </a:p>
        </p:txBody>
      </p:sp>
      <p:sp>
        <p:nvSpPr>
          <p:cNvPr id="50" name="Freeform 29">
            <a:extLst>
              <a:ext uri="{FF2B5EF4-FFF2-40B4-BE49-F238E27FC236}">
                <a16:creationId xmlns:a16="http://schemas.microsoft.com/office/drawing/2014/main" id="{30A9EBBB-DC9A-4D40-841F-6D547B4CE928}"/>
              </a:ext>
            </a:extLst>
          </p:cNvPr>
          <p:cNvSpPr>
            <a:spLocks/>
          </p:cNvSpPr>
          <p:nvPr/>
        </p:nvSpPr>
        <p:spPr bwMode="auto">
          <a:xfrm>
            <a:off x="1266849" y="2101816"/>
            <a:ext cx="539750" cy="360047"/>
          </a:xfrm>
          <a:custGeom>
            <a:avLst/>
            <a:gdLst>
              <a:gd name="T0" fmla="*/ 340 w 340"/>
              <a:gd name="T1" fmla="*/ 208 h 208"/>
              <a:gd name="T2" fmla="*/ 340 w 340"/>
              <a:gd name="T3" fmla="*/ 0 h 208"/>
              <a:gd name="T4" fmla="*/ 0 w 340"/>
              <a:gd name="T5" fmla="*/ 0 h 208"/>
              <a:gd name="T6" fmla="*/ 0 w 340"/>
              <a:gd name="T7" fmla="*/ 208 h 208"/>
              <a:gd name="T8" fmla="*/ 340 w 340"/>
              <a:gd name="T9" fmla="*/ 208 h 208"/>
              <a:gd name="T10" fmla="*/ 340 w 340"/>
              <a:gd name="T11" fmla="*/ 20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0" h="208">
                <a:moveTo>
                  <a:pt x="340" y="208"/>
                </a:moveTo>
                <a:lnTo>
                  <a:pt x="340" y="0"/>
                </a:lnTo>
                <a:lnTo>
                  <a:pt x="0" y="0"/>
                </a:lnTo>
                <a:lnTo>
                  <a:pt x="0" y="208"/>
                </a:lnTo>
                <a:lnTo>
                  <a:pt x="340" y="208"/>
                </a:lnTo>
                <a:lnTo>
                  <a:pt x="340" y="208"/>
                </a:lnTo>
                <a:close/>
              </a:path>
            </a:pathLst>
          </a:custGeom>
          <a:noFill/>
          <a:ln w="19050" cap="flat">
            <a:noFill/>
            <a:prstDash val="solid"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200">
                <a:solidFill>
                  <a:srgbClr val="00FF00"/>
                </a:solidFill>
              </a:rPr>
              <a:t>Q</a:t>
            </a:r>
          </a:p>
        </p:txBody>
      </p:sp>
      <p:sp>
        <p:nvSpPr>
          <p:cNvPr id="51" name="Freeform 29">
            <a:extLst>
              <a:ext uri="{FF2B5EF4-FFF2-40B4-BE49-F238E27FC236}">
                <a16:creationId xmlns:a16="http://schemas.microsoft.com/office/drawing/2014/main" id="{CAA3EBCD-7739-41C1-89D1-4E1327F955D6}"/>
              </a:ext>
            </a:extLst>
          </p:cNvPr>
          <p:cNvSpPr>
            <a:spLocks/>
          </p:cNvSpPr>
          <p:nvPr/>
        </p:nvSpPr>
        <p:spPr bwMode="auto">
          <a:xfrm>
            <a:off x="7008231" y="2101816"/>
            <a:ext cx="539750" cy="360047"/>
          </a:xfrm>
          <a:custGeom>
            <a:avLst/>
            <a:gdLst>
              <a:gd name="T0" fmla="*/ 340 w 340"/>
              <a:gd name="T1" fmla="*/ 208 h 208"/>
              <a:gd name="T2" fmla="*/ 340 w 340"/>
              <a:gd name="T3" fmla="*/ 0 h 208"/>
              <a:gd name="T4" fmla="*/ 0 w 340"/>
              <a:gd name="T5" fmla="*/ 0 h 208"/>
              <a:gd name="T6" fmla="*/ 0 w 340"/>
              <a:gd name="T7" fmla="*/ 208 h 208"/>
              <a:gd name="T8" fmla="*/ 340 w 340"/>
              <a:gd name="T9" fmla="*/ 208 h 208"/>
              <a:gd name="T10" fmla="*/ 340 w 340"/>
              <a:gd name="T11" fmla="*/ 20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0" h="208">
                <a:moveTo>
                  <a:pt x="340" y="208"/>
                </a:moveTo>
                <a:lnTo>
                  <a:pt x="340" y="0"/>
                </a:lnTo>
                <a:lnTo>
                  <a:pt x="0" y="0"/>
                </a:lnTo>
                <a:lnTo>
                  <a:pt x="0" y="208"/>
                </a:lnTo>
                <a:lnTo>
                  <a:pt x="340" y="208"/>
                </a:lnTo>
                <a:lnTo>
                  <a:pt x="340" y="208"/>
                </a:lnTo>
                <a:close/>
              </a:path>
            </a:pathLst>
          </a:custGeom>
          <a:noFill/>
          <a:ln w="19050" cap="flat">
            <a:noFill/>
            <a:prstDash val="solid"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200">
                <a:solidFill>
                  <a:srgbClr val="00FF00"/>
                </a:solidFill>
              </a:rPr>
              <a:t>Q</a:t>
            </a:r>
          </a:p>
        </p:txBody>
      </p:sp>
      <p:sp>
        <p:nvSpPr>
          <p:cNvPr id="52" name="Text Box 4">
            <a:extLst>
              <a:ext uri="{FF2B5EF4-FFF2-40B4-BE49-F238E27FC236}">
                <a16:creationId xmlns:a16="http://schemas.microsoft.com/office/drawing/2014/main" id="{4B2CC653-DC9A-4224-8E68-19357814F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950" y="5570814"/>
            <a:ext cx="7363472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t" anchorCtr="0"/>
          <a:lstStyle/>
          <a:p>
            <a:pPr lvl="0" algn="l"/>
            <a:r>
              <a:rPr lang="en-US" sz="1600" b="0">
                <a:solidFill>
                  <a:srgbClr val="00FF00"/>
                </a:solidFill>
                <a:cs typeface="Arial" pitchFamily="34" charset="0"/>
              </a:rPr>
              <a:t>A. Ivanova </a:t>
            </a:r>
            <a:r>
              <a:rPr lang="en-US" sz="1600" b="0" i="1">
                <a:solidFill>
                  <a:srgbClr val="00FF0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00FF00"/>
                </a:solidFill>
                <a:cs typeface="Arial" pitchFamily="34" charset="0"/>
              </a:rPr>
              <a:t> Nanosyst. Phys. Chem. Math. </a:t>
            </a:r>
            <a:r>
              <a:rPr lang="en-US" sz="1600">
                <a:solidFill>
                  <a:srgbClr val="00FF00"/>
                </a:solidFill>
                <a:cs typeface="Arial" pitchFamily="34" charset="0"/>
              </a:rPr>
              <a:t>8</a:t>
            </a:r>
            <a:r>
              <a:rPr lang="en-US" sz="1600" b="0">
                <a:solidFill>
                  <a:srgbClr val="00FF00"/>
                </a:solidFill>
                <a:cs typeface="Arial" pitchFamily="34" charset="0"/>
              </a:rPr>
              <a:t>, 441 (2017)</a:t>
            </a:r>
          </a:p>
        </p:txBody>
      </p:sp>
    </p:spTree>
    <p:extLst>
      <p:ext uri="{BB962C8B-B14F-4D97-AF65-F5344CB8AC3E}">
        <p14:creationId xmlns:p14="http://schemas.microsoft.com/office/powerpoint/2010/main" val="303423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B5D4360-9782-47AC-AF85-48AC30C8D747}"/>
              </a:ext>
            </a:extLst>
          </p:cNvPr>
          <p:cNvGraphicFramePr>
            <a:graphicFrameLocks noGrp="1"/>
          </p:cNvGraphicFramePr>
          <p:nvPr/>
        </p:nvGraphicFramePr>
        <p:xfrm>
          <a:off x="174946" y="113105"/>
          <a:ext cx="10081107" cy="68576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8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90">
                  <a:extLst>
                    <a:ext uri="{9D8B030D-6E8A-4147-A177-3AD203B41FA5}">
                      <a16:colId xmlns:a16="http://schemas.microsoft.com/office/drawing/2014/main" val="1405811696"/>
                    </a:ext>
                  </a:extLst>
                </a:gridCol>
                <a:gridCol w="936130">
                  <a:extLst>
                    <a:ext uri="{9D8B030D-6E8A-4147-A177-3AD203B41FA5}">
                      <a16:colId xmlns:a16="http://schemas.microsoft.com/office/drawing/2014/main" val="4092963785"/>
                    </a:ext>
                  </a:extLst>
                </a:gridCol>
                <a:gridCol w="1008140">
                  <a:extLst>
                    <a:ext uri="{9D8B030D-6E8A-4147-A177-3AD203B41FA5}">
                      <a16:colId xmlns:a16="http://schemas.microsoft.com/office/drawing/2014/main" val="1000842782"/>
                    </a:ext>
                  </a:extLst>
                </a:gridCol>
                <a:gridCol w="1296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090">
                  <a:extLst>
                    <a:ext uri="{9D8B030D-6E8A-4147-A177-3AD203B41FA5}">
                      <a16:colId xmlns:a16="http://schemas.microsoft.com/office/drawing/2014/main" val="2339157775"/>
                    </a:ext>
                  </a:extLst>
                </a:gridCol>
                <a:gridCol w="34563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3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 b="1" i="1">
                          <a:solidFill>
                            <a:srgbClr val="FFFFFF"/>
                          </a:solidFill>
                        </a:rPr>
                        <a:t>C</a:t>
                      </a:r>
                      <a:r>
                        <a:rPr lang="en-US" sz="2100" b="1" baseline="-25000">
                          <a:solidFill>
                            <a:srgbClr val="FFFFFF"/>
                          </a:solidFill>
                        </a:rPr>
                        <a:t>2017</a:t>
                      </a:r>
                    </a:p>
                  </a:txBody>
                  <a:tcPr marL="0" marR="0" marT="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 b="1" i="1">
                          <a:solidFill>
                            <a:srgbClr val="FFFFFF"/>
                          </a:solidFill>
                        </a:rPr>
                        <a:t>Q</a:t>
                      </a:r>
                    </a:p>
                  </a:txBody>
                  <a:tcPr marL="0" marR="0" marT="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</a:rPr>
                        <a:t>Needed lab testing?</a:t>
                      </a:r>
                    </a:p>
                  </a:txBody>
                  <a:tcPr marL="0" marR="0" marT="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Initial</a:t>
                      </a:r>
                      <a:br>
                        <a:rPr lang="nb-NO" sz="2000" b="1">
                          <a:solidFill>
                            <a:srgbClr val="FFFFFF"/>
                          </a:solidFill>
                        </a:rPr>
                      </a:b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risk eva-luation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 b="1" i="1">
                          <a:solidFill>
                            <a:srgbClr val="FFFFFF"/>
                          </a:solidFill>
                        </a:rPr>
                        <a:t>C</a:t>
                      </a:r>
                      <a:r>
                        <a:rPr lang="en-US" sz="2100" b="1" baseline="-25000">
                          <a:solidFill>
                            <a:srgbClr val="FFFFFF"/>
                          </a:solidFill>
                        </a:rPr>
                        <a:t>2020</a:t>
                      </a:r>
                    </a:p>
                  </a:txBody>
                  <a:tcPr marL="0" marR="0" marT="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2100" b="1">
                          <a:solidFill>
                            <a:srgbClr val="FFFFFF"/>
                          </a:solidFill>
                        </a:rPr>
                        <a:t>Status in early 2020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900" b="1">
                          <a:solidFill>
                            <a:srgbClr val="FFFFFF"/>
                          </a:solidFill>
                        </a:rPr>
                        <a:t>Detector control attack</a:t>
                      </a:r>
                      <a:endParaRPr lang="en-US" sz="19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CX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Q1–5,7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Yes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900">
                          <a:solidFill>
                            <a:srgbClr val="FFFF00"/>
                          </a:solidFill>
                        </a:rPr>
                        <a:t>High</a:t>
                      </a:r>
                      <a:endParaRPr lang="en-US" sz="1900">
                        <a:solidFill>
                          <a:srgbClr val="FFFF00"/>
                        </a:solidFill>
                      </a:endParaRP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C2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Loophole experimentally confirmed, countermeasures implemented</a:t>
                      </a:r>
                    </a:p>
                  </a:txBody>
                  <a:tcPr marL="10800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900" b="1">
                          <a:solidFill>
                            <a:srgbClr val="FFFFFF"/>
                          </a:solidFill>
                        </a:rPr>
                        <a:t>Laser damage</a:t>
                      </a:r>
                      <a:endParaRPr lang="en-US" sz="19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CX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Q1,3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Yes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900">
                          <a:solidFill>
                            <a:srgbClr val="FFFF00"/>
                          </a:solidFill>
                        </a:rPr>
                        <a:t>High</a:t>
                      </a:r>
                      <a:endParaRPr lang="en-US" sz="1900">
                        <a:solidFill>
                          <a:srgbClr val="FFFF00"/>
                        </a:solidFill>
                      </a:endParaRP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C2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Loophole experimentally confirmed in Alice, countermeasures implemented</a:t>
                      </a:r>
                    </a:p>
                  </a:txBody>
                  <a:tcPr marL="10800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Trojan horse</a:t>
                      </a:r>
                    </a:p>
                  </a:txBody>
                  <a:tcPr marL="9000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 C2,</a:t>
                      </a:r>
                      <a:br>
                        <a:rPr lang="en-US" sz="1900" b="1">
                          <a:solidFill>
                            <a:srgbClr val="FFFFFF"/>
                          </a:solidFill>
                        </a:rPr>
                      </a:b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 C0 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Q1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Yes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66FFFF"/>
                          </a:solidFill>
                        </a:rPr>
                        <a:t>Low (Alice),</a:t>
                      </a:r>
                      <a:br>
                        <a:rPr lang="en-US" sz="1900">
                          <a:solidFill>
                            <a:srgbClr val="FFFFFF"/>
                          </a:solidFill>
                        </a:rPr>
                      </a:br>
                      <a:r>
                        <a:rPr lang="en-US" sz="1900">
                          <a:solidFill>
                            <a:srgbClr val="FFFF00"/>
                          </a:solidFill>
                        </a:rPr>
                        <a:t>High (Bob) 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 C2,</a:t>
                      </a:r>
                      <a:br>
                        <a:rPr lang="en-US" sz="1900" b="1">
                          <a:solidFill>
                            <a:srgbClr val="FFFFFF"/>
                          </a:solidFill>
                        </a:rPr>
                      </a:b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 C2 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Countermeasure developed,</a:t>
                      </a:r>
                      <a:br>
                        <a:rPr lang="en-US" sz="1900">
                          <a:solidFill>
                            <a:srgbClr val="FFFFFF"/>
                          </a:solidFill>
                        </a:rPr>
                      </a:b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to be implemented</a:t>
                      </a:r>
                    </a:p>
                  </a:txBody>
                  <a:tcPr marL="10800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56626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No general security proof</a:t>
                      </a:r>
                    </a:p>
                  </a:txBody>
                  <a:tcPr marL="9000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C0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Q1,5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No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00"/>
                          </a:solidFill>
                        </a:rPr>
                        <a:t>High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C3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Security proofs developed, software updated</a:t>
                      </a:r>
                    </a:p>
                  </a:txBody>
                  <a:tcPr marL="10800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1030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Time-shift attack</a:t>
                      </a:r>
                    </a:p>
                  </a:txBody>
                  <a:tcPr marL="9000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CX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Q1–3,5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Yes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00"/>
                          </a:solidFill>
                        </a:rPr>
                        <a:t>Medium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CX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Lower priority, future work</a:t>
                      </a:r>
                    </a:p>
                  </a:txBody>
                  <a:tcPr marL="10800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39493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Privacy amplification</a:t>
                      </a:r>
                    </a:p>
                  </a:txBody>
                  <a:tcPr marL="9000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C0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Q5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No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00"/>
                          </a:solidFill>
                        </a:rPr>
                        <a:t>High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C3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Correct processing implemented</a:t>
                      </a:r>
                    </a:p>
                  </a:txBody>
                  <a:tcPr marL="10800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06304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Finite-key-size effects</a:t>
                      </a:r>
                    </a:p>
                  </a:txBody>
                  <a:tcPr marL="9000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C0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Q5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No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66FFFF"/>
                          </a:solidFill>
                        </a:rPr>
                        <a:t>Low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C3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Security proofs developed, software updated</a:t>
                      </a:r>
                    </a:p>
                  </a:txBody>
                  <a:tcPr marL="10800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37394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Non-quantum RNG</a:t>
                      </a:r>
                    </a:p>
                  </a:txBody>
                  <a:tcPr marL="9000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C0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Q5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No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66FFFF"/>
                          </a:solidFill>
                        </a:rPr>
                        <a:t>Low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C3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Physical RNG selected,</a:t>
                      </a:r>
                      <a:br>
                        <a:rPr lang="en-US" sz="1900">
                          <a:solidFill>
                            <a:srgbClr val="FFFFFF"/>
                          </a:solidFill>
                        </a:rPr>
                      </a:b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to be implemented</a:t>
                      </a:r>
                    </a:p>
                  </a:txBody>
                  <a:tcPr marL="10800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89093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Intersymbol</a:t>
                      </a:r>
                    </a:p>
                    <a:p>
                      <a:pPr>
                        <a:lnSpc>
                          <a:spcPct val="92000"/>
                        </a:lnSpc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interference</a:t>
                      </a:r>
                    </a:p>
                  </a:txBody>
                  <a:tcPr marL="9000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CX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Q1–3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Yes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66FFFF"/>
                          </a:solidFill>
                        </a:rPr>
                        <a:t>Low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CX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Lower priority, future work</a:t>
                      </a:r>
                    </a:p>
                  </a:txBody>
                  <a:tcPr marL="10800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765397"/>
                  </a:ext>
                </a:extLst>
              </a:tr>
            </a:tbl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Potential</a:t>
            </a:r>
            <a:br>
              <a:rPr lang="en-CA">
                <a:solidFill>
                  <a:srgbClr val="FFFFFF"/>
                </a:solidFill>
              </a:rPr>
            </a:br>
            <a:r>
              <a:rPr lang="en-CA">
                <a:solidFill>
                  <a:srgbClr val="FFFFFF"/>
                </a:solidFill>
              </a:rPr>
              <a:t>issue</a:t>
            </a:r>
            <a:endParaRPr lang="en-CA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AB9B9D7-056A-4CC7-ACE3-A6574B1A4EC0}"/>
              </a:ext>
            </a:extLst>
          </p:cNvPr>
          <p:cNvCxnSpPr/>
          <p:nvPr/>
        </p:nvCxnSpPr>
        <p:spPr bwMode="auto">
          <a:xfrm flipH="1">
            <a:off x="0" y="1091365"/>
            <a:ext cx="10287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 Box 4">
            <a:extLst>
              <a:ext uri="{FF2B5EF4-FFF2-40B4-BE49-F238E27FC236}">
                <a16:creationId xmlns:a16="http://schemas.microsoft.com/office/drawing/2014/main" id="{849BD623-F1BE-4024-B91E-B7DBE710D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292975"/>
            <a:ext cx="99790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lvl="0"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S. Sajeed, P. Chaiwongkhot, A. Huang, H. Qin,</a:t>
            </a:r>
            <a:br>
              <a:rPr lang="en-US" sz="1600" b="0">
                <a:solidFill>
                  <a:srgbClr val="C0C0C0"/>
                </a:solidFill>
                <a:cs typeface="Arial" pitchFamily="34" charset="0"/>
              </a:rPr>
            </a:b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V. Egorov, A. Kozubov, A. Gaidash, V. Chistiakov, A. Vasiliev, A. Gleim, V. Makarov, arXiv:1909.07898</a:t>
            </a:r>
          </a:p>
        </p:txBody>
      </p:sp>
    </p:spTree>
    <p:extLst>
      <p:ext uri="{BB962C8B-B14F-4D97-AF65-F5344CB8AC3E}">
        <p14:creationId xmlns:p14="http://schemas.microsoft.com/office/powerpoint/2010/main" val="4148358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556" y="0"/>
            <a:ext cx="11572876" cy="7715250"/>
          </a:xfrm>
          <a:prstGeom prst="rect">
            <a:avLst/>
          </a:prstGeom>
        </p:spPr>
      </p:pic>
      <p:sp>
        <p:nvSpPr>
          <p:cNvPr id="7" name="TextBox 46"/>
          <p:cNvSpPr txBox="1">
            <a:spLocks noChangeArrowheads="1"/>
          </p:cNvSpPr>
          <p:nvPr/>
        </p:nvSpPr>
        <p:spPr bwMode="auto">
          <a:xfrm rot="16200000">
            <a:off x="-744150" y="6759896"/>
            <a:ext cx="1699504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l"/>
            <a:r>
              <a:rPr lang="en-US" sz="900" b="0">
                <a:solidFill>
                  <a:srgbClr val="C0C0C0"/>
                </a:solidFill>
              </a:rPr>
              <a:t>Photo ©</a:t>
            </a:r>
            <a:r>
              <a:rPr lang="en-US" sz="200" b="0">
                <a:solidFill>
                  <a:srgbClr val="C0C0C0"/>
                </a:solidFill>
              </a:rPr>
              <a:t> </a:t>
            </a:r>
            <a:r>
              <a:rPr lang="en-US" sz="900" b="0">
                <a:solidFill>
                  <a:srgbClr val="C0C0C0"/>
                </a:solidFill>
              </a:rPr>
              <a:t>2017 Vadim Makarov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490AED-D97E-416B-93B1-B946946130E9}"/>
              </a:ext>
            </a:extLst>
          </p:cNvPr>
          <p:cNvSpPr txBox="1">
            <a:spLocks/>
          </p:cNvSpPr>
          <p:nvPr/>
        </p:nvSpPr>
        <p:spPr>
          <a:xfrm>
            <a:off x="3487270" y="185115"/>
            <a:ext cx="6624920" cy="1872259"/>
          </a:xfrm>
          <a:prstGeom prst="rect">
            <a:avLst/>
          </a:prstGeom>
        </p:spPr>
        <p:txBody>
          <a:bodyPr lIns="0" tIns="50400" rIns="0" bIns="50400"/>
          <a:lstStyle/>
          <a:p>
            <a:pPr marL="288000" lvl="0" indent="-288000" algn="l">
              <a:spcAft>
                <a:spcPts val="1500"/>
              </a:spcAft>
              <a:buClr>
                <a:srgbClr val="FF0000"/>
              </a:buClr>
            </a:pPr>
            <a:r>
              <a:rPr lang="en-CA" sz="2700">
                <a:solidFill>
                  <a:srgbClr val="000000"/>
                </a:solidFill>
              </a:rPr>
              <a:t>+ V. Chistiakov, V. Egorov, S. Feng, A. Gaidash, A. Gleim, S. Kozlov, A. Kozubov, M. Legre, D. Li, N. Lütkenhaus, G. Ribordy, S.-H. Sun, Y. Tang, A. Vasiliev, Y. Zhao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5BD77F2-C418-47BC-A358-BB7B4436E9CA}"/>
              </a:ext>
            </a:extLst>
          </p:cNvPr>
          <p:cNvSpPr txBox="1">
            <a:spLocks/>
          </p:cNvSpPr>
          <p:nvPr/>
        </p:nvSpPr>
        <p:spPr>
          <a:xfrm>
            <a:off x="4351390" y="6666015"/>
            <a:ext cx="5472760" cy="936130"/>
          </a:xfrm>
          <a:prstGeom prst="rect">
            <a:avLst/>
          </a:prstGeom>
          <a:effectLst>
            <a:outerShdw blurRad="50800" algn="ctr" rotWithShape="0">
              <a:prstClr val="black">
                <a:alpha val="40000"/>
              </a:prstClr>
            </a:outerShdw>
          </a:effectLst>
        </p:spPr>
        <p:txBody>
          <a:bodyPr lIns="0" tIns="50400" rIns="0" bIns="50400"/>
          <a:lstStyle/>
          <a:p>
            <a:pPr lvl="0" algn="l">
              <a:spcAft>
                <a:spcPts val="1500"/>
              </a:spcAft>
              <a:buClr>
                <a:srgbClr val="FF0000"/>
              </a:buClr>
            </a:pPr>
            <a:r>
              <a:rPr lang="en-CA" sz="2700">
                <a:solidFill>
                  <a:srgbClr val="FFFFFF"/>
                </a:solidFill>
              </a:rPr>
              <a:t>A. Huang            S. Sajeed</a:t>
            </a:r>
            <a:br>
              <a:rPr lang="en-CA" sz="2700">
                <a:solidFill>
                  <a:srgbClr val="FFFFFF"/>
                </a:solidFill>
              </a:rPr>
            </a:br>
            <a:r>
              <a:rPr lang="en-CA" sz="2700">
                <a:solidFill>
                  <a:srgbClr val="FFFFFF"/>
                </a:solidFill>
              </a:rPr>
              <a:t>        P. Chaiwongkhot       H. Qin</a:t>
            </a:r>
          </a:p>
        </p:txBody>
      </p:sp>
    </p:spTree>
    <p:extLst>
      <p:ext uri="{BB962C8B-B14F-4D97-AF65-F5344CB8AC3E}">
        <p14:creationId xmlns:p14="http://schemas.microsoft.com/office/powerpoint/2010/main" val="347906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D212F130-7EF9-484A-9ABB-7C4018D150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604"/>
          <a:stretch/>
        </p:blipFill>
        <p:spPr>
          <a:xfrm>
            <a:off x="5143498" y="5903115"/>
            <a:ext cx="5143501" cy="18121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3FBFB3C-7962-4F2F-99DB-233E141B1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496" y="2621205"/>
            <a:ext cx="5143503" cy="34067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C095DA-9E67-41D1-BE2D-3968FD57A0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31"/>
          <a:stretch/>
        </p:blipFill>
        <p:spPr>
          <a:xfrm>
            <a:off x="5143499" y="0"/>
            <a:ext cx="5143501" cy="28139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" t="659" r="9998" b="2867"/>
          <a:stretch/>
        </p:blipFill>
        <p:spPr>
          <a:xfrm>
            <a:off x="0" y="4001645"/>
            <a:ext cx="5143500" cy="37136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" t="65" b="-63"/>
          <a:stretch/>
        </p:blipFill>
        <p:spPr>
          <a:xfrm>
            <a:off x="0" y="-1"/>
            <a:ext cx="5143500" cy="4050561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47650" y="68401"/>
            <a:ext cx="4751830" cy="7646850"/>
          </a:xfrm>
          <a:prstGeom prst="rect">
            <a:avLst/>
          </a:prstGeom>
        </p:spPr>
        <p:txBody>
          <a:bodyPr lIns="0" tIns="50400" rIns="0" bIns="50400"/>
          <a:lstStyle/>
          <a:p>
            <a:pPr algn="l">
              <a:buClr>
                <a:srgbClr val="3333FF"/>
              </a:buClr>
            </a:pPr>
            <a:r>
              <a:rPr lang="en-CA" sz="3000">
                <a:solidFill>
                  <a:srgbClr val="FFFFFF"/>
                </a:solidFill>
              </a:rPr>
              <a:t>Winter school on quantum cybersecurity</a:t>
            </a:r>
          </a:p>
          <a:p>
            <a:pPr algn="l">
              <a:buClr>
                <a:srgbClr val="3333FF"/>
              </a:buClr>
            </a:pPr>
            <a:endParaRPr lang="en-CA" sz="1200">
              <a:solidFill>
                <a:srgbClr val="FFFFFF"/>
              </a:solidFill>
            </a:endParaRPr>
          </a:p>
          <a:p>
            <a:pPr algn="l">
              <a:buClr>
                <a:srgbClr val="3333FF"/>
              </a:buClr>
            </a:pPr>
            <a:r>
              <a:rPr lang="en-CA" sz="2200">
                <a:solidFill>
                  <a:srgbClr val="FFFFFF"/>
                </a:solidFill>
              </a:rPr>
              <a:t>Annual. Next: January 2021</a:t>
            </a:r>
            <a:br>
              <a:rPr lang="en-CA" sz="2200">
                <a:solidFill>
                  <a:srgbClr val="FFFFFF"/>
                </a:solidFill>
              </a:rPr>
            </a:br>
            <a:r>
              <a:rPr lang="en-CA" sz="2200">
                <a:solidFill>
                  <a:srgbClr val="FFFFFF"/>
                </a:solidFill>
              </a:rPr>
              <a:t>Les Diablerets, Switzerland</a:t>
            </a:r>
          </a:p>
          <a:p>
            <a:pPr algn="l">
              <a:buClr>
                <a:srgbClr val="3333FF"/>
              </a:buClr>
            </a:pPr>
            <a:endParaRPr lang="en-CA" sz="800">
              <a:solidFill>
                <a:srgbClr val="FFFFFF"/>
              </a:solidFill>
            </a:endParaRPr>
          </a:p>
          <a:p>
            <a:pPr algn="l">
              <a:buClr>
                <a:srgbClr val="3333FF"/>
              </a:buClr>
            </a:pPr>
            <a:r>
              <a:rPr lang="en-CA" sz="2200">
                <a:solidFill>
                  <a:srgbClr val="FFFFFF"/>
                </a:solidFill>
              </a:rPr>
              <a:t>2 days (executive track) +</a:t>
            </a:r>
            <a:br>
              <a:rPr lang="en-CA" sz="2200">
                <a:solidFill>
                  <a:srgbClr val="FFFFFF"/>
                </a:solidFill>
              </a:rPr>
            </a:br>
            <a:r>
              <a:rPr lang="en-CA" sz="2200">
                <a:solidFill>
                  <a:srgbClr val="FFFFFF"/>
                </a:solidFill>
              </a:rPr>
              <a:t>4 days (technical track, with 4 labs)</a:t>
            </a:r>
          </a:p>
          <a:p>
            <a:pPr algn="l">
              <a:buClr>
                <a:srgbClr val="3333FF"/>
              </a:buClr>
            </a:pPr>
            <a:endParaRPr lang="en-CA" sz="800">
              <a:solidFill>
                <a:srgbClr val="FFFFFF"/>
              </a:solidFill>
            </a:endParaRPr>
          </a:p>
          <a:p>
            <a:pPr algn="l">
              <a:buClr>
                <a:srgbClr val="3333FF"/>
              </a:buClr>
            </a:pPr>
            <a:r>
              <a:rPr lang="en-CA" sz="2200">
                <a:solidFill>
                  <a:srgbClr val="FFFFFF"/>
                </a:solidFill>
              </a:rPr>
              <a:t>Overview talks + quantum technologies, including QKD</a:t>
            </a:r>
          </a:p>
          <a:p>
            <a:pPr lvl="0" algn="l">
              <a:buClr>
                <a:srgbClr val="3333FF"/>
              </a:buClr>
            </a:pPr>
            <a:endParaRPr lang="en-CA" sz="600">
              <a:solidFill>
                <a:srgbClr val="FFFFFF"/>
              </a:solidFill>
            </a:endParaRPr>
          </a:p>
          <a:p>
            <a:pPr algn="l">
              <a:buClr>
                <a:srgbClr val="3333FF"/>
              </a:buClr>
            </a:pPr>
            <a:r>
              <a:rPr lang="en-CA" sz="1800" b="0">
                <a:solidFill>
                  <a:srgbClr val="FFFFFF"/>
                </a:solidFill>
              </a:rPr>
              <a:t>Lecturers in 2020: R. Alléaume, J. Baloo, G. Brassard, F. Bussières, A. Ekert, N. Gisin, </a:t>
            </a:r>
            <a:r>
              <a:rPr lang="en-CA" sz="1800" b="0" spc="-20">
                <a:solidFill>
                  <a:srgbClr val="FFFFFF"/>
                </a:solidFill>
              </a:rPr>
              <a:t>V. Makarov, M. Mosca, L. Perret, S. Popescu, R. Pravahan, R. Renner, H. Riel, G. Ribordy, D. Stucki, N. Walenta, E. Wille</a:t>
            </a:r>
          </a:p>
          <a:p>
            <a:pPr algn="l">
              <a:buClr>
                <a:srgbClr val="3333FF"/>
              </a:buClr>
            </a:pPr>
            <a:endParaRPr lang="en-CA" sz="800" b="0">
              <a:solidFill>
                <a:srgbClr val="FFFFFF"/>
              </a:solidFill>
            </a:endParaRPr>
          </a:p>
          <a:p>
            <a:pPr algn="l">
              <a:buClr>
                <a:srgbClr val="3333FF"/>
              </a:buClr>
            </a:pPr>
            <a:r>
              <a:rPr lang="en-CA" sz="2200">
                <a:solidFill>
                  <a:srgbClr val="FFFFFF"/>
                </a:solidFill>
              </a:rPr>
              <a:t>35 students,</a:t>
            </a:r>
            <a:r>
              <a:rPr lang="en-CA" sz="2200" b="0">
                <a:solidFill>
                  <a:srgbClr val="FFFFFF"/>
                </a:solidFill>
              </a:rPr>
              <a:t> first-come, sells out</a:t>
            </a:r>
          </a:p>
          <a:p>
            <a:pPr algn="l">
              <a:buClr>
                <a:srgbClr val="3333FF"/>
              </a:buClr>
            </a:pPr>
            <a:endParaRPr lang="en-CA" sz="600">
              <a:solidFill>
                <a:srgbClr val="FFFFFF"/>
              </a:solidFill>
            </a:endParaRPr>
          </a:p>
          <a:p>
            <a:pPr algn="l">
              <a:buClr>
                <a:srgbClr val="3333FF"/>
              </a:buClr>
            </a:pPr>
            <a:r>
              <a:rPr lang="en-CA" sz="2200">
                <a:solidFill>
                  <a:srgbClr val="FFFFFF"/>
                </a:solidFill>
              </a:rPr>
              <a:t>€3200 </a:t>
            </a:r>
            <a:r>
              <a:rPr lang="en-CA" sz="2200" b="0">
                <a:solidFill>
                  <a:srgbClr val="FFFFFF"/>
                </a:solidFill>
              </a:rPr>
              <a:t>/ €1600 executive track only</a:t>
            </a:r>
          </a:p>
          <a:p>
            <a:pPr lvl="0" algn="l">
              <a:buClr>
                <a:srgbClr val="3333FF"/>
              </a:buClr>
            </a:pPr>
            <a:endParaRPr lang="en-CA" sz="600">
              <a:solidFill>
                <a:srgbClr val="FFFFFF"/>
              </a:solidFill>
            </a:endParaRPr>
          </a:p>
          <a:p>
            <a:pPr algn="l">
              <a:buClr>
                <a:srgbClr val="3333FF"/>
              </a:buClr>
            </a:pPr>
            <a:r>
              <a:rPr lang="en-CA" sz="2200">
                <a:solidFill>
                  <a:srgbClr val="FFFFFF"/>
                </a:solidFill>
              </a:rPr>
              <a:t>Winter sports in breaks</a:t>
            </a:r>
          </a:p>
          <a:p>
            <a:pPr algn="l">
              <a:buClr>
                <a:srgbClr val="3333FF"/>
              </a:buClr>
            </a:pPr>
            <a:endParaRPr lang="en-CA" sz="3200">
              <a:solidFill>
                <a:srgbClr val="FFFFFF"/>
              </a:solidFill>
            </a:endParaRPr>
          </a:p>
          <a:p>
            <a:pPr algn="l">
              <a:buClr>
                <a:srgbClr val="3333FF"/>
              </a:buClr>
            </a:pPr>
            <a:r>
              <a:rPr lang="en-CA" sz="2200">
                <a:solidFill>
                  <a:srgbClr val="FFFFFF"/>
                </a:solidFill>
              </a:rPr>
              <a:t>Organised by</a:t>
            </a:r>
          </a:p>
          <a:p>
            <a:pPr algn="l">
              <a:buClr>
                <a:srgbClr val="3333FF"/>
              </a:buClr>
            </a:pPr>
            <a:endParaRPr lang="en-CA" sz="800">
              <a:solidFill>
                <a:srgbClr val="FFFFFF"/>
              </a:solidFill>
            </a:endParaRPr>
          </a:p>
          <a:p>
            <a:pPr algn="l">
              <a:lnSpc>
                <a:spcPct val="85000"/>
              </a:lnSpc>
              <a:buClr>
                <a:srgbClr val="3333FF"/>
              </a:buClr>
            </a:pPr>
            <a:r>
              <a:rPr lang="en-CA" sz="1850">
                <a:solidFill>
                  <a:srgbClr val="FFFFFF"/>
                </a:solidFill>
              </a:rPr>
              <a:t>Contact www.idquantique.com</a:t>
            </a:r>
            <a:br>
              <a:rPr lang="en-CA" sz="1850">
                <a:solidFill>
                  <a:srgbClr val="FFFFFF"/>
                </a:solidFill>
              </a:rPr>
            </a:br>
            <a:r>
              <a:rPr lang="en-CA" sz="1850">
                <a:solidFill>
                  <a:srgbClr val="FFFFFF"/>
                </a:solidFill>
              </a:rPr>
              <a:t>for registration</a:t>
            </a:r>
          </a:p>
        </p:txBody>
      </p:sp>
      <p:sp>
        <p:nvSpPr>
          <p:cNvPr id="14" name="TextBox 46"/>
          <p:cNvSpPr txBox="1">
            <a:spLocks noChangeArrowheads="1"/>
          </p:cNvSpPr>
          <p:nvPr/>
        </p:nvSpPr>
        <p:spPr bwMode="auto">
          <a:xfrm rot="-5400000">
            <a:off x="-114971" y="3724385"/>
            <a:ext cx="441146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l"/>
            <a:r>
              <a:rPr lang="en-US" sz="900" b="0">
                <a:solidFill>
                  <a:srgbClr val="B2B2B2"/>
                </a:solidFill>
              </a:rPr>
              <a:t>2016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1090" y="6311941"/>
            <a:ext cx="1382125" cy="80572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FA69AFF-F2EF-46B9-8173-CA2302906585}"/>
              </a:ext>
            </a:extLst>
          </p:cNvPr>
          <p:cNvSpPr txBox="1">
            <a:spLocks/>
          </p:cNvSpPr>
          <p:nvPr/>
        </p:nvSpPr>
        <p:spPr>
          <a:xfrm>
            <a:off x="5431539" y="68401"/>
            <a:ext cx="4644255" cy="7646850"/>
          </a:xfrm>
          <a:prstGeom prst="rect">
            <a:avLst/>
          </a:prstGeom>
        </p:spPr>
        <p:txBody>
          <a:bodyPr lIns="0" tIns="50400" rIns="0" bIns="50400"/>
          <a:lstStyle/>
          <a:p>
            <a:pPr algn="l">
              <a:buClr>
                <a:srgbClr val="3333FF"/>
              </a:buClr>
            </a:pPr>
            <a:r>
              <a:rPr lang="en-CA" sz="3000">
                <a:solidFill>
                  <a:srgbClr val="FFFFFF"/>
                </a:solidFill>
              </a:rPr>
              <a:t>International school on quantum technology</a:t>
            </a:r>
          </a:p>
          <a:p>
            <a:pPr algn="l">
              <a:buClr>
                <a:srgbClr val="3333FF"/>
              </a:buClr>
            </a:pPr>
            <a:endParaRPr lang="en-CA" sz="1200">
              <a:solidFill>
                <a:srgbClr val="FFFFFF"/>
              </a:solidFill>
            </a:endParaRPr>
          </a:p>
          <a:p>
            <a:pPr algn="l">
              <a:buClr>
                <a:srgbClr val="3333FF"/>
              </a:buClr>
            </a:pPr>
            <a:r>
              <a:rPr lang="en-CA" sz="2200">
                <a:solidFill>
                  <a:srgbClr val="FFFFFF"/>
                </a:solidFill>
              </a:rPr>
              <a:t>Annual. Next: early March 2021</a:t>
            </a:r>
          </a:p>
          <a:p>
            <a:pPr algn="l">
              <a:buClr>
                <a:srgbClr val="3333FF"/>
              </a:buClr>
            </a:pPr>
            <a:r>
              <a:rPr lang="en-CA" sz="2200">
                <a:solidFill>
                  <a:srgbClr val="FFFFFF"/>
                </a:solidFill>
              </a:rPr>
              <a:t>Roza Khutor, Russia</a:t>
            </a:r>
          </a:p>
          <a:p>
            <a:pPr algn="l">
              <a:buClr>
                <a:srgbClr val="3333FF"/>
              </a:buClr>
            </a:pPr>
            <a:endParaRPr lang="en-CA" sz="800">
              <a:solidFill>
                <a:srgbClr val="FFFFFF"/>
              </a:solidFill>
            </a:endParaRPr>
          </a:p>
          <a:p>
            <a:pPr algn="l">
              <a:buClr>
                <a:srgbClr val="3333FF"/>
              </a:buClr>
            </a:pPr>
            <a:r>
              <a:rPr lang="en-CA" sz="2200">
                <a:solidFill>
                  <a:srgbClr val="FFFFFF"/>
                </a:solidFill>
              </a:rPr>
              <a:t>5 days of lectures and skiing,</a:t>
            </a:r>
          </a:p>
          <a:p>
            <a:pPr algn="l">
              <a:buClr>
                <a:srgbClr val="3333FF"/>
              </a:buClr>
            </a:pPr>
            <a:r>
              <a:rPr lang="en-CA" sz="2200">
                <a:solidFill>
                  <a:srgbClr val="FFFFFF"/>
                </a:solidFill>
              </a:rPr>
              <a:t>poster session, industry exhibit</a:t>
            </a:r>
          </a:p>
          <a:p>
            <a:pPr algn="l">
              <a:buClr>
                <a:srgbClr val="3333FF"/>
              </a:buClr>
            </a:pPr>
            <a:endParaRPr lang="en-CA" sz="800">
              <a:solidFill>
                <a:srgbClr val="FFFFFF"/>
              </a:solidFill>
            </a:endParaRPr>
          </a:p>
          <a:p>
            <a:pPr algn="l">
              <a:buClr>
                <a:srgbClr val="3333FF"/>
              </a:buClr>
            </a:pPr>
            <a:r>
              <a:rPr lang="en-CA" sz="2200">
                <a:solidFill>
                  <a:srgbClr val="FFFFFF"/>
                </a:solidFill>
              </a:rPr>
              <a:t>Tutorials on quantum sensing, computing, metrology, QKD</a:t>
            </a:r>
          </a:p>
          <a:p>
            <a:pPr lvl="0" algn="l">
              <a:buClr>
                <a:srgbClr val="3333FF"/>
              </a:buClr>
            </a:pPr>
            <a:endParaRPr lang="en-CA" sz="600">
              <a:solidFill>
                <a:srgbClr val="FFFFFF"/>
              </a:solidFill>
            </a:endParaRPr>
          </a:p>
          <a:p>
            <a:pPr algn="l">
              <a:buClr>
                <a:srgbClr val="3333FF"/>
              </a:buClr>
            </a:pPr>
            <a:r>
              <a:rPr lang="en-CA" sz="1800" b="0">
                <a:solidFill>
                  <a:srgbClr val="FFFFFF"/>
                </a:solidFill>
              </a:rPr>
              <a:t>Lecturers in 2020: S. Astakhov, M. Bellini, J. Biamonte, A. Bramati, E. Duplyakin, M. Fedorov, M. Genovese, P. Grangier, Z. Hradil, E. Il’ichev, N. Kolachevsky, </a:t>
            </a:r>
            <a:r>
              <a:rPr lang="en-CA" sz="1800" b="0" spc="-20">
                <a:solidFill>
                  <a:srgbClr val="FFFFFF"/>
                </a:solidFill>
              </a:rPr>
              <a:t>V. Makarov, </a:t>
            </a:r>
            <a:r>
              <a:rPr lang="en-CA" sz="1800" b="0">
                <a:solidFill>
                  <a:srgbClr val="FFFFFF"/>
                </a:solidFill>
              </a:rPr>
              <a:t>L. L. S. Soto, S. Takeuchi</a:t>
            </a:r>
            <a:endParaRPr lang="en-CA" sz="1800" b="0" i="1" spc="-20">
              <a:solidFill>
                <a:srgbClr val="FFFFFF"/>
              </a:solidFill>
            </a:endParaRPr>
          </a:p>
          <a:p>
            <a:pPr algn="l">
              <a:buClr>
                <a:srgbClr val="3333FF"/>
              </a:buClr>
            </a:pPr>
            <a:endParaRPr lang="en-CA" sz="800" b="0">
              <a:solidFill>
                <a:srgbClr val="FFFFFF"/>
              </a:solidFill>
            </a:endParaRPr>
          </a:p>
          <a:p>
            <a:pPr algn="l">
              <a:buClr>
                <a:srgbClr val="3333FF"/>
              </a:buClr>
            </a:pPr>
            <a:r>
              <a:rPr lang="en-CA" sz="2200">
                <a:solidFill>
                  <a:srgbClr val="FFFFFF"/>
                </a:solidFill>
              </a:rPr>
              <a:t>100 students,</a:t>
            </a:r>
            <a:r>
              <a:rPr lang="en-CA" sz="2200" b="0">
                <a:solidFill>
                  <a:srgbClr val="FFFFFF"/>
                </a:solidFill>
              </a:rPr>
              <a:t> competitive admission</a:t>
            </a:r>
          </a:p>
          <a:p>
            <a:pPr algn="l">
              <a:buClr>
                <a:srgbClr val="3333FF"/>
              </a:buClr>
            </a:pPr>
            <a:endParaRPr lang="en-CA" sz="600">
              <a:solidFill>
                <a:srgbClr val="FFFFFF"/>
              </a:solidFill>
            </a:endParaRPr>
          </a:p>
          <a:p>
            <a:pPr algn="l">
              <a:buClr>
                <a:srgbClr val="3333FF"/>
              </a:buClr>
            </a:pPr>
            <a:r>
              <a:rPr lang="en-CA" sz="2200">
                <a:solidFill>
                  <a:srgbClr val="FFFFFF"/>
                </a:solidFill>
              </a:rPr>
              <a:t>€200</a:t>
            </a:r>
            <a:endParaRPr lang="en-CA" sz="2200" b="0">
              <a:solidFill>
                <a:srgbClr val="FF0000"/>
              </a:solidFill>
            </a:endParaRPr>
          </a:p>
          <a:p>
            <a:pPr lvl="0" algn="l">
              <a:buClr>
                <a:srgbClr val="3333FF"/>
              </a:buClr>
            </a:pPr>
            <a:endParaRPr lang="en-CA" sz="600">
              <a:solidFill>
                <a:srgbClr val="FFFFFF"/>
              </a:solidFill>
            </a:endParaRPr>
          </a:p>
          <a:p>
            <a:pPr algn="l">
              <a:buClr>
                <a:srgbClr val="3333FF"/>
              </a:buClr>
            </a:pPr>
            <a:r>
              <a:rPr lang="en-CA" sz="2200">
                <a:solidFill>
                  <a:srgbClr val="FFFFFF"/>
                </a:solidFill>
              </a:rPr>
              <a:t>Skiing &amp; snowboarding instruction</a:t>
            </a:r>
          </a:p>
          <a:p>
            <a:pPr algn="l">
              <a:buClr>
                <a:srgbClr val="3333FF"/>
              </a:buClr>
            </a:pPr>
            <a:endParaRPr lang="en-CA" sz="3200">
              <a:solidFill>
                <a:srgbClr val="FFFFFF"/>
              </a:solidFill>
            </a:endParaRPr>
          </a:p>
          <a:p>
            <a:pPr algn="l">
              <a:buClr>
                <a:srgbClr val="3333FF"/>
              </a:buClr>
            </a:pPr>
            <a:r>
              <a:rPr lang="en-CA" sz="2200">
                <a:solidFill>
                  <a:srgbClr val="FFFFFF"/>
                </a:solidFill>
              </a:rPr>
              <a:t>Organised by</a:t>
            </a:r>
          </a:p>
          <a:p>
            <a:pPr algn="l">
              <a:buClr>
                <a:srgbClr val="3333FF"/>
              </a:buClr>
            </a:pPr>
            <a:endParaRPr lang="en-CA" sz="1100">
              <a:solidFill>
                <a:srgbClr val="FFFFFF"/>
              </a:solidFill>
            </a:endParaRPr>
          </a:p>
          <a:p>
            <a:pPr algn="l">
              <a:buClr>
                <a:srgbClr val="3333FF"/>
              </a:buClr>
            </a:pPr>
            <a:r>
              <a:rPr lang="en-CA" sz="1850">
                <a:solidFill>
                  <a:srgbClr val="FFFFFF"/>
                </a:solidFill>
              </a:rPr>
              <a:t>qutes.org</a:t>
            </a:r>
          </a:p>
        </p:txBody>
      </p:sp>
      <p:sp>
        <p:nvSpPr>
          <p:cNvPr id="15" name="TextBox 46">
            <a:extLst>
              <a:ext uri="{FF2B5EF4-FFF2-40B4-BE49-F238E27FC236}">
                <a16:creationId xmlns:a16="http://schemas.microsoft.com/office/drawing/2014/main" id="{33EA6D16-E14E-42B6-A1B6-5AAD1DF37F46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114971" y="7389075"/>
            <a:ext cx="441146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l"/>
            <a:r>
              <a:rPr lang="en-US" sz="900" b="0">
                <a:solidFill>
                  <a:srgbClr val="B2B2B2"/>
                </a:solidFill>
              </a:rPr>
              <a:t>2018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2A6F53-1094-4616-8909-973CF41E64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5811" y="6345008"/>
            <a:ext cx="2096896" cy="697106"/>
          </a:xfrm>
          <a:prstGeom prst="rect">
            <a:avLst/>
          </a:prstGeom>
        </p:spPr>
      </p:pic>
      <p:sp>
        <p:nvSpPr>
          <p:cNvPr id="29" name="TextBox 46">
            <a:extLst>
              <a:ext uri="{FF2B5EF4-FFF2-40B4-BE49-F238E27FC236}">
                <a16:creationId xmlns:a16="http://schemas.microsoft.com/office/drawing/2014/main" id="{C0922598-C0ED-46B8-BFE0-5A0F4741EE22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9960825" y="7389075"/>
            <a:ext cx="441146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l"/>
            <a:r>
              <a:rPr lang="en-US" sz="900" b="0">
                <a:solidFill>
                  <a:srgbClr val="B2B2B2"/>
                </a:solidFill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774170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D592E6D-F12F-4CB3-AD7F-C0FC486A4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44" y="73657"/>
            <a:ext cx="2555925" cy="19876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solidFill>
                  <a:srgbClr val="FFFFFF"/>
                </a:solidFill>
              </a:rPr>
              <a:t>Certification of cryptographic tools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8F16097E-B0EE-4DED-AE4E-95249EECD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50" y="1719301"/>
            <a:ext cx="2734525" cy="42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r>
              <a:rPr lang="en-US" sz="2500">
                <a:solidFill>
                  <a:srgbClr val="FFFFFF"/>
                </a:solidFill>
              </a:rPr>
              <a:t>Government</a:t>
            </a:r>
            <a:endParaRPr lang="en-US" sz="2100" b="0">
              <a:solidFill>
                <a:srgbClr val="FFFFFF"/>
              </a:solidFill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6B126EF1-43C6-4F4A-A350-79815688C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968" y="2428413"/>
            <a:ext cx="1934035" cy="775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algn="r"/>
            <a:r>
              <a:rPr lang="en-US" b="0">
                <a:solidFill>
                  <a:srgbClr val="FFFFFF"/>
                </a:solidFill>
              </a:rPr>
              <a:t>Legal requirements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E596AB-6F6C-4DA0-B001-E4D9765AF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9865" y="4970128"/>
            <a:ext cx="1790015" cy="405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algn="l"/>
            <a:r>
              <a:rPr lang="en-US" b="0">
                <a:solidFill>
                  <a:srgbClr val="FFFFFF"/>
                </a:solidFill>
              </a:rPr>
              <a:t>Certificate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051072A3-C48F-4C4E-A9A2-74F2DEBA4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8864" y="4632628"/>
            <a:ext cx="1790015" cy="405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algn="r"/>
            <a:r>
              <a:rPr lang="en-US" b="0">
                <a:solidFill>
                  <a:srgbClr val="FFFFFF"/>
                </a:solidFill>
              </a:rPr>
              <a:t>System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993025-E368-4557-8445-09865446F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6904" y="5302968"/>
            <a:ext cx="2160301" cy="775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algn="r"/>
            <a:r>
              <a:rPr lang="en-US" b="0">
                <a:solidFill>
                  <a:srgbClr val="FFFFFF"/>
                </a:solidFill>
              </a:rPr>
              <a:t>Engineering documentation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27ECCD-39E0-4E35-A5B9-464FC797D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5710" y="6738025"/>
            <a:ext cx="1152160" cy="405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r>
              <a:rPr lang="en-US" b="0">
                <a:solidFill>
                  <a:srgbClr val="FFFFFF"/>
                </a:solidFill>
              </a:rPr>
              <a:t>Sale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555DB944-8417-458A-BE98-831A23113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0918" y="3436553"/>
            <a:ext cx="2734525" cy="42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r>
              <a:rPr lang="en-US" sz="2500">
                <a:solidFill>
                  <a:srgbClr val="FFFFFF"/>
                </a:solidFill>
              </a:rPr>
              <a:t>Accredited lab</a:t>
            </a:r>
            <a:endParaRPr lang="en-US" sz="2100" b="0">
              <a:solidFill>
                <a:srgbClr val="FFFFFF"/>
              </a:solidFill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E3D4A93C-9398-4DEE-B6DD-7870A28FC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0918" y="6965043"/>
            <a:ext cx="2734525" cy="42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r>
              <a:rPr lang="en-US" sz="2500">
                <a:solidFill>
                  <a:srgbClr val="FFFFFF"/>
                </a:solidFill>
              </a:rPr>
              <a:t>Manufacturer</a:t>
            </a:r>
            <a:endParaRPr lang="en-US" sz="2100" b="0">
              <a:solidFill>
                <a:srgbClr val="FFFFFF"/>
              </a:solidFill>
            </a:endParaRP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09A8ED19-AABC-4286-A617-1764C9F76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5805" y="6965043"/>
            <a:ext cx="1798395" cy="42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r>
              <a:rPr lang="en-US" sz="2500">
                <a:solidFill>
                  <a:srgbClr val="FFFFFF"/>
                </a:solidFill>
              </a:rPr>
              <a:t>Customer</a:t>
            </a:r>
            <a:endParaRPr lang="en-US" sz="2100" b="0">
              <a:solidFill>
                <a:srgbClr val="FFFFFF"/>
              </a:solidFill>
            </a:endParaRPr>
          </a:p>
        </p:txBody>
      </p:sp>
      <p:sp>
        <p:nvSpPr>
          <p:cNvPr id="18" name="Folded Corner 111">
            <a:extLst>
              <a:ext uri="{FF2B5EF4-FFF2-40B4-BE49-F238E27FC236}">
                <a16:creationId xmlns:a16="http://schemas.microsoft.com/office/drawing/2014/main" id="{66197C9D-FB25-4768-B0EB-4B39A99F8020}"/>
              </a:ext>
            </a:extLst>
          </p:cNvPr>
          <p:cNvSpPr/>
          <p:nvPr/>
        </p:nvSpPr>
        <p:spPr bwMode="auto">
          <a:xfrm>
            <a:off x="3049234" y="2545920"/>
            <a:ext cx="432000" cy="540000"/>
          </a:xfrm>
          <a:prstGeom prst="foldedCorner">
            <a:avLst>
              <a:gd name="adj" fmla="val 40072"/>
            </a:avLst>
          </a:prstGeom>
          <a:solidFill>
            <a:srgbClr val="990000"/>
          </a:solidFill>
          <a:ln w="25400" cap="rnd">
            <a:solidFill>
              <a:srgbClr val="FFFFFF"/>
            </a:solidFill>
            <a:round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9" name="Folded Corner 111">
            <a:extLst>
              <a:ext uri="{FF2B5EF4-FFF2-40B4-BE49-F238E27FC236}">
                <a16:creationId xmlns:a16="http://schemas.microsoft.com/office/drawing/2014/main" id="{EECCAFA1-FFC7-4E4B-AE38-26248A7F7931}"/>
              </a:ext>
            </a:extLst>
          </p:cNvPr>
          <p:cNvSpPr/>
          <p:nvPr/>
        </p:nvSpPr>
        <p:spPr bwMode="auto">
          <a:xfrm>
            <a:off x="3913354" y="5420475"/>
            <a:ext cx="432000" cy="540000"/>
          </a:xfrm>
          <a:prstGeom prst="foldedCorner">
            <a:avLst>
              <a:gd name="adj" fmla="val 40072"/>
            </a:avLst>
          </a:prstGeom>
          <a:solidFill>
            <a:srgbClr val="CC9900"/>
          </a:solidFill>
          <a:ln w="25400" cap="rnd">
            <a:solidFill>
              <a:srgbClr val="FFFFFF"/>
            </a:solidFill>
            <a:round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B6B5A8A-5182-47BC-B68A-40F8A3579B3F}"/>
              </a:ext>
            </a:extLst>
          </p:cNvPr>
          <p:cNvGrpSpPr/>
          <p:nvPr/>
        </p:nvGrpSpPr>
        <p:grpSpPr>
          <a:xfrm>
            <a:off x="5497574" y="4785681"/>
            <a:ext cx="513527" cy="653199"/>
            <a:chOff x="5287530" y="3960468"/>
            <a:chExt cx="513527" cy="653199"/>
          </a:xfrm>
          <a:solidFill>
            <a:srgbClr val="008000"/>
          </a:solidFill>
        </p:grpSpPr>
        <p:sp>
          <p:nvSpPr>
            <p:cNvPr id="20" name="Folded Corner 111">
              <a:extLst>
                <a:ext uri="{FF2B5EF4-FFF2-40B4-BE49-F238E27FC236}">
                  <a16:creationId xmlns:a16="http://schemas.microsoft.com/office/drawing/2014/main" id="{8D782321-86CA-485A-B0FF-A932E2CF062C}"/>
                </a:ext>
              </a:extLst>
            </p:cNvPr>
            <p:cNvSpPr/>
            <p:nvPr/>
          </p:nvSpPr>
          <p:spPr bwMode="auto">
            <a:xfrm>
              <a:off x="5287530" y="4073667"/>
              <a:ext cx="432000" cy="540000"/>
            </a:xfrm>
            <a:prstGeom prst="foldedCorner">
              <a:avLst>
                <a:gd name="adj" fmla="val 40072"/>
              </a:avLst>
            </a:prstGeom>
            <a:solidFill>
              <a:srgbClr val="006600"/>
            </a:solidFill>
            <a:ln w="25400" cap="rnd">
              <a:solidFill>
                <a:srgbClr val="FFFFFF"/>
              </a:solidFill>
              <a:round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21" name="Star: 7 Points 20">
              <a:extLst>
                <a:ext uri="{FF2B5EF4-FFF2-40B4-BE49-F238E27FC236}">
                  <a16:creationId xmlns:a16="http://schemas.microsoft.com/office/drawing/2014/main" id="{C978844A-2E7D-434B-BD3D-458335E34771}"/>
                </a:ext>
              </a:extLst>
            </p:cNvPr>
            <p:cNvSpPr/>
            <p:nvPr/>
          </p:nvSpPr>
          <p:spPr bwMode="auto">
            <a:xfrm rot="727134">
              <a:off x="5436829" y="3960468"/>
              <a:ext cx="364228" cy="364228"/>
            </a:xfrm>
            <a:prstGeom prst="star7">
              <a:avLst>
                <a:gd name="adj" fmla="val 29369"/>
                <a:gd name="hf" fmla="val 102572"/>
                <a:gd name="vf" fmla="val 105210"/>
              </a:avLst>
            </a:prstGeom>
            <a:solidFill>
              <a:srgbClr val="00CC00"/>
            </a:solidFill>
            <a:ln w="12700">
              <a:solidFill>
                <a:srgbClr val="FFFFFF"/>
              </a:solidFill>
              <a:miter lim="800000"/>
              <a:headEnd/>
              <a:tailEnd type="none" w="lg" len="lg"/>
            </a:ln>
          </p:spPr>
          <p:txBody>
            <a:bodyPr lIns="102860" tIns="51429" rIns="102860" bIns="51429"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F22BF8A-31AB-4380-BB7C-D0A2D7D7E708}"/>
              </a:ext>
            </a:extLst>
          </p:cNvPr>
          <p:cNvCxnSpPr>
            <a:cxnSpLocks/>
          </p:cNvCxnSpPr>
          <p:nvPr/>
        </p:nvCxnSpPr>
        <p:spPr bwMode="auto">
          <a:xfrm>
            <a:off x="3269385" y="1852333"/>
            <a:ext cx="0" cy="57608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0642F12-94AA-4E7F-AF32-551FB81A5806}"/>
              </a:ext>
            </a:extLst>
          </p:cNvPr>
          <p:cNvCxnSpPr>
            <a:cxnSpLocks/>
          </p:cNvCxnSpPr>
          <p:nvPr/>
        </p:nvCxnSpPr>
        <p:spPr bwMode="auto">
          <a:xfrm>
            <a:off x="3269385" y="3652583"/>
            <a:ext cx="396000" cy="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BD996BB-78F7-4B18-B8A7-225B0C3CD8FD}"/>
              </a:ext>
            </a:extLst>
          </p:cNvPr>
          <p:cNvCxnSpPr>
            <a:cxnSpLocks/>
          </p:cNvCxnSpPr>
          <p:nvPr/>
        </p:nvCxnSpPr>
        <p:spPr bwMode="auto">
          <a:xfrm>
            <a:off x="3271240" y="3220523"/>
            <a:ext cx="0" cy="43206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lg" len="lg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3FDAB14-63F1-401D-B759-387492A11A4F}"/>
              </a:ext>
            </a:extLst>
          </p:cNvPr>
          <p:cNvCxnSpPr>
            <a:cxnSpLocks/>
          </p:cNvCxnSpPr>
          <p:nvPr/>
        </p:nvCxnSpPr>
        <p:spPr bwMode="auto">
          <a:xfrm>
            <a:off x="2928980" y="1852333"/>
            <a:ext cx="700455" cy="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lg" len="lg"/>
          </a:ln>
          <a:effectLst/>
        </p:spPr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4C035A5-A975-46D5-8B17-E74067B157AF}"/>
              </a:ext>
            </a:extLst>
          </p:cNvPr>
          <p:cNvCxnSpPr>
            <a:cxnSpLocks/>
          </p:cNvCxnSpPr>
          <p:nvPr/>
        </p:nvCxnSpPr>
        <p:spPr bwMode="auto">
          <a:xfrm>
            <a:off x="6151990" y="7170085"/>
            <a:ext cx="2232000" cy="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0B01E158-27A1-4D4E-BB1B-2F9E96A30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548" y="6377975"/>
            <a:ext cx="918774" cy="535608"/>
          </a:xfrm>
          <a:prstGeom prst="rect">
            <a:avLst/>
          </a:prstGeom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6F0AC36-36B2-447F-86E1-BA24D9CD3594}"/>
              </a:ext>
            </a:extLst>
          </p:cNvPr>
          <p:cNvCxnSpPr>
            <a:cxnSpLocks/>
          </p:cNvCxnSpPr>
          <p:nvPr/>
        </p:nvCxnSpPr>
        <p:spPr bwMode="auto">
          <a:xfrm flipV="1">
            <a:off x="4126988" y="3929635"/>
            <a:ext cx="10" cy="36000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535C4C3-F462-4E2B-985E-2826FA7CE689}"/>
              </a:ext>
            </a:extLst>
          </p:cNvPr>
          <p:cNvCxnSpPr>
            <a:cxnSpLocks/>
          </p:cNvCxnSpPr>
          <p:nvPr/>
        </p:nvCxnSpPr>
        <p:spPr bwMode="auto">
          <a:xfrm flipV="1">
            <a:off x="4126998" y="6112498"/>
            <a:ext cx="10" cy="36000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7C0C7CA-F286-44C5-BC23-48973F6DE89F}"/>
              </a:ext>
            </a:extLst>
          </p:cNvPr>
          <p:cNvGrpSpPr/>
          <p:nvPr/>
        </p:nvGrpSpPr>
        <p:grpSpPr>
          <a:xfrm>
            <a:off x="3244927" y="4425479"/>
            <a:ext cx="1754523" cy="828528"/>
            <a:chOff x="3271240" y="4588025"/>
            <a:chExt cx="1074595" cy="50744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27A9728-FA0E-4CD5-B434-C6836D9EB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1240" y="4588025"/>
              <a:ext cx="853895" cy="355053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4891292-4010-4492-9B5F-4892F95A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940" y="4740420"/>
              <a:ext cx="853895" cy="355053"/>
            </a:xfrm>
            <a:prstGeom prst="rect">
              <a:avLst/>
            </a:prstGeom>
          </p:spPr>
        </p:pic>
      </p:grp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54CFFAD-16EE-4650-8F3B-AF6A89CDDE7C}"/>
              </a:ext>
            </a:extLst>
          </p:cNvPr>
          <p:cNvCxnSpPr>
            <a:cxnSpLocks/>
          </p:cNvCxnSpPr>
          <p:nvPr/>
        </p:nvCxnSpPr>
        <p:spPr bwMode="auto">
          <a:xfrm>
            <a:off x="5711218" y="3929635"/>
            <a:ext cx="0" cy="75600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1D7AAD7-806C-4DC6-9663-47F5EA0616B1}"/>
              </a:ext>
            </a:extLst>
          </p:cNvPr>
          <p:cNvCxnSpPr>
            <a:cxnSpLocks/>
          </p:cNvCxnSpPr>
          <p:nvPr/>
        </p:nvCxnSpPr>
        <p:spPr bwMode="auto">
          <a:xfrm>
            <a:off x="5711218" y="5608498"/>
            <a:ext cx="0" cy="86400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rgbClr val="C0C0C0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sp>
        <p:nvSpPr>
          <p:cNvPr id="5" name="TextBox 9">
            <a:extLst>
              <a:ext uri="{FF2B5EF4-FFF2-40B4-BE49-F238E27FC236}">
                <a16:creationId xmlns:a16="http://schemas.microsoft.com/office/drawing/2014/main" id="{EC12F5DA-8833-43A5-A8A4-903E2516C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1464" y="1334580"/>
            <a:ext cx="2734499" cy="80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algn="l"/>
            <a:r>
              <a:rPr lang="en-US" sz="2500">
                <a:solidFill>
                  <a:srgbClr val="FFFFFF"/>
                </a:solidFill>
              </a:rPr>
              <a:t>National security authority</a:t>
            </a:r>
            <a:endParaRPr lang="en-US" sz="2100" b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59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11" grpId="0"/>
      <p:bldP spid="12" grpId="0"/>
      <p:bldP spid="14" grpId="0"/>
      <p:bldP spid="18" grpId="0" animBg="1"/>
      <p:bldP spid="19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7" t="6003" r="12917" b="9360"/>
          <a:stretch/>
        </p:blipFill>
        <p:spPr>
          <a:xfrm>
            <a:off x="0" y="320332"/>
            <a:ext cx="10287000" cy="739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1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0655F7-B8E5-4468-AAB8-B7AF8E6E2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9" t="-1" r="8214" b="67680"/>
          <a:stretch/>
        </p:blipFill>
        <p:spPr>
          <a:xfrm>
            <a:off x="3801033" y="1700326"/>
            <a:ext cx="3322593" cy="153294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62" y="817325"/>
            <a:ext cx="1872260" cy="10865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" t="26212" r="4671" b="31734"/>
          <a:stretch/>
        </p:blipFill>
        <p:spPr>
          <a:xfrm>
            <a:off x="3632119" y="778667"/>
            <a:ext cx="3648385" cy="1125237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588242"/>
              </p:ext>
            </p:extLst>
          </p:nvPr>
        </p:nvGraphicFramePr>
        <p:xfrm>
          <a:off x="247650" y="130577"/>
          <a:ext cx="9864540" cy="44818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7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4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098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CA" sz="25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B="25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25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</a:t>
                      </a:r>
                    </a:p>
                  </a:txBody>
                  <a:tcPr marB="25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25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Report</a:t>
                      </a:r>
                    </a:p>
                  </a:txBody>
                  <a:tcPr marB="25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25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Tests</a:t>
                      </a:r>
                    </a:p>
                  </a:txBody>
                  <a:tcPr marB="25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4458">
                <a:tc>
                  <a:txBody>
                    <a:bodyPr/>
                    <a:lstStyle/>
                    <a:p>
                      <a:pPr algn="l"/>
                      <a:endParaRPr lang="en-CA" sz="25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Clavis3</a:t>
                      </a:r>
                    </a:p>
                    <a:p>
                      <a:pPr algn="ctr"/>
                      <a:endParaRPr lang="en-CA" sz="26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CA" sz="25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CA" sz="8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–2018</a:t>
                      </a:r>
                    </a:p>
                    <a:p>
                      <a:pPr algn="ctr"/>
                      <a:r>
                        <a:rPr lang="en-CA" sz="18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interrupted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0981">
                <a:tc>
                  <a:txBody>
                    <a:bodyPr/>
                    <a:lstStyle/>
                    <a:p>
                      <a:pPr algn="l"/>
                      <a:endParaRPr lang="en-CA" sz="25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CA" sz="25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en-CA" sz="20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2400" b="1">
                          <a:solidFill>
                            <a:srgbClr val="FFFFFF"/>
                          </a:solidFill>
                          <a:effectLst>
                            <a:outerShdw blurRad="50800" algn="ctr" rotWithShape="0">
                              <a:prstClr val="black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CA" sz="200" b="1">
                          <a:solidFill>
                            <a:srgbClr val="FFFFFF"/>
                          </a:solidFill>
                          <a:effectLst>
                            <a:outerShdw blurRad="50800" algn="ctr" rotWithShape="0">
                              <a:prstClr val="black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2400" b="1">
                          <a:solidFill>
                            <a:srgbClr val="FFFFFF"/>
                          </a:solidFill>
                          <a:effectLst>
                            <a:outerShdw blurRad="50800" algn="ctr" rotWithShape="0">
                              <a:prstClr val="black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MHz</a:t>
                      </a:r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2016, 2018–19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ongoing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62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A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ru-RU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Квантовые коммуникации</a:t>
                      </a:r>
                      <a:r>
                        <a:rPr kumimoji="0" lang="en-CA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C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en-CA" sz="2400" b="1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Subcarrier</a:t>
                      </a:r>
                      <a:r>
                        <a:rPr lang="en-CA" sz="2400" b="1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scheme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ongoing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9" name="Straight Connector 8"/>
          <p:cNvCxnSpPr/>
          <p:nvPr/>
        </p:nvCxnSpPr>
        <p:spPr bwMode="auto">
          <a:xfrm flipH="1">
            <a:off x="0" y="632525"/>
            <a:ext cx="10287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solidFill>
                  <a:srgbClr val="FFFFFF"/>
                </a:solidFill>
              </a:rPr>
              <a:t>Security audit</a:t>
            </a: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267984" y="3382675"/>
            <a:ext cx="3267308" cy="429830"/>
            <a:chOff x="291280" y="3725217"/>
            <a:chExt cx="3195990" cy="420448"/>
          </a:xfrm>
        </p:grpSpPr>
        <p:pic>
          <p:nvPicPr>
            <p:cNvPr id="14" name="Picture 13" descr="ITMO_logo3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38" t="32492" r="12785" b="29259"/>
            <a:stretch/>
          </p:blipFill>
          <p:spPr>
            <a:xfrm>
              <a:off x="291280" y="3725217"/>
              <a:ext cx="3195990" cy="420448"/>
            </a:xfrm>
            <a:prstGeom prst="rect">
              <a:avLst/>
            </a:prstGeom>
          </p:spPr>
        </p:pic>
        <p:pic>
          <p:nvPicPr>
            <p:cNvPr id="15" name="Picture 14" descr="ITMO_logo3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38" t="32492" r="67169" b="29259"/>
            <a:stretch/>
          </p:blipFill>
          <p:spPr>
            <a:xfrm>
              <a:off x="291280" y="3725217"/>
              <a:ext cx="914330" cy="420448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2" y="2209197"/>
            <a:ext cx="3156792" cy="9090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>
            <a:lum bright="-25000"/>
          </a:blip>
          <a:srcRect b="20552"/>
          <a:stretch/>
        </p:blipFill>
        <p:spPr>
          <a:xfrm>
            <a:off x="3055210" y="6686688"/>
            <a:ext cx="2304320" cy="727597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247650" y="5945915"/>
            <a:ext cx="9864540" cy="1546970"/>
          </a:xfrm>
          <a:prstGeom prst="rect">
            <a:avLst/>
          </a:prstGeom>
        </p:spPr>
        <p:txBody>
          <a:bodyPr lIns="0" tIns="50400" rIns="0" bIns="50400"/>
          <a:lstStyle/>
          <a:p>
            <a:pPr lvl="0" algn="l">
              <a:lnSpc>
                <a:spcPct val="130000"/>
              </a:lnSpc>
              <a:spcAft>
                <a:spcPts val="0"/>
              </a:spcAft>
              <a:buClr>
                <a:srgbClr val="FFFFFF"/>
              </a:buClr>
            </a:pPr>
            <a:r>
              <a:rPr lang="en-CA" sz="2600">
                <a:solidFill>
                  <a:srgbClr val="FFFFFF"/>
                </a:solidFill>
              </a:rPr>
              <a:t>Certification standards are being drafted since 2019 in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503550" y="6666015"/>
            <a:ext cx="2952410" cy="936130"/>
          </a:xfrm>
          <a:prstGeom prst="rect">
            <a:avLst/>
          </a:prstGeom>
        </p:spPr>
        <p:txBody>
          <a:bodyPr lIns="0" tIns="50400" rIns="0" bIns="50400"/>
          <a:lstStyle/>
          <a:p>
            <a:pPr lvl="0" algn="l">
              <a:spcAft>
                <a:spcPts val="0"/>
              </a:spcAft>
              <a:buClr>
                <a:srgbClr val="FFFFFF"/>
              </a:buClr>
            </a:pPr>
            <a:r>
              <a:rPr lang="en-CA">
                <a:solidFill>
                  <a:srgbClr val="FFFFFF"/>
                </a:solidFill>
              </a:rPr>
              <a:t>Industry standards group in QKD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74BA3E9F-56FB-4A4C-8301-1C9FDFCE9F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827185"/>
              </p:ext>
            </p:extLst>
          </p:nvPr>
        </p:nvGraphicFramePr>
        <p:xfrm>
          <a:off x="247650" y="4651110"/>
          <a:ext cx="9864540" cy="7129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7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4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29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A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99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99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312.5 MHz system</a:t>
                      </a:r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0">
                          <a:solidFill>
                            <a:srgbClr val="FF99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CA" sz="2400" b="1">
                          <a:solidFill>
                            <a:srgbClr val="FF99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r>
                        <a:rPr lang="en-CA" sz="2400" b="0">
                          <a:solidFill>
                            <a:srgbClr val="FF99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ongoing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D408D54-921B-4BD7-8BA6-6EE3E6014D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60030" y="6609196"/>
            <a:ext cx="1080150" cy="8911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55E5901-021C-4A6E-B46B-61A609F939D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" b="31633"/>
          <a:stretch/>
        </p:blipFill>
        <p:spPr>
          <a:xfrm>
            <a:off x="278062" y="4624926"/>
            <a:ext cx="2053940" cy="416580"/>
          </a:xfrm>
          <a:prstGeom prst="rect">
            <a:avLst/>
          </a:prstGeom>
        </p:spPr>
      </p:pic>
      <p:sp>
        <p:nvSpPr>
          <p:cNvPr id="24" name="Text Box 4">
            <a:extLst>
              <a:ext uri="{FF2B5EF4-FFF2-40B4-BE49-F238E27FC236}">
                <a16:creationId xmlns:a16="http://schemas.microsoft.com/office/drawing/2014/main" id="{5BB15C45-7D42-42AA-8718-285309E5F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794843"/>
            <a:ext cx="99790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lvl="0"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S. Sajeed 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 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arXiv:1909.07898</a:t>
            </a:r>
          </a:p>
        </p:txBody>
      </p:sp>
    </p:spTree>
    <p:extLst>
      <p:ext uri="{BB962C8B-B14F-4D97-AF65-F5344CB8AC3E}">
        <p14:creationId xmlns:p14="http://schemas.microsoft.com/office/powerpoint/2010/main" val="62199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5940971"/>
              </p:ext>
            </p:extLst>
          </p:nvPr>
        </p:nvGraphicFramePr>
        <p:xfrm>
          <a:off x="0" y="913911"/>
          <a:ext cx="10287000" cy="433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31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5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CA" sz="2400" b="1">
                          <a:solidFill>
                            <a:srgbClr val="FFFFFF"/>
                          </a:solidFill>
                        </a:rPr>
                        <a:t>Rating</a:t>
                      </a:r>
                    </a:p>
                  </a:txBody>
                  <a:tcPr marL="248400" marR="0" marT="36000" marB="72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2400" b="1">
                          <a:solidFill>
                            <a:srgbClr val="FFFFFF"/>
                          </a:solidFill>
                        </a:rPr>
                        <a:t>Description</a:t>
                      </a:r>
                    </a:p>
                  </a:txBody>
                  <a:tcPr marR="144000" marT="36000" marB="72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tabLst>
                          <a:tab pos="627063" algn="l"/>
                        </a:tabLst>
                      </a:pPr>
                      <a:r>
                        <a:rPr lang="en-CA" sz="2400" b="1">
                          <a:solidFill>
                            <a:srgbClr val="FFFFFF"/>
                          </a:solidFill>
                        </a:rPr>
                        <a:t>C3.	Solution secure</a:t>
                      </a:r>
                    </a:p>
                  </a:txBody>
                  <a:tcPr marL="248400" marR="0" marT="144000" marB="144000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400">
                          <a:solidFill>
                            <a:srgbClr val="FFFFFF"/>
                          </a:solidFill>
                        </a:rPr>
                        <a:t>Imperfection not applicable or in security proof</a:t>
                      </a:r>
                    </a:p>
                  </a:txBody>
                  <a:tcPr marR="144000" marT="144000" marB="144000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tabLst>
                          <a:tab pos="627063" algn="l"/>
                        </a:tabLst>
                      </a:pPr>
                      <a:r>
                        <a:rPr lang="en-CA" sz="2400" b="1">
                          <a:solidFill>
                            <a:srgbClr val="FFFFFF"/>
                          </a:solidFill>
                        </a:rPr>
                        <a:t>C2.	Solution robust</a:t>
                      </a:r>
                    </a:p>
                  </a:txBody>
                  <a:tcPr marL="248400" marR="0" marT="108000" marB="144000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400" spc="-20" baseline="0">
                          <a:solidFill>
                            <a:srgbClr val="FFFFFF"/>
                          </a:solidFill>
                        </a:rPr>
                        <a:t>Protects against known attacks but is not in security proof</a:t>
                      </a:r>
                    </a:p>
                  </a:txBody>
                  <a:tcPr marR="144000" marT="108000" marB="144000"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tabLst>
                          <a:tab pos="627063" algn="l"/>
                        </a:tabLst>
                      </a:pPr>
                      <a:r>
                        <a:rPr lang="en-CA" sz="2400" b="1">
                          <a:solidFill>
                            <a:srgbClr val="FFFFFF"/>
                          </a:solidFill>
                        </a:rPr>
                        <a:t>C1.	Solution only</a:t>
                      </a:r>
                      <a:br>
                        <a:rPr lang="en-CA" sz="2400" b="1">
                          <a:solidFill>
                            <a:srgbClr val="FFFFFF"/>
                          </a:solidFill>
                        </a:rPr>
                      </a:br>
                      <a:r>
                        <a:rPr lang="en-CA" sz="2400" b="1">
                          <a:solidFill>
                            <a:srgbClr val="FFFFFF"/>
                          </a:solidFill>
                        </a:rPr>
                        <a:t>	partially effective</a:t>
                      </a:r>
                    </a:p>
                  </a:txBody>
                  <a:tcPr marL="248400" marR="0" marT="108000" marB="144000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400">
                          <a:solidFill>
                            <a:srgbClr val="FFFFFF"/>
                          </a:solidFill>
                        </a:rPr>
                        <a:t>Protects adainst one attack but fails to another</a:t>
                      </a:r>
                    </a:p>
                  </a:txBody>
                  <a:tcPr marR="144000" marT="108000" marB="144000">
                    <a:solidFill>
                      <a:srgbClr val="8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tabLst>
                          <a:tab pos="627063" algn="l"/>
                        </a:tabLst>
                      </a:pPr>
                      <a:r>
                        <a:rPr lang="en-CA" sz="2400" b="1">
                          <a:solidFill>
                            <a:srgbClr val="FFFFFF"/>
                          </a:solidFill>
                        </a:rPr>
                        <a:t>C0.	Insecure</a:t>
                      </a:r>
                    </a:p>
                  </a:txBody>
                  <a:tcPr marL="248400" marR="0" marT="108000" marB="144000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400">
                          <a:solidFill>
                            <a:srgbClr val="FFFFFF"/>
                          </a:solidFill>
                        </a:rPr>
                        <a:t>Loophole confirmed, no countermeasure</a:t>
                      </a:r>
                    </a:p>
                  </a:txBody>
                  <a:tcPr marR="144000" marT="108000" marB="144000">
                    <a:solidFill>
                      <a:srgbClr val="8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tabLst>
                          <a:tab pos="627063" algn="l"/>
                        </a:tabLst>
                      </a:pPr>
                      <a:r>
                        <a:rPr lang="en-CA" sz="2400" b="1">
                          <a:solidFill>
                            <a:srgbClr val="FFFFFF"/>
                          </a:solidFill>
                        </a:rPr>
                        <a:t>CX.</a:t>
                      </a:r>
                      <a:r>
                        <a:rPr lang="en-CA" sz="2400" b="1" baseline="0">
                          <a:solidFill>
                            <a:srgbClr val="FFFFFF"/>
                          </a:solidFill>
                        </a:rPr>
                        <a:t>	Not tested</a:t>
                      </a:r>
                      <a:endParaRPr lang="en-CA" sz="2400" b="1">
                        <a:solidFill>
                          <a:srgbClr val="FFFFFF"/>
                        </a:solidFill>
                      </a:endParaRPr>
                    </a:p>
                  </a:txBody>
                  <a:tcPr marL="248400" marR="0" marT="108000" marB="144000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400">
                          <a:solidFill>
                            <a:srgbClr val="FFFFFF"/>
                          </a:solidFill>
                        </a:rPr>
                        <a:t>Loophole suspected</a:t>
                      </a:r>
                    </a:p>
                  </a:txBody>
                  <a:tcPr marR="144000" marT="108000" marB="144000">
                    <a:solidFill>
                      <a:srgbClr val="8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Hardness against implementation imperfections</a:t>
            </a:r>
            <a:endParaRPr lang="en-CA"/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70C98E71-EEA7-4F07-8BFD-5DB6791AA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292975"/>
            <a:ext cx="99790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lvl="0"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S. Sajeed, P. Chaiwongkhot, A. Huang, H. Qin,</a:t>
            </a:r>
            <a:br>
              <a:rPr lang="en-US" sz="1600" b="0">
                <a:solidFill>
                  <a:srgbClr val="C0C0C0"/>
                </a:solidFill>
                <a:cs typeface="Arial" pitchFamily="34" charset="0"/>
              </a:rPr>
            </a:b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V. Egorov, A. Kozubov, A. Gaidash, V. Chistiakov, A. Vasiliev, A. Gleim, V. Makarov, arXiv:1909.07898</a:t>
            </a:r>
          </a:p>
        </p:txBody>
      </p:sp>
    </p:spTree>
    <p:extLst>
      <p:ext uri="{BB962C8B-B14F-4D97-AF65-F5344CB8AC3E}">
        <p14:creationId xmlns:p14="http://schemas.microsoft.com/office/powerpoint/2010/main" val="2293168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Risk evaluation</a:t>
            </a:r>
            <a:endParaRPr lang="en-CA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59F44F7A-D0EF-428A-9050-7B37DCD70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50" y="1511219"/>
            <a:ext cx="2448340" cy="1575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algn="l" defTabSz="941388">
              <a:tabLst>
                <a:tab pos="2241550" algn="l"/>
              </a:tabLst>
            </a:pPr>
            <a:r>
              <a:rPr lang="en-US" sz="2500">
                <a:solidFill>
                  <a:srgbClr val="FFFFFF"/>
                </a:solidFill>
              </a:rPr>
              <a:t>Loophole</a:t>
            </a:r>
            <a:br>
              <a:rPr lang="en-US" sz="2500">
                <a:solidFill>
                  <a:srgbClr val="FFFFFF"/>
                </a:solidFill>
              </a:rPr>
            </a:br>
            <a:r>
              <a:rPr lang="en-US" sz="2500">
                <a:solidFill>
                  <a:srgbClr val="FF66FF"/>
                </a:solidFill>
              </a:rPr>
              <a:t>likely	1</a:t>
            </a:r>
            <a:br>
              <a:rPr lang="en-US" sz="2500">
                <a:solidFill>
                  <a:srgbClr val="FF66FF"/>
                </a:solidFill>
              </a:rPr>
            </a:br>
            <a:r>
              <a:rPr lang="en-US" sz="2500">
                <a:solidFill>
                  <a:srgbClr val="C0C0C0"/>
                </a:solidFill>
              </a:rPr>
              <a:t>or unlikely	0</a:t>
            </a:r>
            <a:br>
              <a:rPr lang="en-US" sz="2500">
                <a:solidFill>
                  <a:srgbClr val="C0C0C0"/>
                </a:solidFill>
              </a:rPr>
            </a:br>
            <a:r>
              <a:rPr lang="en-US" sz="2500">
                <a:solidFill>
                  <a:srgbClr val="FFFFFF"/>
                </a:solidFill>
              </a:rPr>
              <a:t>to exist?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8E8BD68B-455D-4797-9370-E69A92029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9330" y="1511219"/>
            <a:ext cx="2448340" cy="1575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algn="l" defTabSz="941388">
              <a:tabLst>
                <a:tab pos="2241550" algn="l"/>
              </a:tabLst>
            </a:pPr>
            <a:r>
              <a:rPr lang="en-US" sz="2500">
                <a:solidFill>
                  <a:srgbClr val="FFFFFF"/>
                </a:solidFill>
              </a:rPr>
              <a:t>Exploitable with</a:t>
            </a:r>
            <a:br>
              <a:rPr lang="en-US" sz="2500">
                <a:solidFill>
                  <a:srgbClr val="FFFFFF"/>
                </a:solidFill>
              </a:rPr>
            </a:br>
            <a:r>
              <a:rPr lang="en-US" sz="2500">
                <a:solidFill>
                  <a:srgbClr val="FF66FF"/>
                </a:solidFill>
              </a:rPr>
              <a:t>today’s	1</a:t>
            </a:r>
            <a:br>
              <a:rPr lang="en-US" sz="2500">
                <a:solidFill>
                  <a:srgbClr val="FFFFFF"/>
                </a:solidFill>
              </a:rPr>
            </a:br>
            <a:r>
              <a:rPr lang="en-US" sz="2500">
                <a:solidFill>
                  <a:srgbClr val="C0C0C0"/>
                </a:solidFill>
              </a:rPr>
              <a:t>or future	0</a:t>
            </a:r>
            <a:br>
              <a:rPr lang="en-US" sz="2500">
                <a:solidFill>
                  <a:srgbClr val="C0C0C0"/>
                </a:solidFill>
              </a:rPr>
            </a:br>
            <a:r>
              <a:rPr lang="en-US" sz="2500">
                <a:solidFill>
                  <a:srgbClr val="FFFFFF"/>
                </a:solidFill>
              </a:rPr>
              <a:t>technology?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57DB401A-82ED-4AB0-B8E1-6DB77692E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5810" y="1511219"/>
            <a:ext cx="2448340" cy="1575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algn="l" defTabSz="941388">
              <a:tabLst>
                <a:tab pos="2241550" algn="l"/>
              </a:tabLst>
            </a:pPr>
            <a:r>
              <a:rPr lang="en-US" sz="2500">
                <a:solidFill>
                  <a:srgbClr val="FFFFFF"/>
                </a:solidFill>
              </a:rPr>
              <a:t>Leaks</a:t>
            </a:r>
            <a:br>
              <a:rPr lang="en-US" sz="2500">
                <a:solidFill>
                  <a:srgbClr val="FFFFFF"/>
                </a:solidFill>
              </a:rPr>
            </a:br>
            <a:r>
              <a:rPr lang="en-US" sz="2500">
                <a:solidFill>
                  <a:srgbClr val="FF66FF"/>
                </a:solidFill>
              </a:rPr>
              <a:t>major	1</a:t>
            </a:r>
            <a:br>
              <a:rPr lang="en-US" sz="2500">
                <a:solidFill>
                  <a:srgbClr val="FFFFFF"/>
                </a:solidFill>
              </a:rPr>
            </a:br>
            <a:r>
              <a:rPr lang="en-US" sz="2500">
                <a:solidFill>
                  <a:srgbClr val="C0C0C0"/>
                </a:solidFill>
              </a:rPr>
              <a:t>or minor	0</a:t>
            </a:r>
            <a:br>
              <a:rPr lang="en-US" sz="2500">
                <a:solidFill>
                  <a:srgbClr val="C0C0C0"/>
                </a:solidFill>
              </a:rPr>
            </a:br>
            <a:r>
              <a:rPr lang="en-US" sz="2500">
                <a:solidFill>
                  <a:srgbClr val="FFFFFF"/>
                </a:solidFill>
              </a:rPr>
              <a:t>fraction of key?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AD8D4779-2A74-42C1-AA5A-420BC900B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9230" y="1973457"/>
            <a:ext cx="432060" cy="62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defTabSz="941388">
              <a:tabLst>
                <a:tab pos="2241550" algn="l"/>
              </a:tabLst>
            </a:pPr>
            <a:r>
              <a:rPr lang="en-US" sz="3800" b="0">
                <a:solidFill>
                  <a:srgbClr val="FFFFFF"/>
                </a:solidFill>
              </a:rPr>
              <a:t>+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D2516439-50C0-44BD-B735-09565FED6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5710" y="1973457"/>
            <a:ext cx="432060" cy="62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defTabSz="941388">
              <a:tabLst>
                <a:tab pos="2241550" algn="l"/>
              </a:tabLst>
            </a:pPr>
            <a:r>
              <a:rPr lang="en-US" sz="3800" b="0">
                <a:solidFill>
                  <a:srgbClr val="FFFFFF"/>
                </a:solidFill>
              </a:rPr>
              <a:t>+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6B2712B-AA89-4A1E-95CE-36EB0B37D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259" y="4314580"/>
            <a:ext cx="1254569" cy="62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algn="r" defTabSz="941388">
              <a:tabLst>
                <a:tab pos="2241550" algn="l"/>
              </a:tabLst>
            </a:pPr>
            <a:r>
              <a:rPr lang="en-US" sz="3800" b="0">
                <a:solidFill>
                  <a:srgbClr val="FFFFFF"/>
                </a:solidFill>
              </a:rPr>
              <a:t>=  </a:t>
            </a:r>
            <a:r>
              <a:rPr lang="en-US" sz="3000">
                <a:solidFill>
                  <a:srgbClr val="FFFFFF"/>
                </a:solidFill>
              </a:rPr>
              <a:t>risk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5D57FE-2F63-4BAB-BB8B-176C106D0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6928" y="3854659"/>
            <a:ext cx="2448340" cy="1575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36000">
            <a:spAutoFit/>
          </a:bodyPr>
          <a:lstStyle/>
          <a:p>
            <a:pPr algn="l" defTabSz="941388">
              <a:tabLst>
                <a:tab pos="447675" algn="l"/>
              </a:tabLst>
            </a:pPr>
            <a:r>
              <a:rPr lang="en-US" sz="2500">
                <a:solidFill>
                  <a:srgbClr val="FFFF00"/>
                </a:solidFill>
              </a:rPr>
              <a:t>3	Very high</a:t>
            </a:r>
            <a:br>
              <a:rPr lang="en-US" sz="2500">
                <a:solidFill>
                  <a:srgbClr val="FFFF00"/>
                </a:solidFill>
              </a:rPr>
            </a:br>
            <a:r>
              <a:rPr lang="en-US" sz="2500">
                <a:solidFill>
                  <a:srgbClr val="FFFF00"/>
                </a:solidFill>
              </a:rPr>
              <a:t>2	High</a:t>
            </a:r>
            <a:br>
              <a:rPr lang="en-US" sz="2500">
                <a:solidFill>
                  <a:srgbClr val="FFFFFF"/>
                </a:solidFill>
              </a:rPr>
            </a:br>
            <a:r>
              <a:rPr lang="en-US" sz="2500">
                <a:solidFill>
                  <a:srgbClr val="66FFFF"/>
                </a:solidFill>
              </a:rPr>
              <a:t>1	Medium</a:t>
            </a:r>
            <a:br>
              <a:rPr lang="en-US" sz="2500">
                <a:solidFill>
                  <a:srgbClr val="66FFFF"/>
                </a:solidFill>
              </a:rPr>
            </a:br>
            <a:r>
              <a:rPr lang="en-US" sz="2500">
                <a:solidFill>
                  <a:srgbClr val="66FFFF"/>
                </a:solidFill>
              </a:rPr>
              <a:t>0	Low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E0C1D399-1916-484B-83A1-55A00974B869}"/>
              </a:ext>
            </a:extLst>
          </p:cNvPr>
          <p:cNvSpPr/>
          <p:nvPr/>
        </p:nvSpPr>
        <p:spPr bwMode="auto">
          <a:xfrm>
            <a:off x="1786766" y="3794601"/>
            <a:ext cx="432060" cy="1647244"/>
          </a:xfrm>
          <a:prstGeom prst="leftBrace">
            <a:avLst>
              <a:gd name="adj1" fmla="val 55041"/>
              <a:gd name="adj2" fmla="val 50000"/>
            </a:avLst>
          </a:prstGeom>
          <a:noFill/>
          <a:ln w="1905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0717FC6F-DB8E-4EA3-AB61-F6833E511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292975"/>
            <a:ext cx="99790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lvl="0"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H. Qin, A. Huang, S.-H. Sun, V. Makarov, confidential report for Quantum CTek (2019), unpublished</a:t>
            </a:r>
          </a:p>
        </p:txBody>
      </p:sp>
    </p:spTree>
    <p:extLst>
      <p:ext uri="{BB962C8B-B14F-4D97-AF65-F5344CB8AC3E}">
        <p14:creationId xmlns:p14="http://schemas.microsoft.com/office/powerpoint/2010/main" val="357156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B5D4360-9782-47AC-AF85-48AC30C8D7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551807"/>
              </p:ext>
            </p:extLst>
          </p:nvPr>
        </p:nvGraphicFramePr>
        <p:xfrm>
          <a:off x="174946" y="113105"/>
          <a:ext cx="10081107" cy="68576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8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90">
                  <a:extLst>
                    <a:ext uri="{9D8B030D-6E8A-4147-A177-3AD203B41FA5}">
                      <a16:colId xmlns:a16="http://schemas.microsoft.com/office/drawing/2014/main" val="1405811696"/>
                    </a:ext>
                  </a:extLst>
                </a:gridCol>
                <a:gridCol w="936130">
                  <a:extLst>
                    <a:ext uri="{9D8B030D-6E8A-4147-A177-3AD203B41FA5}">
                      <a16:colId xmlns:a16="http://schemas.microsoft.com/office/drawing/2014/main" val="4092963785"/>
                    </a:ext>
                  </a:extLst>
                </a:gridCol>
                <a:gridCol w="1008140">
                  <a:extLst>
                    <a:ext uri="{9D8B030D-6E8A-4147-A177-3AD203B41FA5}">
                      <a16:colId xmlns:a16="http://schemas.microsoft.com/office/drawing/2014/main" val="1000842782"/>
                    </a:ext>
                  </a:extLst>
                </a:gridCol>
                <a:gridCol w="1296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090">
                  <a:extLst>
                    <a:ext uri="{9D8B030D-6E8A-4147-A177-3AD203B41FA5}">
                      <a16:colId xmlns:a16="http://schemas.microsoft.com/office/drawing/2014/main" val="2339157775"/>
                    </a:ext>
                  </a:extLst>
                </a:gridCol>
                <a:gridCol w="34563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3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 b="1" i="1">
                          <a:solidFill>
                            <a:srgbClr val="FFFFFF"/>
                          </a:solidFill>
                        </a:rPr>
                        <a:t>C</a:t>
                      </a:r>
                      <a:r>
                        <a:rPr lang="en-US" sz="2100" b="1" baseline="-25000">
                          <a:solidFill>
                            <a:srgbClr val="FFFFFF"/>
                          </a:solidFill>
                        </a:rPr>
                        <a:t>2017</a:t>
                      </a:r>
                    </a:p>
                  </a:txBody>
                  <a:tcPr marL="0" marR="0" marT="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 b="1" i="1">
                          <a:solidFill>
                            <a:srgbClr val="FFFFFF"/>
                          </a:solidFill>
                        </a:rPr>
                        <a:t>Q</a:t>
                      </a:r>
                    </a:p>
                  </a:txBody>
                  <a:tcPr marL="0" marR="0" marT="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</a:rPr>
                        <a:t>Needed lab testing?</a:t>
                      </a:r>
                    </a:p>
                  </a:txBody>
                  <a:tcPr marL="0" marR="0" marT="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Initial</a:t>
                      </a:r>
                      <a:br>
                        <a:rPr lang="nb-NO" sz="2000" b="1">
                          <a:solidFill>
                            <a:srgbClr val="FFFFFF"/>
                          </a:solidFill>
                        </a:rPr>
                      </a:br>
                      <a:r>
                        <a:rPr lang="nb-NO" sz="2000" b="1">
                          <a:solidFill>
                            <a:srgbClr val="FFFFFF"/>
                          </a:solidFill>
                        </a:rPr>
                        <a:t>risk eva-luation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100" b="1" i="1">
                          <a:solidFill>
                            <a:srgbClr val="FFFFFF"/>
                          </a:solidFill>
                        </a:rPr>
                        <a:t>C</a:t>
                      </a:r>
                      <a:r>
                        <a:rPr lang="en-US" sz="2100" b="1" baseline="-25000">
                          <a:solidFill>
                            <a:srgbClr val="FFFFFF"/>
                          </a:solidFill>
                        </a:rPr>
                        <a:t>2020</a:t>
                      </a:r>
                    </a:p>
                  </a:txBody>
                  <a:tcPr marL="0" marR="0" marT="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2100" b="1">
                          <a:solidFill>
                            <a:srgbClr val="FFFFFF"/>
                          </a:solidFill>
                        </a:rPr>
                        <a:t>Status in early 2020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900" b="1">
                          <a:solidFill>
                            <a:srgbClr val="FFFFFF"/>
                          </a:solidFill>
                        </a:rPr>
                        <a:t>Detector control attack</a:t>
                      </a:r>
                      <a:endParaRPr lang="en-US" sz="19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CX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Q1–5,7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Yes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900">
                          <a:solidFill>
                            <a:srgbClr val="FFFF00"/>
                          </a:solidFill>
                        </a:rPr>
                        <a:t>High</a:t>
                      </a:r>
                      <a:endParaRPr lang="en-US" sz="1900">
                        <a:solidFill>
                          <a:srgbClr val="FFFF00"/>
                        </a:solidFill>
                      </a:endParaRP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C2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Loophole experimentally confirmed, countermeasures implemented</a:t>
                      </a:r>
                    </a:p>
                  </a:txBody>
                  <a:tcPr marL="10800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900" b="1">
                          <a:solidFill>
                            <a:srgbClr val="FFFFFF"/>
                          </a:solidFill>
                        </a:rPr>
                        <a:t>Laser damage</a:t>
                      </a:r>
                      <a:endParaRPr lang="en-US" sz="19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CX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Q1,3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Yes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900">
                          <a:solidFill>
                            <a:srgbClr val="FFFF00"/>
                          </a:solidFill>
                        </a:rPr>
                        <a:t>High</a:t>
                      </a:r>
                      <a:endParaRPr lang="en-US" sz="1900">
                        <a:solidFill>
                          <a:srgbClr val="FFFF00"/>
                        </a:solidFill>
                      </a:endParaRP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C2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Loophole experimentally confirmed in Alice, countermeasures implemented</a:t>
                      </a:r>
                    </a:p>
                  </a:txBody>
                  <a:tcPr marL="10800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Trojan horse</a:t>
                      </a:r>
                    </a:p>
                  </a:txBody>
                  <a:tcPr marL="9000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 C2,</a:t>
                      </a:r>
                      <a:br>
                        <a:rPr lang="en-US" sz="1900" b="1">
                          <a:solidFill>
                            <a:srgbClr val="FFFFFF"/>
                          </a:solidFill>
                        </a:rPr>
                      </a:b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 C0 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Q1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Yes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66FFFF"/>
                          </a:solidFill>
                        </a:rPr>
                        <a:t>Low (Alice),</a:t>
                      </a:r>
                      <a:br>
                        <a:rPr lang="en-US" sz="1900">
                          <a:solidFill>
                            <a:srgbClr val="FFFFFF"/>
                          </a:solidFill>
                        </a:rPr>
                      </a:br>
                      <a:r>
                        <a:rPr lang="en-US" sz="1900">
                          <a:solidFill>
                            <a:srgbClr val="FFFF00"/>
                          </a:solidFill>
                        </a:rPr>
                        <a:t>High (Bob) 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 C2,</a:t>
                      </a:r>
                      <a:br>
                        <a:rPr lang="en-US" sz="1900" b="1">
                          <a:solidFill>
                            <a:srgbClr val="FFFFFF"/>
                          </a:solidFill>
                        </a:rPr>
                      </a:b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 C2 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Countermeasure developed,</a:t>
                      </a:r>
                      <a:br>
                        <a:rPr lang="en-US" sz="1900">
                          <a:solidFill>
                            <a:srgbClr val="FFFFFF"/>
                          </a:solidFill>
                        </a:rPr>
                      </a:b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to be implemented</a:t>
                      </a:r>
                    </a:p>
                  </a:txBody>
                  <a:tcPr marL="10800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56626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No general security proof</a:t>
                      </a:r>
                    </a:p>
                  </a:txBody>
                  <a:tcPr marL="9000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C0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Q1,5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No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00"/>
                          </a:solidFill>
                        </a:rPr>
                        <a:t>High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C3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Security proofs developed, software updated</a:t>
                      </a:r>
                    </a:p>
                  </a:txBody>
                  <a:tcPr marL="10800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1030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Time-shift attack</a:t>
                      </a:r>
                    </a:p>
                  </a:txBody>
                  <a:tcPr marL="9000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CX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Q1–3,5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Yes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00"/>
                          </a:solidFill>
                        </a:rPr>
                        <a:t>Medium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CX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Lower priority, future work</a:t>
                      </a:r>
                    </a:p>
                  </a:txBody>
                  <a:tcPr marL="10800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39493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Privacy amplification</a:t>
                      </a:r>
                    </a:p>
                  </a:txBody>
                  <a:tcPr marL="9000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C0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Q5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No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00"/>
                          </a:solidFill>
                        </a:rPr>
                        <a:t>High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C3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Correct processing implemented</a:t>
                      </a:r>
                    </a:p>
                  </a:txBody>
                  <a:tcPr marL="10800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06304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Finite-key-size effects</a:t>
                      </a:r>
                    </a:p>
                  </a:txBody>
                  <a:tcPr marL="9000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C0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Q5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No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66FFFF"/>
                          </a:solidFill>
                        </a:rPr>
                        <a:t>Low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C3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Security proofs developed, software updated</a:t>
                      </a:r>
                    </a:p>
                  </a:txBody>
                  <a:tcPr marL="10800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37394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Non-quantum RNG</a:t>
                      </a:r>
                    </a:p>
                  </a:txBody>
                  <a:tcPr marL="9000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C0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Q5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No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66FFFF"/>
                          </a:solidFill>
                        </a:rPr>
                        <a:t>Low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C3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Physical RNG selected,</a:t>
                      </a:r>
                      <a:br>
                        <a:rPr lang="en-US" sz="1900">
                          <a:solidFill>
                            <a:srgbClr val="FFFFFF"/>
                          </a:solidFill>
                        </a:rPr>
                      </a:b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to be implemented</a:t>
                      </a:r>
                    </a:p>
                  </a:txBody>
                  <a:tcPr marL="10800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89093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Intersymbol</a:t>
                      </a:r>
                    </a:p>
                    <a:p>
                      <a:pPr>
                        <a:lnSpc>
                          <a:spcPct val="92000"/>
                        </a:lnSpc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interference</a:t>
                      </a:r>
                    </a:p>
                  </a:txBody>
                  <a:tcPr marL="9000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CX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Q1–3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Yes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>
                          <a:solidFill>
                            <a:srgbClr val="66FFFF"/>
                          </a:solidFill>
                        </a:rPr>
                        <a:t>Low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</a:rPr>
                        <a:t>CX</a:t>
                      </a:r>
                    </a:p>
                  </a:txBody>
                  <a:tcPr marL="0" marR="0" marT="90000" marB="0"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</a:rPr>
                        <a:t>Lower priority, future work</a:t>
                      </a:r>
                    </a:p>
                  </a:txBody>
                  <a:tcPr marL="108000" marR="0" marT="90000" marB="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765397"/>
                  </a:ext>
                </a:extLst>
              </a:tr>
            </a:tbl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Potential</a:t>
            </a:r>
            <a:br>
              <a:rPr lang="en-CA">
                <a:solidFill>
                  <a:srgbClr val="FFFFFF"/>
                </a:solidFill>
              </a:rPr>
            </a:br>
            <a:r>
              <a:rPr lang="en-CA">
                <a:solidFill>
                  <a:srgbClr val="FFFFFF"/>
                </a:solidFill>
              </a:rPr>
              <a:t>issue</a:t>
            </a:r>
            <a:endParaRPr lang="en-CA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AB9B9D7-056A-4CC7-ACE3-A6574B1A4EC0}"/>
              </a:ext>
            </a:extLst>
          </p:cNvPr>
          <p:cNvCxnSpPr/>
          <p:nvPr/>
        </p:nvCxnSpPr>
        <p:spPr bwMode="auto">
          <a:xfrm flipH="1">
            <a:off x="0" y="1091365"/>
            <a:ext cx="10287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 Box 4">
            <a:extLst>
              <a:ext uri="{FF2B5EF4-FFF2-40B4-BE49-F238E27FC236}">
                <a16:creationId xmlns:a16="http://schemas.microsoft.com/office/drawing/2014/main" id="{849BD623-F1BE-4024-B91E-B7DBE710D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292975"/>
            <a:ext cx="99790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lvl="0"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S. Sajeed, P. Chaiwongkhot, A. Huang, H. Qin,</a:t>
            </a:r>
            <a:br>
              <a:rPr lang="en-US" sz="1600" b="0">
                <a:solidFill>
                  <a:srgbClr val="C0C0C0"/>
                </a:solidFill>
                <a:cs typeface="Arial" pitchFamily="34" charset="0"/>
              </a:rPr>
            </a:b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V. Egorov, A. Kozubov, A. Gaidash, V. Chistiakov, A. Vasiliev, A. Gleim, V. Makarov, arXiv:1909.07898</a:t>
            </a:r>
          </a:p>
        </p:txBody>
      </p:sp>
    </p:spTree>
    <p:extLst>
      <p:ext uri="{BB962C8B-B14F-4D97-AF65-F5344CB8AC3E}">
        <p14:creationId xmlns:p14="http://schemas.microsoft.com/office/powerpoint/2010/main" val="2953213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Subcarrier-wave QKD scheme</a:t>
            </a:r>
            <a:endParaRPr lang="en-CA"/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6F0E0813-CD40-419F-8084-EBEC57647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292975"/>
            <a:ext cx="99790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lvl="0"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A. V. Gleim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Opt. Express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24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2619 (2016)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58AD087-038A-4EE2-88E9-114AED4C3733}"/>
              </a:ext>
            </a:extLst>
          </p:cNvPr>
          <p:cNvGrpSpPr/>
          <p:nvPr/>
        </p:nvGrpSpPr>
        <p:grpSpPr>
          <a:xfrm>
            <a:off x="462850" y="1121245"/>
            <a:ext cx="9361302" cy="2376330"/>
            <a:chOff x="462850" y="1121245"/>
            <a:chExt cx="9361302" cy="2376330"/>
          </a:xfrm>
        </p:grpSpPr>
        <p:sp>
          <p:nvSpPr>
            <p:cNvPr id="48" name="Line 6">
              <a:extLst>
                <a:ext uri="{FF2B5EF4-FFF2-40B4-BE49-F238E27FC236}">
                  <a16:creationId xmlns:a16="http://schemas.microsoft.com/office/drawing/2014/main" id="{2DE44FCE-0D7C-4912-AA73-2F708A217E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05049" y="3299575"/>
              <a:ext cx="8415031" cy="0"/>
            </a:xfrm>
            <a:prstGeom prst="line">
              <a:avLst/>
            </a:prstGeom>
            <a:noFill/>
            <a:ln w="25400" cap="flat">
              <a:solidFill>
                <a:srgbClr val="C0C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74D695F4-ECDB-4504-955C-4B66F1706961}"/>
                </a:ext>
              </a:extLst>
            </p:cNvPr>
            <p:cNvGrpSpPr/>
            <p:nvPr/>
          </p:nvGrpSpPr>
          <p:grpSpPr>
            <a:xfrm>
              <a:off x="534860" y="3119575"/>
              <a:ext cx="612000" cy="360000"/>
              <a:chOff x="894910" y="2561445"/>
              <a:chExt cx="539750" cy="33020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3450026B-DD25-4008-9C0B-ADC7344B1A9C}"/>
                  </a:ext>
                </a:extLst>
              </p:cNvPr>
              <p:cNvGrpSpPr/>
              <p:nvPr/>
            </p:nvGrpSpPr>
            <p:grpSpPr>
              <a:xfrm>
                <a:off x="937097" y="2605957"/>
                <a:ext cx="464988" cy="252738"/>
                <a:chOff x="2712363" y="2530537"/>
                <a:chExt cx="464988" cy="252738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D8063C0A-DCC6-4999-A09E-95657AE81817}"/>
                    </a:ext>
                  </a:extLst>
                </p:cNvPr>
                <p:cNvSpPr/>
                <p:nvPr/>
              </p:nvSpPr>
              <p:spPr bwMode="auto">
                <a:xfrm>
                  <a:off x="2712363" y="2530537"/>
                  <a:ext cx="464988" cy="252738"/>
                </a:xfrm>
                <a:prstGeom prst="rect">
                  <a:avLst/>
                </a:prstGeom>
                <a:solidFill>
                  <a:srgbClr val="000000"/>
                </a:solidFill>
                <a:ln w="28575" cap="sq" cmpd="sng" algn="ctr">
                  <a:solidFill>
                    <a:srgbClr val="C0C0C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CA">
                    <a:ln w="19050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43" name="Line 162">
                  <a:extLst>
                    <a:ext uri="{FF2B5EF4-FFF2-40B4-BE49-F238E27FC236}">
                      <a16:creationId xmlns:a16="http://schemas.microsoft.com/office/drawing/2014/main" id="{C26B3409-830E-447D-86FE-23F84BF5AE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1613" y="2655888"/>
                  <a:ext cx="406400" cy="0"/>
                </a:xfrm>
                <a:prstGeom prst="line">
                  <a:avLst/>
                </a:prstGeom>
                <a:noFill/>
                <a:ln w="17463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4" name="Line 163">
                  <a:extLst>
                    <a:ext uri="{FF2B5EF4-FFF2-40B4-BE49-F238E27FC236}">
                      <a16:creationId xmlns:a16="http://schemas.microsoft.com/office/drawing/2014/main" id="{EE1595F8-E1F3-42EE-AF3D-67A6183A1F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55913" y="2549525"/>
                  <a:ext cx="0" cy="212725"/>
                </a:xfrm>
                <a:prstGeom prst="line">
                  <a:avLst/>
                </a:prstGeom>
                <a:noFill/>
                <a:ln w="17463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5" name="Line 164">
                  <a:extLst>
                    <a:ext uri="{FF2B5EF4-FFF2-40B4-BE49-F238E27FC236}">
                      <a16:creationId xmlns:a16="http://schemas.microsoft.com/office/drawing/2014/main" id="{BA57BC38-C4B2-4990-B98F-66206A4C98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776538" y="2574925"/>
                  <a:ext cx="158750" cy="152400"/>
                </a:xfrm>
                <a:prstGeom prst="line">
                  <a:avLst/>
                </a:prstGeom>
                <a:noFill/>
                <a:ln w="17463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46" name="Line 165">
                  <a:extLst>
                    <a:ext uri="{FF2B5EF4-FFF2-40B4-BE49-F238E27FC236}">
                      <a16:creationId xmlns:a16="http://schemas.microsoft.com/office/drawing/2014/main" id="{08E40B59-0297-424B-9EEA-0C3A7FD9D5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76538" y="2574925"/>
                  <a:ext cx="158750" cy="152400"/>
                </a:xfrm>
                <a:prstGeom prst="line">
                  <a:avLst/>
                </a:prstGeom>
                <a:noFill/>
                <a:ln w="17463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sp>
            <p:nvSpPr>
              <p:cNvPr id="71" name="Freeform 29">
                <a:extLst>
                  <a:ext uri="{FF2B5EF4-FFF2-40B4-BE49-F238E27FC236}">
                    <a16:creationId xmlns:a16="http://schemas.microsoft.com/office/drawing/2014/main" id="{D6678AB3-E5AE-48D3-A600-E56A8173B9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910" y="2561445"/>
                <a:ext cx="539750" cy="330200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solidFill>
                <a:srgbClr val="000000"/>
              </a:solidFill>
              <a:ln w="19050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Line 30">
                <a:extLst>
                  <a:ext uri="{FF2B5EF4-FFF2-40B4-BE49-F238E27FC236}">
                    <a16:creationId xmlns:a16="http://schemas.microsoft.com/office/drawing/2014/main" id="{EF4EC42E-8B2D-4436-97DF-D59FD73CEF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347" y="2731308"/>
                <a:ext cx="406400" cy="0"/>
              </a:xfrm>
              <a:prstGeom prst="line">
                <a:avLst/>
              </a:prstGeom>
              <a:noFill/>
              <a:ln w="15875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Line 31">
                <a:extLst>
                  <a:ext uri="{FF2B5EF4-FFF2-40B4-BE49-F238E27FC236}">
                    <a16:creationId xmlns:a16="http://schemas.microsoft.com/office/drawing/2014/main" id="{B30C0127-7A18-4ABD-886D-4BD7B5DAD7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0647" y="2624945"/>
                <a:ext cx="0" cy="212725"/>
              </a:xfrm>
              <a:prstGeom prst="line">
                <a:avLst/>
              </a:prstGeom>
              <a:noFill/>
              <a:ln w="15875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Line 32">
                <a:extLst>
                  <a:ext uri="{FF2B5EF4-FFF2-40B4-BE49-F238E27FC236}">
                    <a16:creationId xmlns:a16="http://schemas.microsoft.com/office/drawing/2014/main" id="{8E042467-6E34-45B6-B4CD-7A1415E3D8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01272" y="2650345"/>
                <a:ext cx="158750" cy="152400"/>
              </a:xfrm>
              <a:prstGeom prst="line">
                <a:avLst/>
              </a:prstGeom>
              <a:noFill/>
              <a:ln w="15875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Line 33">
                <a:extLst>
                  <a:ext uri="{FF2B5EF4-FFF2-40B4-BE49-F238E27FC236}">
                    <a16:creationId xmlns:a16="http://schemas.microsoft.com/office/drawing/2014/main" id="{EE82797F-FBCF-4649-96DF-6F52762FCA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1272" y="2650345"/>
                <a:ext cx="158750" cy="152400"/>
              </a:xfrm>
              <a:prstGeom prst="line">
                <a:avLst/>
              </a:prstGeom>
              <a:noFill/>
              <a:ln w="15875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00" name="Chord 199">
              <a:extLst>
                <a:ext uri="{FF2B5EF4-FFF2-40B4-BE49-F238E27FC236}">
                  <a16:creationId xmlns:a16="http://schemas.microsoft.com/office/drawing/2014/main" id="{C83B793C-7EE4-4393-BB74-1371AC7AB464}"/>
                </a:ext>
              </a:extLst>
            </p:cNvPr>
            <p:cNvSpPr/>
            <p:nvPr/>
          </p:nvSpPr>
          <p:spPr>
            <a:xfrm rot="16200000">
              <a:off x="9068100" y="3101575"/>
              <a:ext cx="396000" cy="396000"/>
            </a:xfrm>
            <a:prstGeom prst="chord">
              <a:avLst>
                <a:gd name="adj1" fmla="val 21589360"/>
                <a:gd name="adj2" fmla="val 10812776"/>
              </a:avLst>
            </a:prstGeom>
            <a:solidFill>
              <a:srgbClr val="C0C0C0"/>
            </a:solidFill>
            <a:ln w="1905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Freeform 29">
              <a:extLst>
                <a:ext uri="{FF2B5EF4-FFF2-40B4-BE49-F238E27FC236}">
                  <a16:creationId xmlns:a16="http://schemas.microsoft.com/office/drawing/2014/main" id="{27FE2425-CD22-4192-BCE9-93FD8B396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3210" y="3119575"/>
              <a:ext cx="612000" cy="360000"/>
            </a:xfrm>
            <a:custGeom>
              <a:avLst/>
              <a:gdLst>
                <a:gd name="T0" fmla="*/ 340 w 340"/>
                <a:gd name="T1" fmla="*/ 208 h 208"/>
                <a:gd name="T2" fmla="*/ 340 w 340"/>
                <a:gd name="T3" fmla="*/ 0 h 208"/>
                <a:gd name="T4" fmla="*/ 0 w 340"/>
                <a:gd name="T5" fmla="*/ 0 h 208"/>
                <a:gd name="T6" fmla="*/ 0 w 340"/>
                <a:gd name="T7" fmla="*/ 208 h 208"/>
                <a:gd name="T8" fmla="*/ 340 w 340"/>
                <a:gd name="T9" fmla="*/ 208 h 208"/>
                <a:gd name="T10" fmla="*/ 340 w 340"/>
                <a:gd name="T11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208">
                  <a:moveTo>
                    <a:pt x="340" y="208"/>
                  </a:moveTo>
                  <a:lnTo>
                    <a:pt x="340" y="0"/>
                  </a:lnTo>
                  <a:lnTo>
                    <a:pt x="0" y="0"/>
                  </a:lnTo>
                  <a:lnTo>
                    <a:pt x="0" y="208"/>
                  </a:lnTo>
                  <a:lnTo>
                    <a:pt x="340" y="208"/>
                  </a:lnTo>
                  <a:lnTo>
                    <a:pt x="340" y="208"/>
                  </a:lnTo>
                  <a:close/>
                </a:path>
              </a:pathLst>
            </a:custGeom>
            <a:solidFill>
              <a:srgbClr val="000000"/>
            </a:solidFill>
            <a:ln w="19050" cap="flat">
              <a:solidFill>
                <a:srgbClr val="C0C0C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r>
                <a:rPr lang="en-US" sz="2200">
                  <a:solidFill>
                    <a:srgbClr val="C0C0C0"/>
                  </a:solidFill>
                </a:rPr>
                <a:t>Att</a:t>
              </a:r>
            </a:p>
          </p:txBody>
        </p: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3092EF74-B275-482C-866D-4DAC88D4594D}"/>
                </a:ext>
              </a:extLst>
            </p:cNvPr>
            <p:cNvGrpSpPr/>
            <p:nvPr/>
          </p:nvGrpSpPr>
          <p:grpSpPr>
            <a:xfrm>
              <a:off x="1489035" y="2446504"/>
              <a:ext cx="612000" cy="1033071"/>
              <a:chOff x="1543000" y="2271278"/>
              <a:chExt cx="612000" cy="1033071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CB3C5942-E2A1-4A85-85D8-70D0DD13D439}"/>
                  </a:ext>
                </a:extLst>
              </p:cNvPr>
              <p:cNvGrpSpPr/>
              <p:nvPr/>
            </p:nvGrpSpPr>
            <p:grpSpPr>
              <a:xfrm>
                <a:off x="1543000" y="2927471"/>
                <a:ext cx="612000" cy="376878"/>
                <a:chOff x="1879651" y="2552471"/>
                <a:chExt cx="612000" cy="376878"/>
              </a:xfrm>
            </p:grpSpPr>
            <p:sp>
              <p:nvSpPr>
                <p:cNvPr id="201" name="Freeform 29">
                  <a:extLst>
                    <a:ext uri="{FF2B5EF4-FFF2-40B4-BE49-F238E27FC236}">
                      <a16:creationId xmlns:a16="http://schemas.microsoft.com/office/drawing/2014/main" id="{D9A18577-1C60-401F-AF11-EB0F8DC3B1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9651" y="2569349"/>
                  <a:ext cx="612000" cy="360000"/>
                </a:xfrm>
                <a:custGeom>
                  <a:avLst/>
                  <a:gdLst>
                    <a:gd name="T0" fmla="*/ 340 w 340"/>
                    <a:gd name="T1" fmla="*/ 208 h 208"/>
                    <a:gd name="T2" fmla="*/ 340 w 340"/>
                    <a:gd name="T3" fmla="*/ 0 h 208"/>
                    <a:gd name="T4" fmla="*/ 0 w 340"/>
                    <a:gd name="T5" fmla="*/ 0 h 208"/>
                    <a:gd name="T6" fmla="*/ 0 w 340"/>
                    <a:gd name="T7" fmla="*/ 208 h 208"/>
                    <a:gd name="T8" fmla="*/ 340 w 340"/>
                    <a:gd name="T9" fmla="*/ 208 h 208"/>
                    <a:gd name="T10" fmla="*/ 340 w 340"/>
                    <a:gd name="T11" fmla="*/ 2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40" h="208">
                      <a:moveTo>
                        <a:pt x="340" y="208"/>
                      </a:moveTo>
                      <a:lnTo>
                        <a:pt x="340" y="0"/>
                      </a:lnTo>
                      <a:lnTo>
                        <a:pt x="0" y="0"/>
                      </a:lnTo>
                      <a:lnTo>
                        <a:pt x="0" y="208"/>
                      </a:lnTo>
                      <a:lnTo>
                        <a:pt x="340" y="208"/>
                      </a:lnTo>
                      <a:lnTo>
                        <a:pt x="340" y="20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050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 baseline="-250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02" name="Freeform 29">
                  <a:extLst>
                    <a:ext uri="{FF2B5EF4-FFF2-40B4-BE49-F238E27FC236}">
                      <a16:creationId xmlns:a16="http://schemas.microsoft.com/office/drawing/2014/main" id="{9E9BFF27-8CBE-456E-84C9-A71E49507B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4439" y="2552471"/>
                  <a:ext cx="577210" cy="306433"/>
                </a:xfrm>
                <a:custGeom>
                  <a:avLst/>
                  <a:gdLst>
                    <a:gd name="T0" fmla="*/ 340 w 340"/>
                    <a:gd name="T1" fmla="*/ 208 h 208"/>
                    <a:gd name="T2" fmla="*/ 340 w 340"/>
                    <a:gd name="T3" fmla="*/ 0 h 208"/>
                    <a:gd name="T4" fmla="*/ 0 w 340"/>
                    <a:gd name="T5" fmla="*/ 0 h 208"/>
                    <a:gd name="T6" fmla="*/ 0 w 340"/>
                    <a:gd name="T7" fmla="*/ 208 h 208"/>
                    <a:gd name="T8" fmla="*/ 340 w 340"/>
                    <a:gd name="T9" fmla="*/ 208 h 208"/>
                    <a:gd name="T10" fmla="*/ 340 w 340"/>
                    <a:gd name="T11" fmla="*/ 2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40" h="208">
                      <a:moveTo>
                        <a:pt x="340" y="208"/>
                      </a:moveTo>
                      <a:lnTo>
                        <a:pt x="340" y="0"/>
                      </a:lnTo>
                      <a:lnTo>
                        <a:pt x="0" y="0"/>
                      </a:lnTo>
                      <a:lnTo>
                        <a:pt x="0" y="208"/>
                      </a:lnTo>
                      <a:lnTo>
                        <a:pt x="340" y="208"/>
                      </a:lnTo>
                      <a:lnTo>
                        <a:pt x="340" y="208"/>
                      </a:lnTo>
                      <a:close/>
                    </a:path>
                  </a:pathLst>
                </a:custGeom>
                <a:noFill/>
                <a:ln w="19050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r>
                    <a:rPr lang="el-GR" sz="2200" b="0" i="1">
                      <a:solidFill>
                        <a:srgbClr val="C0C0C0"/>
                      </a:solidFill>
                    </a:rPr>
                    <a:t>φ</a:t>
                  </a:r>
                  <a:r>
                    <a:rPr lang="en-US" sz="2200" i="1" baseline="-25000">
                      <a:solidFill>
                        <a:srgbClr val="C0C0C0"/>
                      </a:solidFill>
                    </a:rPr>
                    <a:t>A</a:t>
                  </a:r>
                </a:p>
              </p:txBody>
            </p:sp>
          </p:grpSp>
          <p:sp>
            <p:nvSpPr>
              <p:cNvPr id="207" name="Line 6">
                <a:extLst>
                  <a:ext uri="{FF2B5EF4-FFF2-40B4-BE49-F238E27FC236}">
                    <a16:creationId xmlns:a16="http://schemas.microsoft.com/office/drawing/2014/main" id="{6E69D2C7-5C0F-4C66-B076-86E1D61506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49000" y="2631840"/>
                <a:ext cx="0" cy="312509"/>
              </a:xfrm>
              <a:prstGeom prst="line">
                <a:avLst/>
              </a:prstGeom>
              <a:noFill/>
              <a:ln w="25400" cap="flat">
                <a:solidFill>
                  <a:srgbClr val="C0C0C0"/>
                </a:solidFill>
                <a:prstDash val="solid"/>
                <a:miter lim="800000"/>
                <a:headEnd type="arrow" w="lg" len="lg"/>
                <a:tailEnd type="none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29">
                <a:extLst>
                  <a:ext uri="{FF2B5EF4-FFF2-40B4-BE49-F238E27FC236}">
                    <a16:creationId xmlns:a16="http://schemas.microsoft.com/office/drawing/2014/main" id="{6064C808-0E88-4438-A140-172C056ACF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9125" y="2271278"/>
                <a:ext cx="539750" cy="306433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noFill/>
              <a:ln w="190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l-GR" sz="2200" b="0">
                    <a:solidFill>
                      <a:srgbClr val="C0C0C0"/>
                    </a:solidFill>
                  </a:rPr>
                  <a:t>Ω</a:t>
                </a:r>
                <a:endParaRPr lang="en-US" sz="2200" b="0" baseline="-25000">
                  <a:solidFill>
                    <a:srgbClr val="C0C0C0"/>
                  </a:solidFill>
                </a:endParaRPr>
              </a:p>
            </p:txBody>
          </p: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E7A81CDE-F5EF-4156-A08A-48A83F7F1F3B}"/>
                </a:ext>
              </a:extLst>
            </p:cNvPr>
            <p:cNvGrpSpPr/>
            <p:nvPr/>
          </p:nvGrpSpPr>
          <p:grpSpPr>
            <a:xfrm>
              <a:off x="7229613" y="2446504"/>
              <a:ext cx="612000" cy="1033071"/>
              <a:chOff x="1543000" y="2271278"/>
              <a:chExt cx="612000" cy="1033071"/>
            </a:xfrm>
          </p:grpSpPr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3E08A2ED-DA2E-4566-9A3A-1B3DF1792A56}"/>
                  </a:ext>
                </a:extLst>
              </p:cNvPr>
              <p:cNvGrpSpPr/>
              <p:nvPr/>
            </p:nvGrpSpPr>
            <p:grpSpPr>
              <a:xfrm>
                <a:off x="1543000" y="2927471"/>
                <a:ext cx="612000" cy="376878"/>
                <a:chOff x="1879651" y="2552471"/>
                <a:chExt cx="612000" cy="376878"/>
              </a:xfrm>
            </p:grpSpPr>
            <p:sp>
              <p:nvSpPr>
                <p:cNvPr id="222" name="Freeform 29">
                  <a:extLst>
                    <a:ext uri="{FF2B5EF4-FFF2-40B4-BE49-F238E27FC236}">
                      <a16:creationId xmlns:a16="http://schemas.microsoft.com/office/drawing/2014/main" id="{B63C0C20-4BEE-41AD-A17E-20AF74D274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9651" y="2569349"/>
                  <a:ext cx="612000" cy="360000"/>
                </a:xfrm>
                <a:custGeom>
                  <a:avLst/>
                  <a:gdLst>
                    <a:gd name="T0" fmla="*/ 340 w 340"/>
                    <a:gd name="T1" fmla="*/ 208 h 208"/>
                    <a:gd name="T2" fmla="*/ 340 w 340"/>
                    <a:gd name="T3" fmla="*/ 0 h 208"/>
                    <a:gd name="T4" fmla="*/ 0 w 340"/>
                    <a:gd name="T5" fmla="*/ 0 h 208"/>
                    <a:gd name="T6" fmla="*/ 0 w 340"/>
                    <a:gd name="T7" fmla="*/ 208 h 208"/>
                    <a:gd name="T8" fmla="*/ 340 w 340"/>
                    <a:gd name="T9" fmla="*/ 208 h 208"/>
                    <a:gd name="T10" fmla="*/ 340 w 340"/>
                    <a:gd name="T11" fmla="*/ 2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40" h="208">
                      <a:moveTo>
                        <a:pt x="340" y="208"/>
                      </a:moveTo>
                      <a:lnTo>
                        <a:pt x="340" y="0"/>
                      </a:lnTo>
                      <a:lnTo>
                        <a:pt x="0" y="0"/>
                      </a:lnTo>
                      <a:lnTo>
                        <a:pt x="0" y="208"/>
                      </a:lnTo>
                      <a:lnTo>
                        <a:pt x="340" y="208"/>
                      </a:lnTo>
                      <a:lnTo>
                        <a:pt x="340" y="20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050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 baseline="-250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223" name="Freeform 29">
                  <a:extLst>
                    <a:ext uri="{FF2B5EF4-FFF2-40B4-BE49-F238E27FC236}">
                      <a16:creationId xmlns:a16="http://schemas.microsoft.com/office/drawing/2014/main" id="{1E0CD7A4-0409-43CA-90D8-AD9E706956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4439" y="2552471"/>
                  <a:ext cx="577210" cy="306433"/>
                </a:xfrm>
                <a:custGeom>
                  <a:avLst/>
                  <a:gdLst>
                    <a:gd name="T0" fmla="*/ 340 w 340"/>
                    <a:gd name="T1" fmla="*/ 208 h 208"/>
                    <a:gd name="T2" fmla="*/ 340 w 340"/>
                    <a:gd name="T3" fmla="*/ 0 h 208"/>
                    <a:gd name="T4" fmla="*/ 0 w 340"/>
                    <a:gd name="T5" fmla="*/ 0 h 208"/>
                    <a:gd name="T6" fmla="*/ 0 w 340"/>
                    <a:gd name="T7" fmla="*/ 208 h 208"/>
                    <a:gd name="T8" fmla="*/ 340 w 340"/>
                    <a:gd name="T9" fmla="*/ 208 h 208"/>
                    <a:gd name="T10" fmla="*/ 340 w 340"/>
                    <a:gd name="T11" fmla="*/ 2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40" h="208">
                      <a:moveTo>
                        <a:pt x="340" y="208"/>
                      </a:moveTo>
                      <a:lnTo>
                        <a:pt x="340" y="0"/>
                      </a:lnTo>
                      <a:lnTo>
                        <a:pt x="0" y="0"/>
                      </a:lnTo>
                      <a:lnTo>
                        <a:pt x="0" y="208"/>
                      </a:lnTo>
                      <a:lnTo>
                        <a:pt x="340" y="208"/>
                      </a:lnTo>
                      <a:lnTo>
                        <a:pt x="340" y="208"/>
                      </a:lnTo>
                      <a:close/>
                    </a:path>
                  </a:pathLst>
                </a:custGeom>
                <a:noFill/>
                <a:ln w="19050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r>
                    <a:rPr lang="el-GR" sz="2200" b="0" i="1">
                      <a:solidFill>
                        <a:srgbClr val="C0C0C0"/>
                      </a:solidFill>
                    </a:rPr>
                    <a:t>φ</a:t>
                  </a:r>
                  <a:r>
                    <a:rPr lang="en-US" sz="2200" i="1" baseline="-25000">
                      <a:solidFill>
                        <a:srgbClr val="C0C0C0"/>
                      </a:solidFill>
                    </a:rPr>
                    <a:t>B</a:t>
                  </a:r>
                </a:p>
              </p:txBody>
            </p:sp>
          </p:grpSp>
          <p:sp>
            <p:nvSpPr>
              <p:cNvPr id="220" name="Line 6">
                <a:extLst>
                  <a:ext uri="{FF2B5EF4-FFF2-40B4-BE49-F238E27FC236}">
                    <a16:creationId xmlns:a16="http://schemas.microsoft.com/office/drawing/2014/main" id="{49C97DC5-3273-4B56-B929-11902C91EC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49000" y="2631840"/>
                <a:ext cx="0" cy="312509"/>
              </a:xfrm>
              <a:prstGeom prst="line">
                <a:avLst/>
              </a:prstGeom>
              <a:noFill/>
              <a:ln w="25400" cap="flat">
                <a:solidFill>
                  <a:srgbClr val="C0C0C0"/>
                </a:solidFill>
                <a:prstDash val="solid"/>
                <a:miter lim="800000"/>
                <a:headEnd type="arrow" w="lg" len="lg"/>
                <a:tailEnd type="none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29">
                <a:extLst>
                  <a:ext uri="{FF2B5EF4-FFF2-40B4-BE49-F238E27FC236}">
                    <a16:creationId xmlns:a16="http://schemas.microsoft.com/office/drawing/2014/main" id="{4D8541BB-2C19-4011-95AC-C23835F58E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9125" y="2271278"/>
                <a:ext cx="539750" cy="306433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noFill/>
              <a:ln w="190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l-GR" sz="2200" b="0">
                    <a:solidFill>
                      <a:srgbClr val="C0C0C0"/>
                    </a:solidFill>
                  </a:rPr>
                  <a:t>Ω</a:t>
                </a:r>
                <a:endParaRPr lang="en-US" sz="2200" b="0" baseline="-25000">
                  <a:solidFill>
                    <a:srgbClr val="C0C0C0"/>
                  </a:solidFill>
                </a:endParaRPr>
              </a:p>
            </p:txBody>
          </p: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FB34F34B-289F-49CB-B5BC-77924E3FD20D}"/>
                </a:ext>
              </a:extLst>
            </p:cNvPr>
            <p:cNvGrpSpPr/>
            <p:nvPr/>
          </p:nvGrpSpPr>
          <p:grpSpPr>
            <a:xfrm>
              <a:off x="4865073" y="2867575"/>
              <a:ext cx="556854" cy="432000"/>
              <a:chOff x="4916815" y="2561445"/>
              <a:chExt cx="556854" cy="432000"/>
            </a:xfrm>
          </p:grpSpPr>
          <p:sp>
            <p:nvSpPr>
              <p:cNvPr id="64" name="Oval 22">
                <a:extLst>
                  <a:ext uri="{FF2B5EF4-FFF2-40B4-BE49-F238E27FC236}">
                    <a16:creationId xmlns:a16="http://schemas.microsoft.com/office/drawing/2014/main" id="{A6490278-8936-4AB5-8A79-A2A58E04F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6815" y="2561445"/>
                <a:ext cx="432000" cy="432000"/>
              </a:xfrm>
              <a:prstGeom prst="ellipse">
                <a:avLst/>
              </a:prstGeom>
              <a:noFill/>
              <a:ln w="25400" cap="flat">
                <a:solidFill>
                  <a:srgbClr val="C0C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Oval 22">
                <a:extLst>
                  <a:ext uri="{FF2B5EF4-FFF2-40B4-BE49-F238E27FC236}">
                    <a16:creationId xmlns:a16="http://schemas.microsoft.com/office/drawing/2014/main" id="{557A0561-6FF6-4693-BE25-AF56EA732C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1669" y="2561445"/>
                <a:ext cx="432000" cy="432000"/>
              </a:xfrm>
              <a:prstGeom prst="ellipse">
                <a:avLst/>
              </a:prstGeom>
              <a:noFill/>
              <a:ln w="25400" cap="flat">
                <a:solidFill>
                  <a:srgbClr val="C0C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47E36BDE-8361-4698-A64B-6659584A3DA9}"/>
                </a:ext>
              </a:extLst>
            </p:cNvPr>
            <p:cNvGrpSpPr/>
            <p:nvPr/>
          </p:nvGrpSpPr>
          <p:grpSpPr>
            <a:xfrm>
              <a:off x="8329868" y="3119575"/>
              <a:ext cx="360000" cy="360000"/>
              <a:chOff x="8311940" y="3119575"/>
              <a:chExt cx="360000" cy="360000"/>
            </a:xfrm>
          </p:grpSpPr>
          <p:sp>
            <p:nvSpPr>
              <p:cNvPr id="216" name="Freeform 29">
                <a:extLst>
                  <a:ext uri="{FF2B5EF4-FFF2-40B4-BE49-F238E27FC236}">
                    <a16:creationId xmlns:a16="http://schemas.microsoft.com/office/drawing/2014/main" id="{39FB33F0-FBB4-4644-8AFB-1D4F2E1F15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1940" y="3119575"/>
                <a:ext cx="360000" cy="360000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solidFill>
                <a:srgbClr val="000000"/>
              </a:solidFill>
              <a:ln w="19050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200">
                  <a:solidFill>
                    <a:srgbClr val="EAEAEA"/>
                  </a:solidFill>
                </a:endParaRPr>
              </a:p>
            </p:txBody>
          </p:sp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83DC19D8-E97A-42A1-9338-49BF0AFC5C2D}"/>
                  </a:ext>
                </a:extLst>
              </p:cNvPr>
              <p:cNvGrpSpPr/>
              <p:nvPr/>
            </p:nvGrpSpPr>
            <p:grpSpPr>
              <a:xfrm>
                <a:off x="8352110" y="3182364"/>
                <a:ext cx="279660" cy="234423"/>
                <a:chOff x="6520070" y="5425001"/>
                <a:chExt cx="2603012" cy="1259408"/>
              </a:xfrm>
            </p:grpSpPr>
            <p:sp>
              <p:nvSpPr>
                <p:cNvPr id="227" name="Freeform: Shape 226">
                  <a:extLst>
                    <a:ext uri="{FF2B5EF4-FFF2-40B4-BE49-F238E27FC236}">
                      <a16:creationId xmlns:a16="http://schemas.microsoft.com/office/drawing/2014/main" id="{4C75A3BB-9DB2-404C-BB6C-736A54D44702}"/>
                    </a:ext>
                  </a:extLst>
                </p:cNvPr>
                <p:cNvSpPr/>
                <p:nvPr/>
              </p:nvSpPr>
              <p:spPr bwMode="auto">
                <a:xfrm>
                  <a:off x="6520070" y="5425001"/>
                  <a:ext cx="2603012" cy="306434"/>
                </a:xfrm>
                <a:custGeom>
                  <a:avLst/>
                  <a:gdLst>
                    <a:gd name="connsiteX0" fmla="*/ 0 w 2623670"/>
                    <a:gd name="connsiteY0" fmla="*/ 460188 h 460188"/>
                    <a:gd name="connsiteX1" fmla="*/ 884517 w 2623670"/>
                    <a:gd name="connsiteY1" fmla="*/ 23906 h 460188"/>
                    <a:gd name="connsiteX2" fmla="*/ 1751106 w 2623670"/>
                    <a:gd name="connsiteY2" fmla="*/ 406400 h 460188"/>
                    <a:gd name="connsiteX3" fmla="*/ 2623670 w 2623670"/>
                    <a:gd name="connsiteY3" fmla="*/ 0 h 460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23670" h="460188">
                      <a:moveTo>
                        <a:pt x="0" y="460188"/>
                      </a:moveTo>
                      <a:cubicBezTo>
                        <a:pt x="296333" y="246529"/>
                        <a:pt x="592666" y="32871"/>
                        <a:pt x="884517" y="23906"/>
                      </a:cubicBezTo>
                      <a:cubicBezTo>
                        <a:pt x="1176368" y="14941"/>
                        <a:pt x="1461247" y="410384"/>
                        <a:pt x="1751106" y="406400"/>
                      </a:cubicBezTo>
                      <a:cubicBezTo>
                        <a:pt x="2040965" y="402416"/>
                        <a:pt x="2332317" y="201208"/>
                        <a:pt x="2623670" y="0"/>
                      </a:cubicBezTo>
                    </a:path>
                  </a:pathLst>
                </a:custGeom>
                <a:noFill/>
                <a:ln w="15875">
                  <a:solidFill>
                    <a:srgbClr val="C0C0C0"/>
                  </a:solidFill>
                  <a:miter lim="800000"/>
                  <a:headEnd/>
                  <a:tailEnd type="none" w="lg" len="lg"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8" name="Freeform: Shape 227">
                  <a:extLst>
                    <a:ext uri="{FF2B5EF4-FFF2-40B4-BE49-F238E27FC236}">
                      <a16:creationId xmlns:a16="http://schemas.microsoft.com/office/drawing/2014/main" id="{B5912DFA-921E-4773-A15E-AC0DC78022DF}"/>
                    </a:ext>
                  </a:extLst>
                </p:cNvPr>
                <p:cNvSpPr/>
                <p:nvPr/>
              </p:nvSpPr>
              <p:spPr bwMode="auto">
                <a:xfrm>
                  <a:off x="6520070" y="5901488"/>
                  <a:ext cx="2603012" cy="306434"/>
                </a:xfrm>
                <a:custGeom>
                  <a:avLst/>
                  <a:gdLst>
                    <a:gd name="connsiteX0" fmla="*/ 0 w 2623670"/>
                    <a:gd name="connsiteY0" fmla="*/ 460188 h 460188"/>
                    <a:gd name="connsiteX1" fmla="*/ 884517 w 2623670"/>
                    <a:gd name="connsiteY1" fmla="*/ 23906 h 460188"/>
                    <a:gd name="connsiteX2" fmla="*/ 1751106 w 2623670"/>
                    <a:gd name="connsiteY2" fmla="*/ 406400 h 460188"/>
                    <a:gd name="connsiteX3" fmla="*/ 2623670 w 2623670"/>
                    <a:gd name="connsiteY3" fmla="*/ 0 h 460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23670" h="460188">
                      <a:moveTo>
                        <a:pt x="0" y="460188"/>
                      </a:moveTo>
                      <a:cubicBezTo>
                        <a:pt x="296333" y="246529"/>
                        <a:pt x="592666" y="32871"/>
                        <a:pt x="884517" y="23906"/>
                      </a:cubicBezTo>
                      <a:cubicBezTo>
                        <a:pt x="1176368" y="14941"/>
                        <a:pt x="1461247" y="410384"/>
                        <a:pt x="1751106" y="406400"/>
                      </a:cubicBezTo>
                      <a:cubicBezTo>
                        <a:pt x="2040965" y="402416"/>
                        <a:pt x="2332317" y="201208"/>
                        <a:pt x="2623670" y="0"/>
                      </a:cubicBezTo>
                    </a:path>
                  </a:pathLst>
                </a:custGeom>
                <a:noFill/>
                <a:ln w="15875">
                  <a:solidFill>
                    <a:srgbClr val="C0C0C0"/>
                  </a:solidFill>
                  <a:miter lim="800000"/>
                  <a:headEnd/>
                  <a:tailEnd type="none" w="lg" len="lg"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Freeform: Shape 228">
                  <a:extLst>
                    <a:ext uri="{FF2B5EF4-FFF2-40B4-BE49-F238E27FC236}">
                      <a16:creationId xmlns:a16="http://schemas.microsoft.com/office/drawing/2014/main" id="{61C1EE2D-5093-4E9F-A17A-405483EA9D15}"/>
                    </a:ext>
                  </a:extLst>
                </p:cNvPr>
                <p:cNvSpPr/>
                <p:nvPr/>
              </p:nvSpPr>
              <p:spPr bwMode="auto">
                <a:xfrm>
                  <a:off x="6520070" y="6377975"/>
                  <a:ext cx="2603012" cy="306434"/>
                </a:xfrm>
                <a:custGeom>
                  <a:avLst/>
                  <a:gdLst>
                    <a:gd name="connsiteX0" fmla="*/ 0 w 2623670"/>
                    <a:gd name="connsiteY0" fmla="*/ 460188 h 460188"/>
                    <a:gd name="connsiteX1" fmla="*/ 884517 w 2623670"/>
                    <a:gd name="connsiteY1" fmla="*/ 23906 h 460188"/>
                    <a:gd name="connsiteX2" fmla="*/ 1751106 w 2623670"/>
                    <a:gd name="connsiteY2" fmla="*/ 406400 h 460188"/>
                    <a:gd name="connsiteX3" fmla="*/ 2623670 w 2623670"/>
                    <a:gd name="connsiteY3" fmla="*/ 0 h 460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23670" h="460188">
                      <a:moveTo>
                        <a:pt x="0" y="460188"/>
                      </a:moveTo>
                      <a:cubicBezTo>
                        <a:pt x="296333" y="246529"/>
                        <a:pt x="592666" y="32871"/>
                        <a:pt x="884517" y="23906"/>
                      </a:cubicBezTo>
                      <a:cubicBezTo>
                        <a:pt x="1176368" y="14941"/>
                        <a:pt x="1461247" y="410384"/>
                        <a:pt x="1751106" y="406400"/>
                      </a:cubicBezTo>
                      <a:cubicBezTo>
                        <a:pt x="2040965" y="402416"/>
                        <a:pt x="2332317" y="201208"/>
                        <a:pt x="2623670" y="0"/>
                      </a:cubicBezTo>
                    </a:path>
                  </a:pathLst>
                </a:custGeom>
                <a:noFill/>
                <a:ln w="15875">
                  <a:solidFill>
                    <a:srgbClr val="C0C0C0"/>
                  </a:solidFill>
                  <a:miter lim="800000"/>
                  <a:headEnd/>
                  <a:tailEnd type="none" w="lg" len="lg"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31" name="Straight Connector 230">
                  <a:extLst>
                    <a:ext uri="{FF2B5EF4-FFF2-40B4-BE49-F238E27FC236}">
                      <a16:creationId xmlns:a16="http://schemas.microsoft.com/office/drawing/2014/main" id="{DE843573-D0D0-4DE6-BD85-BE5BBC41D5E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7611658" y="5852561"/>
                  <a:ext cx="491972" cy="397545"/>
                </a:xfrm>
                <a:prstGeom prst="line">
                  <a:avLst/>
                </a:prstGeom>
                <a:noFill/>
                <a:ln w="15875" algn="ctr">
                  <a:solidFill>
                    <a:srgbClr val="C0C0C0"/>
                  </a:solidFill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93A0D466-EFA1-42FA-AF60-9A437E9AA43C}"/>
                </a:ext>
              </a:extLst>
            </p:cNvPr>
            <p:cNvGrpSpPr/>
            <p:nvPr/>
          </p:nvGrpSpPr>
          <p:grpSpPr>
            <a:xfrm>
              <a:off x="462850" y="1121245"/>
              <a:ext cx="3024422" cy="403044"/>
              <a:chOff x="462850" y="1265265"/>
              <a:chExt cx="3024422" cy="403044"/>
            </a:xfrm>
          </p:grpSpPr>
          <p:sp>
            <p:nvSpPr>
              <p:cNvPr id="237" name="Left Bracket 236">
                <a:extLst>
                  <a:ext uri="{FF2B5EF4-FFF2-40B4-BE49-F238E27FC236}">
                    <a16:creationId xmlns:a16="http://schemas.microsoft.com/office/drawing/2014/main" id="{0BDD8DA3-3474-4DFF-9CE4-ED21BBC7B773}"/>
                  </a:ext>
                </a:extLst>
              </p:cNvPr>
              <p:cNvSpPr/>
              <p:nvPr/>
            </p:nvSpPr>
            <p:spPr bwMode="auto">
              <a:xfrm rot="5400000">
                <a:off x="1866527" y="-138412"/>
                <a:ext cx="217067" cy="3024422"/>
              </a:xfrm>
              <a:prstGeom prst="leftBracket">
                <a:avLst>
                  <a:gd name="adj" fmla="val 109648"/>
                </a:avLst>
              </a:prstGeom>
              <a:noFill/>
              <a:ln w="12700" algn="ctr">
                <a:solidFill>
                  <a:srgbClr val="969696"/>
                </a:solidFill>
                <a:round/>
                <a:headEnd type="none" w="med" len="med"/>
                <a:tailEnd type="none" w="med" len="med"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Freeform 29">
                <a:extLst>
                  <a:ext uri="{FF2B5EF4-FFF2-40B4-BE49-F238E27FC236}">
                    <a16:creationId xmlns:a16="http://schemas.microsoft.com/office/drawing/2014/main" id="{F19E54AA-9080-4EEC-B41B-5EAAAE44C3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013" y="1308309"/>
                <a:ext cx="887541" cy="360000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noFill/>
              <a:ln w="190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algn="l"/>
                <a:r>
                  <a:rPr lang="en-US" sz="3000" b="0">
                    <a:solidFill>
                      <a:srgbClr val="C0C0C0"/>
                    </a:solidFill>
                  </a:rPr>
                  <a:t>Alice</a:t>
                </a:r>
              </a:p>
            </p:txBody>
          </p:sp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0E42A0F3-F336-471C-8FB0-4014D03BB473}"/>
                </a:ext>
              </a:extLst>
            </p:cNvPr>
            <p:cNvGrpSpPr/>
            <p:nvPr/>
          </p:nvGrpSpPr>
          <p:grpSpPr>
            <a:xfrm>
              <a:off x="6799730" y="1121245"/>
              <a:ext cx="3024422" cy="403044"/>
              <a:chOff x="6597567" y="1302696"/>
              <a:chExt cx="3024422" cy="403044"/>
            </a:xfrm>
          </p:grpSpPr>
          <p:sp>
            <p:nvSpPr>
              <p:cNvPr id="239" name="Left Bracket 238">
                <a:extLst>
                  <a:ext uri="{FF2B5EF4-FFF2-40B4-BE49-F238E27FC236}">
                    <a16:creationId xmlns:a16="http://schemas.microsoft.com/office/drawing/2014/main" id="{6349DC54-C57B-4FD3-B6EE-72806F0E057D}"/>
                  </a:ext>
                </a:extLst>
              </p:cNvPr>
              <p:cNvSpPr/>
              <p:nvPr/>
            </p:nvSpPr>
            <p:spPr bwMode="auto">
              <a:xfrm rot="5400000">
                <a:off x="8001244" y="-100981"/>
                <a:ext cx="217067" cy="3024422"/>
              </a:xfrm>
              <a:prstGeom prst="leftBracket">
                <a:avLst>
                  <a:gd name="adj" fmla="val 109648"/>
                </a:avLst>
              </a:prstGeom>
              <a:noFill/>
              <a:ln w="12700" algn="ctr">
                <a:solidFill>
                  <a:srgbClr val="969696"/>
                </a:solidFill>
                <a:round/>
                <a:headEnd type="none" w="med" len="med"/>
                <a:tailEnd type="none" w="med" len="med"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Freeform 29">
                <a:extLst>
                  <a:ext uri="{FF2B5EF4-FFF2-40B4-BE49-F238E27FC236}">
                    <a16:creationId xmlns:a16="http://schemas.microsoft.com/office/drawing/2014/main" id="{9BA7240A-3CF4-4307-9F4C-96A12613D1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32284" y="1345740"/>
                <a:ext cx="887541" cy="360000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noFill/>
              <a:ln w="190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algn="r"/>
                <a:r>
                  <a:rPr lang="en-US" sz="3000" b="0">
                    <a:solidFill>
                      <a:srgbClr val="C0C0C0"/>
                    </a:solidFill>
                  </a:rPr>
                  <a:t>Bob</a:t>
                </a: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F6AB5F3-1363-478E-A568-5766509FD01D}"/>
              </a:ext>
            </a:extLst>
          </p:cNvPr>
          <p:cNvGrpSpPr/>
          <p:nvPr/>
        </p:nvGrpSpPr>
        <p:grpSpPr>
          <a:xfrm>
            <a:off x="1921096" y="4166809"/>
            <a:ext cx="1494164" cy="1327636"/>
            <a:chOff x="1921096" y="4166809"/>
            <a:chExt cx="1494164" cy="1327636"/>
          </a:xfrm>
        </p:grpSpPr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1C2F2606-43CB-4878-BF6B-1DC8CA3378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1096" y="5188012"/>
              <a:ext cx="1494164" cy="306433"/>
            </a:xfrm>
            <a:custGeom>
              <a:avLst/>
              <a:gdLst>
                <a:gd name="T0" fmla="*/ 340 w 340"/>
                <a:gd name="T1" fmla="*/ 208 h 208"/>
                <a:gd name="T2" fmla="*/ 340 w 340"/>
                <a:gd name="T3" fmla="*/ 0 h 208"/>
                <a:gd name="T4" fmla="*/ 0 w 340"/>
                <a:gd name="T5" fmla="*/ 0 h 208"/>
                <a:gd name="T6" fmla="*/ 0 w 340"/>
                <a:gd name="T7" fmla="*/ 208 h 208"/>
                <a:gd name="T8" fmla="*/ 340 w 340"/>
                <a:gd name="T9" fmla="*/ 208 h 208"/>
                <a:gd name="T10" fmla="*/ 340 w 340"/>
                <a:gd name="T11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208">
                  <a:moveTo>
                    <a:pt x="340" y="208"/>
                  </a:moveTo>
                  <a:lnTo>
                    <a:pt x="340" y="0"/>
                  </a:lnTo>
                  <a:lnTo>
                    <a:pt x="0" y="0"/>
                  </a:lnTo>
                  <a:lnTo>
                    <a:pt x="0" y="208"/>
                  </a:lnTo>
                  <a:lnTo>
                    <a:pt x="340" y="208"/>
                  </a:lnTo>
                  <a:lnTo>
                    <a:pt x="340" y="208"/>
                  </a:lnTo>
                  <a:close/>
                </a:path>
              </a:pathLst>
            </a:custGeom>
            <a:noFill/>
            <a:ln w="1905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r>
                <a:rPr lang="el-GR" sz="2200" b="0">
                  <a:solidFill>
                    <a:srgbClr val="FFFFFF"/>
                  </a:solidFill>
                  <a:latin typeface="Arial Narrow" panose="020B0606020202030204" pitchFamily="34" charset="0"/>
                </a:rPr>
                <a:t>ω−Ω</a:t>
              </a:r>
              <a:r>
                <a:rPr lang="en-US" sz="2200" b="0">
                  <a:solidFill>
                    <a:srgbClr val="FFFFFF"/>
                  </a:solidFill>
                  <a:latin typeface="Arial Narrow" panose="020B0606020202030204" pitchFamily="34" charset="0"/>
                </a:rPr>
                <a:t>  </a:t>
              </a:r>
              <a:r>
                <a:rPr lang="el-GR" sz="2200" b="0">
                  <a:solidFill>
                    <a:srgbClr val="FFFFFF"/>
                  </a:solidFill>
                  <a:latin typeface="Arial Narrow" panose="020B0606020202030204" pitchFamily="34" charset="0"/>
                </a:rPr>
                <a:t>ω</a:t>
              </a:r>
              <a:r>
                <a:rPr lang="en-US" sz="2200" b="0">
                  <a:solidFill>
                    <a:srgbClr val="FFFFFF"/>
                  </a:solidFill>
                  <a:latin typeface="Arial Narrow" panose="020B0606020202030204" pitchFamily="34" charset="0"/>
                </a:rPr>
                <a:t>  </a:t>
              </a:r>
              <a:r>
                <a:rPr lang="el-GR" sz="2200" b="0">
                  <a:solidFill>
                    <a:srgbClr val="FFFFFF"/>
                  </a:solidFill>
                  <a:latin typeface="Arial Narrow" panose="020B0606020202030204" pitchFamily="34" charset="0"/>
                </a:rPr>
                <a:t>ω</a:t>
              </a:r>
              <a:r>
                <a:rPr lang="en-US" sz="2200" b="0">
                  <a:solidFill>
                    <a:srgbClr val="FFFFFF"/>
                  </a:solidFill>
                  <a:latin typeface="Arial Narrow" panose="020B0606020202030204" pitchFamily="34" charset="0"/>
                </a:rPr>
                <a:t>+</a:t>
              </a:r>
              <a:r>
                <a:rPr lang="el-GR" sz="2200" b="0">
                  <a:solidFill>
                    <a:srgbClr val="FFFFFF"/>
                  </a:solidFill>
                  <a:latin typeface="Arial Narrow" panose="020B0606020202030204" pitchFamily="34" charset="0"/>
                </a:rPr>
                <a:t>Ω</a:t>
              </a:r>
              <a:endParaRPr lang="en-US" sz="2200" b="0">
                <a:solidFill>
                  <a:srgbClr val="FFFFFF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8D72F0A-82D1-4841-869B-147D3DBC822B}"/>
                </a:ext>
              </a:extLst>
            </p:cNvPr>
            <p:cNvCxnSpPr/>
            <p:nvPr/>
          </p:nvCxnSpPr>
          <p:spPr bwMode="auto">
            <a:xfrm flipV="1">
              <a:off x="2668464" y="4166809"/>
              <a:ext cx="0" cy="1008140"/>
            </a:xfrm>
            <a:prstGeom prst="line">
              <a:avLst/>
            </a:prstGeom>
            <a:noFill/>
            <a:ln w="28575" algn="ctr">
              <a:solidFill>
                <a:srgbClr val="66FF66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F50CD66-7FE6-41FC-B815-CF9DA344C08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346413" y="4994949"/>
              <a:ext cx="0" cy="180000"/>
            </a:xfrm>
            <a:prstGeom prst="line">
              <a:avLst/>
            </a:prstGeom>
            <a:noFill/>
            <a:ln w="28575" algn="ctr">
              <a:solidFill>
                <a:srgbClr val="FF7866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B1C9186-DC79-4416-AE2C-FF507B54CC9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990515" y="4994949"/>
              <a:ext cx="0" cy="180000"/>
            </a:xfrm>
            <a:prstGeom prst="line">
              <a:avLst/>
            </a:prstGeom>
            <a:noFill/>
            <a:ln w="28575" algn="ctr">
              <a:solidFill>
                <a:srgbClr val="99AAFF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D829D2A-C278-4612-9B93-598A2C0C376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79275" y="5174949"/>
              <a:ext cx="1263974" cy="0"/>
            </a:xfrm>
            <a:prstGeom prst="straightConnector1">
              <a:avLst/>
            </a:prstGeom>
            <a:noFill/>
            <a:ln w="12700" algn="ctr">
              <a:solidFill>
                <a:srgbClr val="C0C0C0"/>
              </a:solidFill>
              <a:round/>
              <a:headEnd type="none" w="med" len="med"/>
              <a:tailEnd type="triangle"/>
            </a:ln>
          </p:spPr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EE167BC-24E9-4CDA-83FA-D1FB6A4EF080}"/>
              </a:ext>
            </a:extLst>
          </p:cNvPr>
          <p:cNvGrpSpPr/>
          <p:nvPr/>
        </p:nvGrpSpPr>
        <p:grpSpPr>
          <a:xfrm>
            <a:off x="7057890" y="4166809"/>
            <a:ext cx="1511152" cy="1327636"/>
            <a:chOff x="7223296" y="4166809"/>
            <a:chExt cx="1511152" cy="1327636"/>
          </a:xfrm>
        </p:grpSpPr>
        <p:sp>
          <p:nvSpPr>
            <p:cNvPr id="76" name="Freeform 29">
              <a:extLst>
                <a:ext uri="{FF2B5EF4-FFF2-40B4-BE49-F238E27FC236}">
                  <a16:creationId xmlns:a16="http://schemas.microsoft.com/office/drawing/2014/main" id="{54A1268D-629A-471E-A858-3235B3AF7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3296" y="5188012"/>
              <a:ext cx="1511152" cy="306433"/>
            </a:xfrm>
            <a:custGeom>
              <a:avLst/>
              <a:gdLst>
                <a:gd name="T0" fmla="*/ 340 w 340"/>
                <a:gd name="T1" fmla="*/ 208 h 208"/>
                <a:gd name="T2" fmla="*/ 340 w 340"/>
                <a:gd name="T3" fmla="*/ 0 h 208"/>
                <a:gd name="T4" fmla="*/ 0 w 340"/>
                <a:gd name="T5" fmla="*/ 0 h 208"/>
                <a:gd name="T6" fmla="*/ 0 w 340"/>
                <a:gd name="T7" fmla="*/ 208 h 208"/>
                <a:gd name="T8" fmla="*/ 340 w 340"/>
                <a:gd name="T9" fmla="*/ 208 h 208"/>
                <a:gd name="T10" fmla="*/ 340 w 340"/>
                <a:gd name="T11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208">
                  <a:moveTo>
                    <a:pt x="340" y="208"/>
                  </a:moveTo>
                  <a:lnTo>
                    <a:pt x="340" y="0"/>
                  </a:lnTo>
                  <a:lnTo>
                    <a:pt x="0" y="0"/>
                  </a:lnTo>
                  <a:lnTo>
                    <a:pt x="0" y="208"/>
                  </a:lnTo>
                  <a:lnTo>
                    <a:pt x="340" y="208"/>
                  </a:lnTo>
                  <a:lnTo>
                    <a:pt x="340" y="208"/>
                  </a:lnTo>
                  <a:close/>
                </a:path>
              </a:pathLst>
            </a:custGeom>
            <a:noFill/>
            <a:ln w="1905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r>
                <a:rPr lang="el-GR" sz="2200" b="0">
                  <a:solidFill>
                    <a:srgbClr val="FFFFFF"/>
                  </a:solidFill>
                  <a:latin typeface="Arial Narrow" panose="020B0606020202030204" pitchFamily="34" charset="0"/>
                </a:rPr>
                <a:t>ω−Ω</a:t>
              </a:r>
              <a:r>
                <a:rPr lang="en-US" sz="2200" b="0">
                  <a:solidFill>
                    <a:srgbClr val="FFFFFF"/>
                  </a:solidFill>
                  <a:latin typeface="Arial Narrow" panose="020B0606020202030204" pitchFamily="34" charset="0"/>
                </a:rPr>
                <a:t>  </a:t>
              </a:r>
              <a:r>
                <a:rPr lang="el-GR" sz="2200" b="0">
                  <a:solidFill>
                    <a:srgbClr val="FFFFFF"/>
                  </a:solidFill>
                  <a:latin typeface="Arial Narrow" panose="020B0606020202030204" pitchFamily="34" charset="0"/>
                </a:rPr>
                <a:t>ω</a:t>
              </a:r>
              <a:r>
                <a:rPr lang="en-US" sz="2200" b="0">
                  <a:solidFill>
                    <a:srgbClr val="FFFFFF"/>
                  </a:solidFill>
                  <a:latin typeface="Arial Narrow" panose="020B0606020202030204" pitchFamily="34" charset="0"/>
                </a:rPr>
                <a:t>  </a:t>
              </a:r>
              <a:r>
                <a:rPr lang="el-GR" sz="2200" b="0">
                  <a:solidFill>
                    <a:srgbClr val="FFFFFF"/>
                  </a:solidFill>
                  <a:latin typeface="Arial Narrow" panose="020B0606020202030204" pitchFamily="34" charset="0"/>
                </a:rPr>
                <a:t>ω</a:t>
              </a:r>
              <a:r>
                <a:rPr lang="en-US" sz="2200" b="0">
                  <a:solidFill>
                    <a:srgbClr val="FFFFFF"/>
                  </a:solidFill>
                  <a:latin typeface="Arial Narrow" panose="020B0606020202030204" pitchFamily="34" charset="0"/>
                </a:rPr>
                <a:t>+</a:t>
              </a:r>
              <a:r>
                <a:rPr lang="el-GR" sz="2200" b="0">
                  <a:solidFill>
                    <a:srgbClr val="FFFFFF"/>
                  </a:solidFill>
                  <a:latin typeface="Arial Narrow" panose="020B0606020202030204" pitchFamily="34" charset="0"/>
                </a:rPr>
                <a:t>Ω</a:t>
              </a:r>
              <a:endParaRPr lang="en-US" sz="2200" b="0">
                <a:solidFill>
                  <a:srgbClr val="FFFFFF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2966DE6-A125-433D-A740-ECF9E3683D4A}"/>
                </a:ext>
              </a:extLst>
            </p:cNvPr>
            <p:cNvCxnSpPr/>
            <p:nvPr/>
          </p:nvCxnSpPr>
          <p:spPr bwMode="auto">
            <a:xfrm flipV="1">
              <a:off x="7979158" y="4166809"/>
              <a:ext cx="0" cy="1008140"/>
            </a:xfrm>
            <a:prstGeom prst="line">
              <a:avLst/>
            </a:prstGeom>
            <a:noFill/>
            <a:ln w="28575" algn="ctr">
              <a:solidFill>
                <a:srgbClr val="66FF66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07B50802-FEB3-4707-B426-4FDE3EB941A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657107" y="4814949"/>
              <a:ext cx="0" cy="360000"/>
            </a:xfrm>
            <a:prstGeom prst="line">
              <a:avLst/>
            </a:prstGeom>
            <a:noFill/>
            <a:ln w="28575" algn="ctr">
              <a:solidFill>
                <a:srgbClr val="FF7866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EF811D0A-DA98-490D-8019-B5F2A9382AB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301209" y="4814949"/>
              <a:ext cx="0" cy="360000"/>
            </a:xfrm>
            <a:prstGeom prst="line">
              <a:avLst/>
            </a:prstGeom>
            <a:noFill/>
            <a:ln w="28575" algn="ctr">
              <a:solidFill>
                <a:srgbClr val="99AAFF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79B3172F-5833-4FE4-845E-FAF0CC2673C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89969" y="5174949"/>
              <a:ext cx="1263974" cy="0"/>
            </a:xfrm>
            <a:prstGeom prst="straightConnector1">
              <a:avLst/>
            </a:prstGeom>
            <a:noFill/>
            <a:ln w="12700" algn="ctr">
              <a:solidFill>
                <a:srgbClr val="C0C0C0"/>
              </a:solidFill>
              <a:round/>
              <a:headEnd type="none" w="med" len="med"/>
              <a:tailEnd type="triangle"/>
            </a:ln>
          </p:spPr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B08217-40BE-43CF-8174-09B588772E49}"/>
              </a:ext>
            </a:extLst>
          </p:cNvPr>
          <p:cNvGrpSpPr/>
          <p:nvPr/>
        </p:nvGrpSpPr>
        <p:grpSpPr>
          <a:xfrm>
            <a:off x="8714120" y="4814949"/>
            <a:ext cx="1350144" cy="679496"/>
            <a:chOff x="8834057" y="4814949"/>
            <a:chExt cx="1350144" cy="679496"/>
          </a:xfrm>
        </p:grpSpPr>
        <p:sp>
          <p:nvSpPr>
            <p:cNvPr id="82" name="Freeform 29">
              <a:extLst>
                <a:ext uri="{FF2B5EF4-FFF2-40B4-BE49-F238E27FC236}">
                  <a16:creationId xmlns:a16="http://schemas.microsoft.com/office/drawing/2014/main" id="{B1A591C3-C8C3-4A98-B5F3-E81CF41A8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4057" y="5188012"/>
              <a:ext cx="1350144" cy="306433"/>
            </a:xfrm>
            <a:custGeom>
              <a:avLst/>
              <a:gdLst>
                <a:gd name="T0" fmla="*/ 340 w 340"/>
                <a:gd name="T1" fmla="*/ 208 h 208"/>
                <a:gd name="T2" fmla="*/ 340 w 340"/>
                <a:gd name="T3" fmla="*/ 0 h 208"/>
                <a:gd name="T4" fmla="*/ 0 w 340"/>
                <a:gd name="T5" fmla="*/ 0 h 208"/>
                <a:gd name="T6" fmla="*/ 0 w 340"/>
                <a:gd name="T7" fmla="*/ 208 h 208"/>
                <a:gd name="T8" fmla="*/ 340 w 340"/>
                <a:gd name="T9" fmla="*/ 208 h 208"/>
                <a:gd name="T10" fmla="*/ 340 w 340"/>
                <a:gd name="T11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208">
                  <a:moveTo>
                    <a:pt x="340" y="208"/>
                  </a:moveTo>
                  <a:lnTo>
                    <a:pt x="340" y="0"/>
                  </a:lnTo>
                  <a:lnTo>
                    <a:pt x="0" y="0"/>
                  </a:lnTo>
                  <a:lnTo>
                    <a:pt x="0" y="208"/>
                  </a:lnTo>
                  <a:lnTo>
                    <a:pt x="340" y="208"/>
                  </a:lnTo>
                  <a:lnTo>
                    <a:pt x="340" y="208"/>
                  </a:lnTo>
                  <a:close/>
                </a:path>
              </a:pathLst>
            </a:custGeom>
            <a:noFill/>
            <a:ln w="1905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r>
                <a:rPr lang="el-GR" sz="2200" b="0">
                  <a:solidFill>
                    <a:srgbClr val="FFFFFF"/>
                  </a:solidFill>
                  <a:latin typeface="Arial Narrow" panose="020B0606020202030204" pitchFamily="34" charset="0"/>
                </a:rPr>
                <a:t>ω−Ω</a:t>
              </a:r>
              <a:r>
                <a:rPr lang="en-US" sz="2200" b="0">
                  <a:solidFill>
                    <a:srgbClr val="FFFFFF"/>
                  </a:solidFill>
                  <a:latin typeface="Arial Narrow" panose="020B0606020202030204" pitchFamily="34" charset="0"/>
                </a:rPr>
                <a:t>   </a:t>
              </a:r>
              <a:r>
                <a:rPr lang="el-GR" sz="2200" b="0">
                  <a:solidFill>
                    <a:srgbClr val="FFFFFF"/>
                  </a:solidFill>
                  <a:latin typeface="Arial Narrow" panose="020B0606020202030204" pitchFamily="34" charset="0"/>
                </a:rPr>
                <a:t>ω</a:t>
              </a:r>
              <a:r>
                <a:rPr lang="en-US" sz="2200" b="0">
                  <a:solidFill>
                    <a:srgbClr val="FFFFFF"/>
                  </a:solidFill>
                  <a:latin typeface="Arial Narrow" panose="020B0606020202030204" pitchFamily="34" charset="0"/>
                </a:rPr>
                <a:t>+</a:t>
              </a:r>
              <a:r>
                <a:rPr lang="el-GR" sz="2200" b="0">
                  <a:solidFill>
                    <a:srgbClr val="FFFFFF"/>
                  </a:solidFill>
                  <a:latin typeface="Arial Narrow" panose="020B0606020202030204" pitchFamily="34" charset="0"/>
                </a:rPr>
                <a:t>Ω</a:t>
              </a:r>
              <a:endParaRPr lang="en-US" sz="2200" b="0">
                <a:solidFill>
                  <a:srgbClr val="FFFFFF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C2174529-0204-4F6B-9481-8C1E087B3B5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187364" y="4814949"/>
              <a:ext cx="0" cy="360000"/>
            </a:xfrm>
            <a:prstGeom prst="line">
              <a:avLst/>
            </a:prstGeom>
            <a:noFill/>
            <a:ln w="28575" algn="ctr">
              <a:solidFill>
                <a:srgbClr val="FF7866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E8D0BB3-D945-41C2-BA28-42BD06CD945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831466" y="4814949"/>
              <a:ext cx="0" cy="360000"/>
            </a:xfrm>
            <a:prstGeom prst="line">
              <a:avLst/>
            </a:prstGeom>
            <a:noFill/>
            <a:ln w="28575" algn="ctr">
              <a:solidFill>
                <a:srgbClr val="99AAFF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CF05F4CD-0B6A-4F2A-B79E-131715FDC60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920226" y="5174949"/>
              <a:ext cx="1263974" cy="0"/>
            </a:xfrm>
            <a:prstGeom prst="straightConnector1">
              <a:avLst/>
            </a:prstGeom>
            <a:noFill/>
            <a:ln w="12700" algn="ctr">
              <a:solidFill>
                <a:srgbClr val="C0C0C0"/>
              </a:solidFill>
              <a:round/>
              <a:headEnd type="none" w="med" len="med"/>
              <a:tailEnd type="triangle"/>
            </a:ln>
          </p:spPr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C50D78-F78A-4B02-B086-4B58C3C0BBF0}"/>
              </a:ext>
            </a:extLst>
          </p:cNvPr>
          <p:cNvGrpSpPr/>
          <p:nvPr/>
        </p:nvGrpSpPr>
        <p:grpSpPr>
          <a:xfrm>
            <a:off x="390840" y="4166809"/>
            <a:ext cx="1350144" cy="1327636"/>
            <a:chOff x="390840" y="4166809"/>
            <a:chExt cx="1350144" cy="1327636"/>
          </a:xfrm>
        </p:grpSpPr>
        <p:sp>
          <p:nvSpPr>
            <p:cNvPr id="88" name="Freeform 29">
              <a:extLst>
                <a:ext uri="{FF2B5EF4-FFF2-40B4-BE49-F238E27FC236}">
                  <a16:creationId xmlns:a16="http://schemas.microsoft.com/office/drawing/2014/main" id="{165C1C95-3824-4A98-9E97-D99843A4B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0" y="5188012"/>
              <a:ext cx="1350144" cy="306433"/>
            </a:xfrm>
            <a:custGeom>
              <a:avLst/>
              <a:gdLst>
                <a:gd name="T0" fmla="*/ 340 w 340"/>
                <a:gd name="T1" fmla="*/ 208 h 208"/>
                <a:gd name="T2" fmla="*/ 340 w 340"/>
                <a:gd name="T3" fmla="*/ 0 h 208"/>
                <a:gd name="T4" fmla="*/ 0 w 340"/>
                <a:gd name="T5" fmla="*/ 0 h 208"/>
                <a:gd name="T6" fmla="*/ 0 w 340"/>
                <a:gd name="T7" fmla="*/ 208 h 208"/>
                <a:gd name="T8" fmla="*/ 340 w 340"/>
                <a:gd name="T9" fmla="*/ 208 h 208"/>
                <a:gd name="T10" fmla="*/ 340 w 340"/>
                <a:gd name="T11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208">
                  <a:moveTo>
                    <a:pt x="340" y="208"/>
                  </a:moveTo>
                  <a:lnTo>
                    <a:pt x="340" y="0"/>
                  </a:lnTo>
                  <a:lnTo>
                    <a:pt x="0" y="0"/>
                  </a:lnTo>
                  <a:lnTo>
                    <a:pt x="0" y="208"/>
                  </a:lnTo>
                  <a:lnTo>
                    <a:pt x="340" y="208"/>
                  </a:lnTo>
                  <a:lnTo>
                    <a:pt x="340" y="208"/>
                  </a:lnTo>
                  <a:close/>
                </a:path>
              </a:pathLst>
            </a:custGeom>
            <a:noFill/>
            <a:ln w="1905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r>
                <a:rPr lang="el-GR" sz="2200" b="0">
                  <a:solidFill>
                    <a:srgbClr val="FFFFFF"/>
                  </a:solidFill>
                  <a:latin typeface="Arial Narrow" panose="020B0606020202030204" pitchFamily="34" charset="0"/>
                </a:rPr>
                <a:t>ω</a:t>
              </a:r>
              <a:endParaRPr lang="en-US" sz="2200" b="0">
                <a:solidFill>
                  <a:srgbClr val="FFFFFF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BE88EAE6-63BB-444F-8AB2-8B24245F8A8B}"/>
                </a:ext>
              </a:extLst>
            </p:cNvPr>
            <p:cNvCxnSpPr/>
            <p:nvPr/>
          </p:nvCxnSpPr>
          <p:spPr bwMode="auto">
            <a:xfrm flipV="1">
              <a:off x="1066198" y="4166809"/>
              <a:ext cx="0" cy="1008140"/>
            </a:xfrm>
            <a:prstGeom prst="line">
              <a:avLst/>
            </a:prstGeom>
            <a:noFill/>
            <a:ln w="28575" algn="ctr">
              <a:solidFill>
                <a:srgbClr val="66FF66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7228A5AC-D0DB-43CB-A350-9A42C36C7F9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77009" y="5174949"/>
              <a:ext cx="1263974" cy="0"/>
            </a:xfrm>
            <a:prstGeom prst="straightConnector1">
              <a:avLst/>
            </a:prstGeom>
            <a:noFill/>
            <a:ln w="12700" algn="ctr">
              <a:solidFill>
                <a:srgbClr val="C0C0C0"/>
              </a:solidFill>
              <a:round/>
              <a:headEnd type="none" w="med" len="med"/>
              <a:tailEnd type="triangle"/>
            </a:ln>
          </p:spPr>
        </p:cxnSp>
      </p:grpSp>
      <p:sp>
        <p:nvSpPr>
          <p:cNvPr id="97" name="Freeform 29">
            <a:extLst>
              <a:ext uri="{FF2B5EF4-FFF2-40B4-BE49-F238E27FC236}">
                <a16:creationId xmlns:a16="http://schemas.microsoft.com/office/drawing/2014/main" id="{2EE4DE57-0256-4E8F-BFF8-D78EE26CCDC9}"/>
              </a:ext>
            </a:extLst>
          </p:cNvPr>
          <p:cNvSpPr>
            <a:spLocks/>
          </p:cNvSpPr>
          <p:nvPr/>
        </p:nvSpPr>
        <p:spPr bwMode="auto">
          <a:xfrm>
            <a:off x="8714119" y="5549711"/>
            <a:ext cx="1350144" cy="306433"/>
          </a:xfrm>
          <a:custGeom>
            <a:avLst/>
            <a:gdLst>
              <a:gd name="T0" fmla="*/ 340 w 340"/>
              <a:gd name="T1" fmla="*/ 208 h 208"/>
              <a:gd name="T2" fmla="*/ 340 w 340"/>
              <a:gd name="T3" fmla="*/ 0 h 208"/>
              <a:gd name="T4" fmla="*/ 0 w 340"/>
              <a:gd name="T5" fmla="*/ 0 h 208"/>
              <a:gd name="T6" fmla="*/ 0 w 340"/>
              <a:gd name="T7" fmla="*/ 208 h 208"/>
              <a:gd name="T8" fmla="*/ 340 w 340"/>
              <a:gd name="T9" fmla="*/ 208 h 208"/>
              <a:gd name="T10" fmla="*/ 340 w 340"/>
              <a:gd name="T11" fmla="*/ 20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0" h="208">
                <a:moveTo>
                  <a:pt x="340" y="208"/>
                </a:moveTo>
                <a:lnTo>
                  <a:pt x="340" y="0"/>
                </a:lnTo>
                <a:lnTo>
                  <a:pt x="0" y="0"/>
                </a:lnTo>
                <a:lnTo>
                  <a:pt x="0" y="208"/>
                </a:lnTo>
                <a:lnTo>
                  <a:pt x="340" y="208"/>
                </a:lnTo>
                <a:lnTo>
                  <a:pt x="340" y="208"/>
                </a:lnTo>
                <a:close/>
              </a:path>
            </a:pathLst>
          </a:custGeom>
          <a:noFill/>
          <a:ln w="19050" cap="flat">
            <a:noFill/>
            <a:prstDash val="solid"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el-GR" sz="2200" b="0" i="1">
                <a:solidFill>
                  <a:srgbClr val="FFFFFF"/>
                </a:solidFill>
              </a:rPr>
              <a:t>φ</a:t>
            </a:r>
            <a:r>
              <a:rPr lang="en-US" sz="2200" i="1" baseline="-25000">
                <a:solidFill>
                  <a:srgbClr val="FFFFFF"/>
                </a:solidFill>
              </a:rPr>
              <a:t>A</a:t>
            </a:r>
            <a:r>
              <a:rPr lang="en-US" sz="2200" b="0" i="1">
                <a:solidFill>
                  <a:srgbClr val="FFFFFF"/>
                </a:solidFill>
              </a:rPr>
              <a:t> = </a:t>
            </a:r>
            <a:r>
              <a:rPr lang="el-GR" sz="2200" b="0" i="1">
                <a:solidFill>
                  <a:srgbClr val="FFFFFF"/>
                </a:solidFill>
              </a:rPr>
              <a:t>φ</a:t>
            </a:r>
            <a:r>
              <a:rPr lang="en-US" sz="2200" i="1" baseline="-25000">
                <a:solidFill>
                  <a:srgbClr val="FFFFFF"/>
                </a:solidFill>
              </a:rPr>
              <a:t>B</a:t>
            </a:r>
            <a:endParaRPr lang="en-US" sz="2200" b="0">
              <a:solidFill>
                <a:srgbClr val="FFFFFF"/>
              </a:solidFill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70587F9C-50A9-48C0-B647-3F1BFABDEDE6}"/>
              </a:ext>
            </a:extLst>
          </p:cNvPr>
          <p:cNvGrpSpPr/>
          <p:nvPr/>
        </p:nvGrpSpPr>
        <p:grpSpPr>
          <a:xfrm>
            <a:off x="8714120" y="6449985"/>
            <a:ext cx="1350144" cy="319496"/>
            <a:chOff x="8834057" y="5174949"/>
            <a:chExt cx="1350144" cy="319496"/>
          </a:xfrm>
        </p:grpSpPr>
        <p:sp>
          <p:nvSpPr>
            <p:cNvPr id="101" name="Freeform 29">
              <a:extLst>
                <a:ext uri="{FF2B5EF4-FFF2-40B4-BE49-F238E27FC236}">
                  <a16:creationId xmlns:a16="http://schemas.microsoft.com/office/drawing/2014/main" id="{890C263E-8BED-4C54-8AEB-78ADF27BE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4057" y="5188012"/>
              <a:ext cx="1350144" cy="306433"/>
            </a:xfrm>
            <a:custGeom>
              <a:avLst/>
              <a:gdLst>
                <a:gd name="T0" fmla="*/ 340 w 340"/>
                <a:gd name="T1" fmla="*/ 208 h 208"/>
                <a:gd name="T2" fmla="*/ 340 w 340"/>
                <a:gd name="T3" fmla="*/ 0 h 208"/>
                <a:gd name="T4" fmla="*/ 0 w 340"/>
                <a:gd name="T5" fmla="*/ 0 h 208"/>
                <a:gd name="T6" fmla="*/ 0 w 340"/>
                <a:gd name="T7" fmla="*/ 208 h 208"/>
                <a:gd name="T8" fmla="*/ 340 w 340"/>
                <a:gd name="T9" fmla="*/ 208 h 208"/>
                <a:gd name="T10" fmla="*/ 340 w 340"/>
                <a:gd name="T11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208">
                  <a:moveTo>
                    <a:pt x="340" y="208"/>
                  </a:moveTo>
                  <a:lnTo>
                    <a:pt x="340" y="0"/>
                  </a:lnTo>
                  <a:lnTo>
                    <a:pt x="0" y="0"/>
                  </a:lnTo>
                  <a:lnTo>
                    <a:pt x="0" y="208"/>
                  </a:lnTo>
                  <a:lnTo>
                    <a:pt x="340" y="208"/>
                  </a:lnTo>
                  <a:lnTo>
                    <a:pt x="340" y="208"/>
                  </a:lnTo>
                  <a:close/>
                </a:path>
              </a:pathLst>
            </a:custGeom>
            <a:noFill/>
            <a:ln w="1905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r>
                <a:rPr lang="el-GR" sz="2200" b="0">
                  <a:solidFill>
                    <a:srgbClr val="FFFFFF"/>
                  </a:solidFill>
                  <a:latin typeface="Arial Narrow" panose="020B0606020202030204" pitchFamily="34" charset="0"/>
                </a:rPr>
                <a:t>ω−Ω</a:t>
              </a:r>
              <a:r>
                <a:rPr lang="en-US" sz="2200" b="0">
                  <a:solidFill>
                    <a:srgbClr val="FFFFFF"/>
                  </a:solidFill>
                  <a:latin typeface="Arial Narrow" panose="020B0606020202030204" pitchFamily="34" charset="0"/>
                </a:rPr>
                <a:t>   </a:t>
              </a:r>
              <a:r>
                <a:rPr lang="el-GR" sz="2200" b="0">
                  <a:solidFill>
                    <a:srgbClr val="FFFFFF"/>
                  </a:solidFill>
                  <a:latin typeface="Arial Narrow" panose="020B0606020202030204" pitchFamily="34" charset="0"/>
                </a:rPr>
                <a:t>ω</a:t>
              </a:r>
              <a:r>
                <a:rPr lang="en-US" sz="2200" b="0">
                  <a:solidFill>
                    <a:srgbClr val="FFFFFF"/>
                  </a:solidFill>
                  <a:latin typeface="Arial Narrow" panose="020B0606020202030204" pitchFamily="34" charset="0"/>
                </a:rPr>
                <a:t>+</a:t>
              </a:r>
              <a:r>
                <a:rPr lang="el-GR" sz="2200" b="0">
                  <a:solidFill>
                    <a:srgbClr val="FFFFFF"/>
                  </a:solidFill>
                  <a:latin typeface="Arial Narrow" panose="020B0606020202030204" pitchFamily="34" charset="0"/>
                </a:rPr>
                <a:t>Ω</a:t>
              </a:r>
              <a:endParaRPr lang="en-US" sz="2200" b="0">
                <a:solidFill>
                  <a:srgbClr val="FFFFFF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3F705746-36F9-41BA-9D96-AD73C043A60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920226" y="5174949"/>
              <a:ext cx="1263974" cy="0"/>
            </a:xfrm>
            <a:prstGeom prst="straightConnector1">
              <a:avLst/>
            </a:prstGeom>
            <a:noFill/>
            <a:ln w="12700" algn="ctr">
              <a:solidFill>
                <a:srgbClr val="C0C0C0"/>
              </a:solidFill>
              <a:round/>
              <a:headEnd type="none" w="med" len="med"/>
              <a:tailEnd type="triangle"/>
            </a:ln>
          </p:spPr>
        </p:cxnSp>
      </p:grpSp>
      <p:sp>
        <p:nvSpPr>
          <p:cNvPr id="105" name="Freeform 29">
            <a:extLst>
              <a:ext uri="{FF2B5EF4-FFF2-40B4-BE49-F238E27FC236}">
                <a16:creationId xmlns:a16="http://schemas.microsoft.com/office/drawing/2014/main" id="{4E90F51A-7193-420F-AB1C-1BB5844784BC}"/>
              </a:ext>
            </a:extLst>
          </p:cNvPr>
          <p:cNvSpPr>
            <a:spLocks/>
          </p:cNvSpPr>
          <p:nvPr/>
        </p:nvSpPr>
        <p:spPr bwMode="auto">
          <a:xfrm>
            <a:off x="8619818" y="6824747"/>
            <a:ext cx="1538746" cy="306433"/>
          </a:xfrm>
          <a:custGeom>
            <a:avLst/>
            <a:gdLst>
              <a:gd name="T0" fmla="*/ 340 w 340"/>
              <a:gd name="T1" fmla="*/ 208 h 208"/>
              <a:gd name="T2" fmla="*/ 340 w 340"/>
              <a:gd name="T3" fmla="*/ 0 h 208"/>
              <a:gd name="T4" fmla="*/ 0 w 340"/>
              <a:gd name="T5" fmla="*/ 0 h 208"/>
              <a:gd name="T6" fmla="*/ 0 w 340"/>
              <a:gd name="T7" fmla="*/ 208 h 208"/>
              <a:gd name="T8" fmla="*/ 340 w 340"/>
              <a:gd name="T9" fmla="*/ 208 h 208"/>
              <a:gd name="T10" fmla="*/ 340 w 340"/>
              <a:gd name="T11" fmla="*/ 20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0" h="208">
                <a:moveTo>
                  <a:pt x="340" y="208"/>
                </a:moveTo>
                <a:lnTo>
                  <a:pt x="340" y="0"/>
                </a:lnTo>
                <a:lnTo>
                  <a:pt x="0" y="0"/>
                </a:lnTo>
                <a:lnTo>
                  <a:pt x="0" y="208"/>
                </a:lnTo>
                <a:lnTo>
                  <a:pt x="340" y="208"/>
                </a:lnTo>
                <a:lnTo>
                  <a:pt x="340" y="208"/>
                </a:lnTo>
                <a:close/>
              </a:path>
            </a:pathLst>
          </a:custGeom>
          <a:noFill/>
          <a:ln w="19050" cap="flat">
            <a:noFill/>
            <a:prstDash val="solid"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en-US" sz="2200" b="0">
                <a:solidFill>
                  <a:srgbClr val="FFFFFF"/>
                </a:solidFill>
              </a:rPr>
              <a:t>|</a:t>
            </a:r>
            <a:r>
              <a:rPr lang="el-GR" sz="2200" b="0" i="1">
                <a:solidFill>
                  <a:srgbClr val="FFFFFF"/>
                </a:solidFill>
              </a:rPr>
              <a:t>φ</a:t>
            </a:r>
            <a:r>
              <a:rPr lang="en-US" sz="2200" i="1" baseline="-25000">
                <a:solidFill>
                  <a:srgbClr val="FFFFFF"/>
                </a:solidFill>
              </a:rPr>
              <a:t>A</a:t>
            </a:r>
            <a:r>
              <a:rPr lang="en-US" sz="2200" b="0" i="1">
                <a:solidFill>
                  <a:srgbClr val="FFFFFF"/>
                </a:solidFill>
              </a:rPr>
              <a:t>−</a:t>
            </a:r>
            <a:r>
              <a:rPr lang="en-US" sz="300" b="0" i="1">
                <a:solidFill>
                  <a:srgbClr val="FFFFFF"/>
                </a:solidFill>
              </a:rPr>
              <a:t> </a:t>
            </a:r>
            <a:r>
              <a:rPr lang="el-GR" sz="2200" b="0" i="1">
                <a:solidFill>
                  <a:srgbClr val="FFFFFF"/>
                </a:solidFill>
              </a:rPr>
              <a:t>φ</a:t>
            </a:r>
            <a:r>
              <a:rPr lang="en-US" sz="2200" i="1" baseline="-25000">
                <a:solidFill>
                  <a:srgbClr val="FFFFFF"/>
                </a:solidFill>
              </a:rPr>
              <a:t>B</a:t>
            </a:r>
            <a:r>
              <a:rPr lang="en-US" sz="2200" b="0">
                <a:solidFill>
                  <a:srgbClr val="FFFFFF"/>
                </a:solidFill>
              </a:rPr>
              <a:t>| = </a:t>
            </a:r>
            <a:r>
              <a:rPr lang="el-GR" sz="2200" b="0" i="1">
                <a:solidFill>
                  <a:srgbClr val="FFFFFF"/>
                </a:solidFill>
              </a:rPr>
              <a:t>π</a:t>
            </a:r>
            <a:endParaRPr lang="en-US" sz="2200" b="0" i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554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Line 6">
            <a:extLst>
              <a:ext uri="{FF2B5EF4-FFF2-40B4-BE49-F238E27FC236}">
                <a16:creationId xmlns:a16="http://schemas.microsoft.com/office/drawing/2014/main" id="{ADE7AE76-57FA-4370-B903-E0A24B6DA1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09868" y="2417424"/>
            <a:ext cx="0" cy="689867"/>
          </a:xfrm>
          <a:prstGeom prst="line">
            <a:avLst/>
          </a:prstGeom>
          <a:noFill/>
          <a:ln w="25400" cap="rnd">
            <a:solidFill>
              <a:srgbClr val="00FF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1. Detector control attack</a:t>
            </a:r>
            <a:endParaRPr lang="en-CA"/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6F0E0813-CD40-419F-8084-EBEC57647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225" y="4916825"/>
            <a:ext cx="665538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lvl="0" algn="r"/>
            <a:r>
              <a:rPr lang="en-US" sz="1600" b="0">
                <a:solidFill>
                  <a:srgbClr val="FF0000"/>
                </a:solidFill>
                <a:cs typeface="Arial" pitchFamily="34" charset="0"/>
              </a:rPr>
              <a:t>V. Chistiakov </a:t>
            </a:r>
            <a:r>
              <a:rPr lang="en-US" sz="1600" b="0" i="1">
                <a:solidFill>
                  <a:srgbClr val="FF000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FF0000"/>
                </a:solidFill>
                <a:cs typeface="Arial" pitchFamily="34" charset="0"/>
              </a:rPr>
              <a:t> Opt. Express </a:t>
            </a:r>
            <a:r>
              <a:rPr lang="en-US" sz="1600">
                <a:solidFill>
                  <a:srgbClr val="FF0000"/>
                </a:solidFill>
                <a:cs typeface="Arial" pitchFamily="34" charset="0"/>
              </a:rPr>
              <a:t>27</a:t>
            </a:r>
            <a:r>
              <a:rPr lang="en-US" sz="1600" b="0">
                <a:solidFill>
                  <a:srgbClr val="FF0000"/>
                </a:solidFill>
                <a:cs typeface="Arial" pitchFamily="34" charset="0"/>
              </a:rPr>
              <a:t>, 32253 (2019)</a:t>
            </a:r>
          </a:p>
          <a:p>
            <a:pPr lvl="0" algn="r"/>
            <a:r>
              <a:rPr lang="en-US" sz="1600" b="0">
                <a:solidFill>
                  <a:srgbClr val="FF0000"/>
                </a:solidFill>
                <a:cs typeface="Arial" pitchFamily="34" charset="0"/>
              </a:rPr>
              <a:t>M. Elezov </a:t>
            </a:r>
            <a:r>
              <a:rPr lang="en-US" sz="1600" b="0" i="1">
                <a:solidFill>
                  <a:srgbClr val="FF0000"/>
                </a:solidFill>
                <a:cs typeface="Arial" pitchFamily="34" charset="0"/>
              </a:rPr>
              <a:t>et al., </a:t>
            </a:r>
            <a:r>
              <a:rPr lang="en-US" sz="1600" b="0">
                <a:solidFill>
                  <a:srgbClr val="FF0000"/>
                </a:solidFill>
                <a:cs typeface="Arial" pitchFamily="34" charset="0"/>
              </a:rPr>
              <a:t>Opt. Express </a:t>
            </a:r>
            <a:r>
              <a:rPr lang="en-US" sz="1600">
                <a:solidFill>
                  <a:srgbClr val="FF0000"/>
                </a:solidFill>
                <a:cs typeface="Arial" pitchFamily="34" charset="0"/>
              </a:rPr>
              <a:t>27</a:t>
            </a:r>
            <a:r>
              <a:rPr lang="en-US" sz="1600" b="0">
                <a:solidFill>
                  <a:srgbClr val="FF0000"/>
                </a:solidFill>
                <a:cs typeface="Arial" pitchFamily="34" charset="0"/>
              </a:rPr>
              <a:t>, 30979 (2019)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DC381B3-05F0-4C36-B6FF-D37C33AAB6EC}"/>
              </a:ext>
            </a:extLst>
          </p:cNvPr>
          <p:cNvGrpSpPr/>
          <p:nvPr/>
        </p:nvGrpSpPr>
        <p:grpSpPr>
          <a:xfrm>
            <a:off x="462850" y="1121245"/>
            <a:ext cx="9361302" cy="2376330"/>
            <a:chOff x="462850" y="1121245"/>
            <a:chExt cx="9361302" cy="2376330"/>
          </a:xfrm>
        </p:grpSpPr>
        <p:sp>
          <p:nvSpPr>
            <p:cNvPr id="56" name="Line 6">
              <a:extLst>
                <a:ext uri="{FF2B5EF4-FFF2-40B4-BE49-F238E27FC236}">
                  <a16:creationId xmlns:a16="http://schemas.microsoft.com/office/drawing/2014/main" id="{CEA62D35-99F0-4EB1-B19A-55BEE6F9AB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05049" y="3299575"/>
              <a:ext cx="8415031" cy="0"/>
            </a:xfrm>
            <a:prstGeom prst="line">
              <a:avLst/>
            </a:prstGeom>
            <a:noFill/>
            <a:ln w="25400" cap="flat">
              <a:solidFill>
                <a:srgbClr val="C0C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6239FF86-829F-4A43-A8B3-7AFCE1003721}"/>
                </a:ext>
              </a:extLst>
            </p:cNvPr>
            <p:cNvGrpSpPr/>
            <p:nvPr/>
          </p:nvGrpSpPr>
          <p:grpSpPr>
            <a:xfrm>
              <a:off x="534860" y="3119575"/>
              <a:ext cx="612000" cy="360000"/>
              <a:chOff x="894910" y="2561445"/>
              <a:chExt cx="539750" cy="330200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DB18BD74-AB3D-471E-875E-C1798F69D27E}"/>
                  </a:ext>
                </a:extLst>
              </p:cNvPr>
              <p:cNvGrpSpPr/>
              <p:nvPr/>
            </p:nvGrpSpPr>
            <p:grpSpPr>
              <a:xfrm>
                <a:off x="937097" y="2605957"/>
                <a:ext cx="464988" cy="252738"/>
                <a:chOff x="2712363" y="2530537"/>
                <a:chExt cx="464988" cy="252738"/>
              </a:xfrm>
            </p:grpSpPr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11BF72B9-C25E-4DA4-9105-57308F1F30CF}"/>
                    </a:ext>
                  </a:extLst>
                </p:cNvPr>
                <p:cNvSpPr/>
                <p:nvPr/>
              </p:nvSpPr>
              <p:spPr bwMode="auto">
                <a:xfrm>
                  <a:off x="2712363" y="2530537"/>
                  <a:ext cx="464988" cy="252738"/>
                </a:xfrm>
                <a:prstGeom prst="rect">
                  <a:avLst/>
                </a:prstGeom>
                <a:solidFill>
                  <a:srgbClr val="000000"/>
                </a:solidFill>
                <a:ln w="28575" cap="sq" cmpd="sng" algn="ctr">
                  <a:solidFill>
                    <a:srgbClr val="C0C0C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CA">
                    <a:ln w="19050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95" name="Line 162">
                  <a:extLst>
                    <a:ext uri="{FF2B5EF4-FFF2-40B4-BE49-F238E27FC236}">
                      <a16:creationId xmlns:a16="http://schemas.microsoft.com/office/drawing/2014/main" id="{C415826D-7A1E-40DC-B779-6E59269D29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1613" y="2655888"/>
                  <a:ext cx="406400" cy="0"/>
                </a:xfrm>
                <a:prstGeom prst="line">
                  <a:avLst/>
                </a:prstGeom>
                <a:noFill/>
                <a:ln w="17463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96" name="Line 163">
                  <a:extLst>
                    <a:ext uri="{FF2B5EF4-FFF2-40B4-BE49-F238E27FC236}">
                      <a16:creationId xmlns:a16="http://schemas.microsoft.com/office/drawing/2014/main" id="{FAF078C1-85A9-4BEF-9203-C99C84A8E2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55913" y="2549525"/>
                  <a:ext cx="0" cy="212725"/>
                </a:xfrm>
                <a:prstGeom prst="line">
                  <a:avLst/>
                </a:prstGeom>
                <a:noFill/>
                <a:ln w="17463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97" name="Line 164">
                  <a:extLst>
                    <a:ext uri="{FF2B5EF4-FFF2-40B4-BE49-F238E27FC236}">
                      <a16:creationId xmlns:a16="http://schemas.microsoft.com/office/drawing/2014/main" id="{3C2754AD-41E8-4A81-AB1D-736961A5FC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776538" y="2574925"/>
                  <a:ext cx="158750" cy="152400"/>
                </a:xfrm>
                <a:prstGeom prst="line">
                  <a:avLst/>
                </a:prstGeom>
                <a:noFill/>
                <a:ln w="17463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98" name="Line 165">
                  <a:extLst>
                    <a:ext uri="{FF2B5EF4-FFF2-40B4-BE49-F238E27FC236}">
                      <a16:creationId xmlns:a16="http://schemas.microsoft.com/office/drawing/2014/main" id="{F5A3DCF0-185F-4EBF-8038-1A62616027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76538" y="2574925"/>
                  <a:ext cx="158750" cy="152400"/>
                </a:xfrm>
                <a:prstGeom prst="line">
                  <a:avLst/>
                </a:prstGeom>
                <a:noFill/>
                <a:ln w="17463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sp>
            <p:nvSpPr>
              <p:cNvPr id="89" name="Freeform 29">
                <a:extLst>
                  <a:ext uri="{FF2B5EF4-FFF2-40B4-BE49-F238E27FC236}">
                    <a16:creationId xmlns:a16="http://schemas.microsoft.com/office/drawing/2014/main" id="{D531818E-0B81-4C62-88F9-996A61F046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910" y="2561445"/>
                <a:ext cx="539750" cy="330200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solidFill>
                <a:srgbClr val="000000"/>
              </a:solidFill>
              <a:ln w="19050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Line 30">
                <a:extLst>
                  <a:ext uri="{FF2B5EF4-FFF2-40B4-BE49-F238E27FC236}">
                    <a16:creationId xmlns:a16="http://schemas.microsoft.com/office/drawing/2014/main" id="{A689249C-3FFC-44DA-8FDF-BEC6C6CA50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347" y="2731308"/>
                <a:ext cx="406400" cy="0"/>
              </a:xfrm>
              <a:prstGeom prst="line">
                <a:avLst/>
              </a:prstGeom>
              <a:noFill/>
              <a:ln w="15875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Line 31">
                <a:extLst>
                  <a:ext uri="{FF2B5EF4-FFF2-40B4-BE49-F238E27FC236}">
                    <a16:creationId xmlns:a16="http://schemas.microsoft.com/office/drawing/2014/main" id="{8E38090D-4A17-4063-93CA-9E0B9A3128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0647" y="2624945"/>
                <a:ext cx="0" cy="212725"/>
              </a:xfrm>
              <a:prstGeom prst="line">
                <a:avLst/>
              </a:prstGeom>
              <a:noFill/>
              <a:ln w="15875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Line 32">
                <a:extLst>
                  <a:ext uri="{FF2B5EF4-FFF2-40B4-BE49-F238E27FC236}">
                    <a16:creationId xmlns:a16="http://schemas.microsoft.com/office/drawing/2014/main" id="{C6A8FDA8-671F-4C69-8CAA-EA4CAE449F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01272" y="2650345"/>
                <a:ext cx="158750" cy="152400"/>
              </a:xfrm>
              <a:prstGeom prst="line">
                <a:avLst/>
              </a:prstGeom>
              <a:noFill/>
              <a:ln w="15875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Line 33">
                <a:extLst>
                  <a:ext uri="{FF2B5EF4-FFF2-40B4-BE49-F238E27FC236}">
                    <a16:creationId xmlns:a16="http://schemas.microsoft.com/office/drawing/2014/main" id="{5EB72AE3-BBCD-4F1D-AA87-328DF08020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1272" y="2650345"/>
                <a:ext cx="158750" cy="152400"/>
              </a:xfrm>
              <a:prstGeom prst="line">
                <a:avLst/>
              </a:prstGeom>
              <a:noFill/>
              <a:ln w="15875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8" name="Chord 57">
              <a:extLst>
                <a:ext uri="{FF2B5EF4-FFF2-40B4-BE49-F238E27FC236}">
                  <a16:creationId xmlns:a16="http://schemas.microsoft.com/office/drawing/2014/main" id="{A082128D-2095-4E1E-A40A-EEA2773F846E}"/>
                </a:ext>
              </a:extLst>
            </p:cNvPr>
            <p:cNvSpPr/>
            <p:nvPr/>
          </p:nvSpPr>
          <p:spPr>
            <a:xfrm rot="16200000">
              <a:off x="9068100" y="3101575"/>
              <a:ext cx="396000" cy="396000"/>
            </a:xfrm>
            <a:prstGeom prst="chord">
              <a:avLst>
                <a:gd name="adj1" fmla="val 21589360"/>
                <a:gd name="adj2" fmla="val 10812776"/>
              </a:avLst>
            </a:prstGeom>
            <a:solidFill>
              <a:srgbClr val="C0C0C0"/>
            </a:solidFill>
            <a:ln w="1905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29">
              <a:extLst>
                <a:ext uri="{FF2B5EF4-FFF2-40B4-BE49-F238E27FC236}">
                  <a16:creationId xmlns:a16="http://schemas.microsoft.com/office/drawing/2014/main" id="{E6244E66-6EE2-4EE9-94B1-7BCCDBD67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3210" y="3119575"/>
              <a:ext cx="612000" cy="360000"/>
            </a:xfrm>
            <a:custGeom>
              <a:avLst/>
              <a:gdLst>
                <a:gd name="T0" fmla="*/ 340 w 340"/>
                <a:gd name="T1" fmla="*/ 208 h 208"/>
                <a:gd name="T2" fmla="*/ 340 w 340"/>
                <a:gd name="T3" fmla="*/ 0 h 208"/>
                <a:gd name="T4" fmla="*/ 0 w 340"/>
                <a:gd name="T5" fmla="*/ 0 h 208"/>
                <a:gd name="T6" fmla="*/ 0 w 340"/>
                <a:gd name="T7" fmla="*/ 208 h 208"/>
                <a:gd name="T8" fmla="*/ 340 w 340"/>
                <a:gd name="T9" fmla="*/ 208 h 208"/>
                <a:gd name="T10" fmla="*/ 340 w 340"/>
                <a:gd name="T11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208">
                  <a:moveTo>
                    <a:pt x="340" y="208"/>
                  </a:moveTo>
                  <a:lnTo>
                    <a:pt x="340" y="0"/>
                  </a:lnTo>
                  <a:lnTo>
                    <a:pt x="0" y="0"/>
                  </a:lnTo>
                  <a:lnTo>
                    <a:pt x="0" y="208"/>
                  </a:lnTo>
                  <a:lnTo>
                    <a:pt x="340" y="208"/>
                  </a:lnTo>
                  <a:lnTo>
                    <a:pt x="340" y="208"/>
                  </a:lnTo>
                  <a:close/>
                </a:path>
              </a:pathLst>
            </a:custGeom>
            <a:solidFill>
              <a:srgbClr val="000000"/>
            </a:solidFill>
            <a:ln w="19050" cap="flat">
              <a:solidFill>
                <a:srgbClr val="C0C0C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r>
                <a:rPr lang="en-US" sz="2200">
                  <a:solidFill>
                    <a:srgbClr val="C0C0C0"/>
                  </a:solidFill>
                </a:rPr>
                <a:t>Att</a:t>
              </a: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EF57EC9-8E12-4490-89BC-12DD6B33CF7F}"/>
                </a:ext>
              </a:extLst>
            </p:cNvPr>
            <p:cNvGrpSpPr/>
            <p:nvPr/>
          </p:nvGrpSpPr>
          <p:grpSpPr>
            <a:xfrm>
              <a:off x="1489035" y="2446504"/>
              <a:ext cx="612000" cy="1033071"/>
              <a:chOff x="1543000" y="2271278"/>
              <a:chExt cx="612000" cy="1033071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CC153687-5F9A-47D8-8EBD-15677A596BAE}"/>
                  </a:ext>
                </a:extLst>
              </p:cNvPr>
              <p:cNvGrpSpPr/>
              <p:nvPr/>
            </p:nvGrpSpPr>
            <p:grpSpPr>
              <a:xfrm>
                <a:off x="1543000" y="2927471"/>
                <a:ext cx="612000" cy="376878"/>
                <a:chOff x="1879651" y="2552471"/>
                <a:chExt cx="612000" cy="376878"/>
              </a:xfrm>
            </p:grpSpPr>
            <p:sp>
              <p:nvSpPr>
                <p:cNvPr id="86" name="Freeform 29">
                  <a:extLst>
                    <a:ext uri="{FF2B5EF4-FFF2-40B4-BE49-F238E27FC236}">
                      <a16:creationId xmlns:a16="http://schemas.microsoft.com/office/drawing/2014/main" id="{EB33161A-D60A-48D2-BF35-7506C198A2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9651" y="2569349"/>
                  <a:ext cx="612000" cy="360000"/>
                </a:xfrm>
                <a:custGeom>
                  <a:avLst/>
                  <a:gdLst>
                    <a:gd name="T0" fmla="*/ 340 w 340"/>
                    <a:gd name="T1" fmla="*/ 208 h 208"/>
                    <a:gd name="T2" fmla="*/ 340 w 340"/>
                    <a:gd name="T3" fmla="*/ 0 h 208"/>
                    <a:gd name="T4" fmla="*/ 0 w 340"/>
                    <a:gd name="T5" fmla="*/ 0 h 208"/>
                    <a:gd name="T6" fmla="*/ 0 w 340"/>
                    <a:gd name="T7" fmla="*/ 208 h 208"/>
                    <a:gd name="T8" fmla="*/ 340 w 340"/>
                    <a:gd name="T9" fmla="*/ 208 h 208"/>
                    <a:gd name="T10" fmla="*/ 340 w 340"/>
                    <a:gd name="T11" fmla="*/ 2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40" h="208">
                      <a:moveTo>
                        <a:pt x="340" y="208"/>
                      </a:moveTo>
                      <a:lnTo>
                        <a:pt x="340" y="0"/>
                      </a:lnTo>
                      <a:lnTo>
                        <a:pt x="0" y="0"/>
                      </a:lnTo>
                      <a:lnTo>
                        <a:pt x="0" y="208"/>
                      </a:lnTo>
                      <a:lnTo>
                        <a:pt x="340" y="208"/>
                      </a:lnTo>
                      <a:lnTo>
                        <a:pt x="340" y="20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050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 baseline="-250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87" name="Freeform 29">
                  <a:extLst>
                    <a:ext uri="{FF2B5EF4-FFF2-40B4-BE49-F238E27FC236}">
                      <a16:creationId xmlns:a16="http://schemas.microsoft.com/office/drawing/2014/main" id="{F7CCDC9F-592E-44CB-97AB-887172CD61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4439" y="2552471"/>
                  <a:ext cx="577210" cy="306433"/>
                </a:xfrm>
                <a:custGeom>
                  <a:avLst/>
                  <a:gdLst>
                    <a:gd name="T0" fmla="*/ 340 w 340"/>
                    <a:gd name="T1" fmla="*/ 208 h 208"/>
                    <a:gd name="T2" fmla="*/ 340 w 340"/>
                    <a:gd name="T3" fmla="*/ 0 h 208"/>
                    <a:gd name="T4" fmla="*/ 0 w 340"/>
                    <a:gd name="T5" fmla="*/ 0 h 208"/>
                    <a:gd name="T6" fmla="*/ 0 w 340"/>
                    <a:gd name="T7" fmla="*/ 208 h 208"/>
                    <a:gd name="T8" fmla="*/ 340 w 340"/>
                    <a:gd name="T9" fmla="*/ 208 h 208"/>
                    <a:gd name="T10" fmla="*/ 340 w 340"/>
                    <a:gd name="T11" fmla="*/ 2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40" h="208">
                      <a:moveTo>
                        <a:pt x="340" y="208"/>
                      </a:moveTo>
                      <a:lnTo>
                        <a:pt x="340" y="0"/>
                      </a:lnTo>
                      <a:lnTo>
                        <a:pt x="0" y="0"/>
                      </a:lnTo>
                      <a:lnTo>
                        <a:pt x="0" y="208"/>
                      </a:lnTo>
                      <a:lnTo>
                        <a:pt x="340" y="208"/>
                      </a:lnTo>
                      <a:lnTo>
                        <a:pt x="340" y="208"/>
                      </a:lnTo>
                      <a:close/>
                    </a:path>
                  </a:pathLst>
                </a:custGeom>
                <a:noFill/>
                <a:ln w="19050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r>
                    <a:rPr lang="el-GR" sz="2200" b="0" i="1">
                      <a:solidFill>
                        <a:srgbClr val="C0C0C0"/>
                      </a:solidFill>
                    </a:rPr>
                    <a:t>φ</a:t>
                  </a:r>
                  <a:r>
                    <a:rPr lang="en-US" sz="2200" i="1" baseline="-25000">
                      <a:solidFill>
                        <a:srgbClr val="C0C0C0"/>
                      </a:solidFill>
                    </a:rPr>
                    <a:t>A</a:t>
                  </a:r>
                </a:p>
              </p:txBody>
            </p:sp>
          </p:grpSp>
          <p:sp>
            <p:nvSpPr>
              <p:cNvPr id="84" name="Line 6">
                <a:extLst>
                  <a:ext uri="{FF2B5EF4-FFF2-40B4-BE49-F238E27FC236}">
                    <a16:creationId xmlns:a16="http://schemas.microsoft.com/office/drawing/2014/main" id="{325F6A31-BC1A-469B-BEFA-B6656AE9BD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49000" y="2631840"/>
                <a:ext cx="0" cy="312509"/>
              </a:xfrm>
              <a:prstGeom prst="line">
                <a:avLst/>
              </a:prstGeom>
              <a:noFill/>
              <a:ln w="25400" cap="flat">
                <a:solidFill>
                  <a:srgbClr val="C0C0C0"/>
                </a:solidFill>
                <a:prstDash val="solid"/>
                <a:miter lim="800000"/>
                <a:headEnd type="arrow" w="lg" len="lg"/>
                <a:tailEnd type="none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29">
                <a:extLst>
                  <a:ext uri="{FF2B5EF4-FFF2-40B4-BE49-F238E27FC236}">
                    <a16:creationId xmlns:a16="http://schemas.microsoft.com/office/drawing/2014/main" id="{583015AA-D9F4-4858-8F17-DBCF074173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9125" y="2271278"/>
                <a:ext cx="539750" cy="306433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noFill/>
              <a:ln w="190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l-GR" sz="2200" b="0">
                    <a:solidFill>
                      <a:srgbClr val="C0C0C0"/>
                    </a:solidFill>
                  </a:rPr>
                  <a:t>Ω</a:t>
                </a:r>
                <a:endParaRPr lang="en-US" sz="2200" b="0" baseline="-25000">
                  <a:solidFill>
                    <a:srgbClr val="C0C0C0"/>
                  </a:solidFill>
                </a:endParaRP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AA7688F1-23BA-482E-92A3-06E7191F46FD}"/>
                </a:ext>
              </a:extLst>
            </p:cNvPr>
            <p:cNvGrpSpPr/>
            <p:nvPr/>
          </p:nvGrpSpPr>
          <p:grpSpPr>
            <a:xfrm>
              <a:off x="7229613" y="2446504"/>
              <a:ext cx="612000" cy="1033071"/>
              <a:chOff x="1543000" y="2271278"/>
              <a:chExt cx="612000" cy="1033071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8527C436-F598-45B2-9F63-4F580F690C1D}"/>
                  </a:ext>
                </a:extLst>
              </p:cNvPr>
              <p:cNvGrpSpPr/>
              <p:nvPr/>
            </p:nvGrpSpPr>
            <p:grpSpPr>
              <a:xfrm>
                <a:off x="1543000" y="2927471"/>
                <a:ext cx="612000" cy="376878"/>
                <a:chOff x="1879651" y="2552471"/>
                <a:chExt cx="612000" cy="376878"/>
              </a:xfrm>
            </p:grpSpPr>
            <p:sp>
              <p:nvSpPr>
                <p:cNvPr id="81" name="Freeform 29">
                  <a:extLst>
                    <a:ext uri="{FF2B5EF4-FFF2-40B4-BE49-F238E27FC236}">
                      <a16:creationId xmlns:a16="http://schemas.microsoft.com/office/drawing/2014/main" id="{60C0564A-CD49-4D72-AA52-B8F97CC04E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9651" y="2569349"/>
                  <a:ext cx="612000" cy="360000"/>
                </a:xfrm>
                <a:custGeom>
                  <a:avLst/>
                  <a:gdLst>
                    <a:gd name="T0" fmla="*/ 340 w 340"/>
                    <a:gd name="T1" fmla="*/ 208 h 208"/>
                    <a:gd name="T2" fmla="*/ 340 w 340"/>
                    <a:gd name="T3" fmla="*/ 0 h 208"/>
                    <a:gd name="T4" fmla="*/ 0 w 340"/>
                    <a:gd name="T5" fmla="*/ 0 h 208"/>
                    <a:gd name="T6" fmla="*/ 0 w 340"/>
                    <a:gd name="T7" fmla="*/ 208 h 208"/>
                    <a:gd name="T8" fmla="*/ 340 w 340"/>
                    <a:gd name="T9" fmla="*/ 208 h 208"/>
                    <a:gd name="T10" fmla="*/ 340 w 340"/>
                    <a:gd name="T11" fmla="*/ 2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40" h="208">
                      <a:moveTo>
                        <a:pt x="340" y="208"/>
                      </a:moveTo>
                      <a:lnTo>
                        <a:pt x="340" y="0"/>
                      </a:lnTo>
                      <a:lnTo>
                        <a:pt x="0" y="0"/>
                      </a:lnTo>
                      <a:lnTo>
                        <a:pt x="0" y="208"/>
                      </a:lnTo>
                      <a:lnTo>
                        <a:pt x="340" y="208"/>
                      </a:lnTo>
                      <a:lnTo>
                        <a:pt x="340" y="20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050" cap="flat">
                  <a:solidFill>
                    <a:srgbClr val="C0C0C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 baseline="-25000">
                    <a:solidFill>
                      <a:srgbClr val="EAEAEA"/>
                    </a:solidFill>
                  </a:endParaRPr>
                </a:p>
              </p:txBody>
            </p:sp>
            <p:sp>
              <p:nvSpPr>
                <p:cNvPr id="82" name="Freeform 29">
                  <a:extLst>
                    <a:ext uri="{FF2B5EF4-FFF2-40B4-BE49-F238E27FC236}">
                      <a16:creationId xmlns:a16="http://schemas.microsoft.com/office/drawing/2014/main" id="{D08326F0-40A1-42A7-9E49-8E486A0129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4439" y="2552471"/>
                  <a:ext cx="577210" cy="306433"/>
                </a:xfrm>
                <a:custGeom>
                  <a:avLst/>
                  <a:gdLst>
                    <a:gd name="T0" fmla="*/ 340 w 340"/>
                    <a:gd name="T1" fmla="*/ 208 h 208"/>
                    <a:gd name="T2" fmla="*/ 340 w 340"/>
                    <a:gd name="T3" fmla="*/ 0 h 208"/>
                    <a:gd name="T4" fmla="*/ 0 w 340"/>
                    <a:gd name="T5" fmla="*/ 0 h 208"/>
                    <a:gd name="T6" fmla="*/ 0 w 340"/>
                    <a:gd name="T7" fmla="*/ 208 h 208"/>
                    <a:gd name="T8" fmla="*/ 340 w 340"/>
                    <a:gd name="T9" fmla="*/ 208 h 208"/>
                    <a:gd name="T10" fmla="*/ 340 w 340"/>
                    <a:gd name="T11" fmla="*/ 2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40" h="208">
                      <a:moveTo>
                        <a:pt x="340" y="208"/>
                      </a:moveTo>
                      <a:lnTo>
                        <a:pt x="340" y="0"/>
                      </a:lnTo>
                      <a:lnTo>
                        <a:pt x="0" y="0"/>
                      </a:lnTo>
                      <a:lnTo>
                        <a:pt x="0" y="208"/>
                      </a:lnTo>
                      <a:lnTo>
                        <a:pt x="340" y="208"/>
                      </a:lnTo>
                      <a:lnTo>
                        <a:pt x="340" y="208"/>
                      </a:lnTo>
                      <a:close/>
                    </a:path>
                  </a:pathLst>
                </a:custGeom>
                <a:noFill/>
                <a:ln w="19050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r>
                    <a:rPr lang="el-GR" sz="2200" b="0" i="1">
                      <a:solidFill>
                        <a:srgbClr val="C0C0C0"/>
                      </a:solidFill>
                    </a:rPr>
                    <a:t>φ</a:t>
                  </a:r>
                  <a:r>
                    <a:rPr lang="en-US" sz="2200" i="1" baseline="-25000">
                      <a:solidFill>
                        <a:srgbClr val="C0C0C0"/>
                      </a:solidFill>
                    </a:rPr>
                    <a:t>B</a:t>
                  </a:r>
                </a:p>
              </p:txBody>
            </p:sp>
          </p:grpSp>
          <p:sp>
            <p:nvSpPr>
              <p:cNvPr id="79" name="Line 6">
                <a:extLst>
                  <a:ext uri="{FF2B5EF4-FFF2-40B4-BE49-F238E27FC236}">
                    <a16:creationId xmlns:a16="http://schemas.microsoft.com/office/drawing/2014/main" id="{0D61A112-C30E-414E-8D08-2C4B26A3B2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49000" y="2631840"/>
                <a:ext cx="0" cy="312509"/>
              </a:xfrm>
              <a:prstGeom prst="line">
                <a:avLst/>
              </a:prstGeom>
              <a:noFill/>
              <a:ln w="25400" cap="flat">
                <a:solidFill>
                  <a:srgbClr val="C0C0C0"/>
                </a:solidFill>
                <a:prstDash val="solid"/>
                <a:miter lim="800000"/>
                <a:headEnd type="arrow" w="lg" len="lg"/>
                <a:tailEnd type="none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29">
                <a:extLst>
                  <a:ext uri="{FF2B5EF4-FFF2-40B4-BE49-F238E27FC236}">
                    <a16:creationId xmlns:a16="http://schemas.microsoft.com/office/drawing/2014/main" id="{8D9D45F8-06DA-45F0-84C8-E2C71B760C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9125" y="2271278"/>
                <a:ext cx="539750" cy="306433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noFill/>
              <a:ln w="190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l-GR" sz="2200" b="0">
                    <a:solidFill>
                      <a:srgbClr val="C0C0C0"/>
                    </a:solidFill>
                  </a:rPr>
                  <a:t>Ω</a:t>
                </a:r>
                <a:endParaRPr lang="en-US" sz="2200" b="0" baseline="-25000">
                  <a:solidFill>
                    <a:srgbClr val="C0C0C0"/>
                  </a:solidFill>
                </a:endParaRP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B853C90C-AB91-41FB-B3EF-7A341829FCCB}"/>
                </a:ext>
              </a:extLst>
            </p:cNvPr>
            <p:cNvGrpSpPr/>
            <p:nvPr/>
          </p:nvGrpSpPr>
          <p:grpSpPr>
            <a:xfrm>
              <a:off x="4865073" y="2867575"/>
              <a:ext cx="556854" cy="432000"/>
              <a:chOff x="4916815" y="2561445"/>
              <a:chExt cx="556854" cy="432000"/>
            </a:xfrm>
          </p:grpSpPr>
          <p:sp>
            <p:nvSpPr>
              <p:cNvPr id="76" name="Oval 22">
                <a:extLst>
                  <a:ext uri="{FF2B5EF4-FFF2-40B4-BE49-F238E27FC236}">
                    <a16:creationId xmlns:a16="http://schemas.microsoft.com/office/drawing/2014/main" id="{6ADBF163-19E0-43DF-BF1F-253A92D848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6815" y="2561445"/>
                <a:ext cx="432000" cy="432000"/>
              </a:xfrm>
              <a:prstGeom prst="ellipse">
                <a:avLst/>
              </a:prstGeom>
              <a:noFill/>
              <a:ln w="25400" cap="flat">
                <a:solidFill>
                  <a:srgbClr val="C0C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Oval 22">
                <a:extLst>
                  <a:ext uri="{FF2B5EF4-FFF2-40B4-BE49-F238E27FC236}">
                    <a16:creationId xmlns:a16="http://schemas.microsoft.com/office/drawing/2014/main" id="{35A88332-C43B-479C-9E8C-57E847FCDE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1669" y="2561445"/>
                <a:ext cx="432000" cy="432000"/>
              </a:xfrm>
              <a:prstGeom prst="ellipse">
                <a:avLst/>
              </a:prstGeom>
              <a:noFill/>
              <a:ln w="25400" cap="flat">
                <a:solidFill>
                  <a:srgbClr val="C0C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D6302A91-AF58-48EB-B127-7CD7E125C1E4}"/>
                </a:ext>
              </a:extLst>
            </p:cNvPr>
            <p:cNvGrpSpPr/>
            <p:nvPr/>
          </p:nvGrpSpPr>
          <p:grpSpPr>
            <a:xfrm>
              <a:off x="8329868" y="3119575"/>
              <a:ext cx="360000" cy="360000"/>
              <a:chOff x="8311940" y="3119575"/>
              <a:chExt cx="360000" cy="360000"/>
            </a:xfrm>
          </p:grpSpPr>
          <p:sp>
            <p:nvSpPr>
              <p:cNvPr id="70" name="Freeform 29">
                <a:extLst>
                  <a:ext uri="{FF2B5EF4-FFF2-40B4-BE49-F238E27FC236}">
                    <a16:creationId xmlns:a16="http://schemas.microsoft.com/office/drawing/2014/main" id="{59ECEA18-52A4-4838-9836-7766479879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1940" y="3119575"/>
                <a:ext cx="360000" cy="360000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solidFill>
                <a:srgbClr val="000000"/>
              </a:solidFill>
              <a:ln w="19050" cap="flat">
                <a:solidFill>
                  <a:srgbClr val="C0C0C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200">
                  <a:solidFill>
                    <a:srgbClr val="EAEAEA"/>
                  </a:solidFill>
                </a:endParaRPr>
              </a:p>
            </p:txBody>
          </p: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998E736D-1DAE-48A4-BA1E-7B9DC94C49C1}"/>
                  </a:ext>
                </a:extLst>
              </p:cNvPr>
              <p:cNvGrpSpPr/>
              <p:nvPr/>
            </p:nvGrpSpPr>
            <p:grpSpPr>
              <a:xfrm>
                <a:off x="8352110" y="3182364"/>
                <a:ext cx="279660" cy="234423"/>
                <a:chOff x="6520070" y="5425001"/>
                <a:chExt cx="2603012" cy="1259408"/>
              </a:xfrm>
            </p:grpSpPr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EF354E7D-0B97-4294-859C-8C5A316F19B9}"/>
                    </a:ext>
                  </a:extLst>
                </p:cNvPr>
                <p:cNvSpPr/>
                <p:nvPr/>
              </p:nvSpPr>
              <p:spPr bwMode="auto">
                <a:xfrm>
                  <a:off x="6520070" y="5425001"/>
                  <a:ext cx="2603012" cy="306434"/>
                </a:xfrm>
                <a:custGeom>
                  <a:avLst/>
                  <a:gdLst>
                    <a:gd name="connsiteX0" fmla="*/ 0 w 2623670"/>
                    <a:gd name="connsiteY0" fmla="*/ 460188 h 460188"/>
                    <a:gd name="connsiteX1" fmla="*/ 884517 w 2623670"/>
                    <a:gd name="connsiteY1" fmla="*/ 23906 h 460188"/>
                    <a:gd name="connsiteX2" fmla="*/ 1751106 w 2623670"/>
                    <a:gd name="connsiteY2" fmla="*/ 406400 h 460188"/>
                    <a:gd name="connsiteX3" fmla="*/ 2623670 w 2623670"/>
                    <a:gd name="connsiteY3" fmla="*/ 0 h 460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23670" h="460188">
                      <a:moveTo>
                        <a:pt x="0" y="460188"/>
                      </a:moveTo>
                      <a:cubicBezTo>
                        <a:pt x="296333" y="246529"/>
                        <a:pt x="592666" y="32871"/>
                        <a:pt x="884517" y="23906"/>
                      </a:cubicBezTo>
                      <a:cubicBezTo>
                        <a:pt x="1176368" y="14941"/>
                        <a:pt x="1461247" y="410384"/>
                        <a:pt x="1751106" y="406400"/>
                      </a:cubicBezTo>
                      <a:cubicBezTo>
                        <a:pt x="2040965" y="402416"/>
                        <a:pt x="2332317" y="201208"/>
                        <a:pt x="2623670" y="0"/>
                      </a:cubicBezTo>
                    </a:path>
                  </a:pathLst>
                </a:custGeom>
                <a:noFill/>
                <a:ln w="15875">
                  <a:solidFill>
                    <a:srgbClr val="C0C0C0"/>
                  </a:solidFill>
                  <a:miter lim="800000"/>
                  <a:headEnd/>
                  <a:tailEnd type="none" w="lg" len="lg"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C80F9DEB-9998-4E89-91C5-B6647424FE43}"/>
                    </a:ext>
                  </a:extLst>
                </p:cNvPr>
                <p:cNvSpPr/>
                <p:nvPr/>
              </p:nvSpPr>
              <p:spPr bwMode="auto">
                <a:xfrm>
                  <a:off x="6520070" y="5901488"/>
                  <a:ext cx="2603012" cy="306434"/>
                </a:xfrm>
                <a:custGeom>
                  <a:avLst/>
                  <a:gdLst>
                    <a:gd name="connsiteX0" fmla="*/ 0 w 2623670"/>
                    <a:gd name="connsiteY0" fmla="*/ 460188 h 460188"/>
                    <a:gd name="connsiteX1" fmla="*/ 884517 w 2623670"/>
                    <a:gd name="connsiteY1" fmla="*/ 23906 h 460188"/>
                    <a:gd name="connsiteX2" fmla="*/ 1751106 w 2623670"/>
                    <a:gd name="connsiteY2" fmla="*/ 406400 h 460188"/>
                    <a:gd name="connsiteX3" fmla="*/ 2623670 w 2623670"/>
                    <a:gd name="connsiteY3" fmla="*/ 0 h 460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23670" h="460188">
                      <a:moveTo>
                        <a:pt x="0" y="460188"/>
                      </a:moveTo>
                      <a:cubicBezTo>
                        <a:pt x="296333" y="246529"/>
                        <a:pt x="592666" y="32871"/>
                        <a:pt x="884517" y="23906"/>
                      </a:cubicBezTo>
                      <a:cubicBezTo>
                        <a:pt x="1176368" y="14941"/>
                        <a:pt x="1461247" y="410384"/>
                        <a:pt x="1751106" y="406400"/>
                      </a:cubicBezTo>
                      <a:cubicBezTo>
                        <a:pt x="2040965" y="402416"/>
                        <a:pt x="2332317" y="201208"/>
                        <a:pt x="2623670" y="0"/>
                      </a:cubicBezTo>
                    </a:path>
                  </a:pathLst>
                </a:custGeom>
                <a:noFill/>
                <a:ln w="15875">
                  <a:solidFill>
                    <a:srgbClr val="C0C0C0"/>
                  </a:solidFill>
                  <a:miter lim="800000"/>
                  <a:headEnd/>
                  <a:tailEnd type="none" w="lg" len="lg"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BDE48903-18D6-4189-91D4-C58665172C63}"/>
                    </a:ext>
                  </a:extLst>
                </p:cNvPr>
                <p:cNvSpPr/>
                <p:nvPr/>
              </p:nvSpPr>
              <p:spPr bwMode="auto">
                <a:xfrm>
                  <a:off x="6520070" y="6377975"/>
                  <a:ext cx="2603012" cy="306434"/>
                </a:xfrm>
                <a:custGeom>
                  <a:avLst/>
                  <a:gdLst>
                    <a:gd name="connsiteX0" fmla="*/ 0 w 2623670"/>
                    <a:gd name="connsiteY0" fmla="*/ 460188 h 460188"/>
                    <a:gd name="connsiteX1" fmla="*/ 884517 w 2623670"/>
                    <a:gd name="connsiteY1" fmla="*/ 23906 h 460188"/>
                    <a:gd name="connsiteX2" fmla="*/ 1751106 w 2623670"/>
                    <a:gd name="connsiteY2" fmla="*/ 406400 h 460188"/>
                    <a:gd name="connsiteX3" fmla="*/ 2623670 w 2623670"/>
                    <a:gd name="connsiteY3" fmla="*/ 0 h 460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23670" h="460188">
                      <a:moveTo>
                        <a:pt x="0" y="460188"/>
                      </a:moveTo>
                      <a:cubicBezTo>
                        <a:pt x="296333" y="246529"/>
                        <a:pt x="592666" y="32871"/>
                        <a:pt x="884517" y="23906"/>
                      </a:cubicBezTo>
                      <a:cubicBezTo>
                        <a:pt x="1176368" y="14941"/>
                        <a:pt x="1461247" y="410384"/>
                        <a:pt x="1751106" y="406400"/>
                      </a:cubicBezTo>
                      <a:cubicBezTo>
                        <a:pt x="2040965" y="402416"/>
                        <a:pt x="2332317" y="201208"/>
                        <a:pt x="2623670" y="0"/>
                      </a:cubicBezTo>
                    </a:path>
                  </a:pathLst>
                </a:custGeom>
                <a:noFill/>
                <a:ln w="15875">
                  <a:solidFill>
                    <a:srgbClr val="C0C0C0"/>
                  </a:solidFill>
                  <a:miter lim="800000"/>
                  <a:headEnd/>
                  <a:tailEnd type="none" w="lg" len="lg"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71337B96-A71F-4A90-A00B-A2828C574BB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7611658" y="5852561"/>
                  <a:ext cx="491972" cy="397545"/>
                </a:xfrm>
                <a:prstGeom prst="line">
                  <a:avLst/>
                </a:prstGeom>
                <a:noFill/>
                <a:ln w="15875" algn="ctr">
                  <a:solidFill>
                    <a:srgbClr val="C0C0C0"/>
                  </a:solidFill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13DD29DC-A85B-49C9-BC11-88190E006A83}"/>
                </a:ext>
              </a:extLst>
            </p:cNvPr>
            <p:cNvGrpSpPr/>
            <p:nvPr/>
          </p:nvGrpSpPr>
          <p:grpSpPr>
            <a:xfrm>
              <a:off x="462850" y="1121245"/>
              <a:ext cx="3024422" cy="403044"/>
              <a:chOff x="462850" y="1265265"/>
              <a:chExt cx="3024422" cy="403044"/>
            </a:xfrm>
          </p:grpSpPr>
          <p:sp>
            <p:nvSpPr>
              <p:cNvPr id="68" name="Left Bracket 67">
                <a:extLst>
                  <a:ext uri="{FF2B5EF4-FFF2-40B4-BE49-F238E27FC236}">
                    <a16:creationId xmlns:a16="http://schemas.microsoft.com/office/drawing/2014/main" id="{A52F7605-69A8-4300-8460-C00CD4836A21}"/>
                  </a:ext>
                </a:extLst>
              </p:cNvPr>
              <p:cNvSpPr/>
              <p:nvPr/>
            </p:nvSpPr>
            <p:spPr bwMode="auto">
              <a:xfrm rot="5400000">
                <a:off x="1866527" y="-138412"/>
                <a:ext cx="217067" cy="3024422"/>
              </a:xfrm>
              <a:prstGeom prst="leftBracket">
                <a:avLst>
                  <a:gd name="adj" fmla="val 109648"/>
                </a:avLst>
              </a:prstGeom>
              <a:noFill/>
              <a:ln w="12700" algn="ctr">
                <a:solidFill>
                  <a:srgbClr val="969696"/>
                </a:solidFill>
                <a:round/>
                <a:headEnd type="none" w="med" len="med"/>
                <a:tailEnd type="none" w="med" len="med"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reeform 29">
                <a:extLst>
                  <a:ext uri="{FF2B5EF4-FFF2-40B4-BE49-F238E27FC236}">
                    <a16:creationId xmlns:a16="http://schemas.microsoft.com/office/drawing/2014/main" id="{DA976A73-2239-4FF4-B7BE-CBE1A789A7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013" y="1308309"/>
                <a:ext cx="887541" cy="360000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noFill/>
              <a:ln w="190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algn="l"/>
                <a:r>
                  <a:rPr lang="en-US" sz="3000" b="0">
                    <a:solidFill>
                      <a:srgbClr val="C0C0C0"/>
                    </a:solidFill>
                  </a:rPr>
                  <a:t>Alice</a:t>
                </a: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E0E04843-FB80-48CB-B631-BAEAF19A5531}"/>
                </a:ext>
              </a:extLst>
            </p:cNvPr>
            <p:cNvGrpSpPr/>
            <p:nvPr/>
          </p:nvGrpSpPr>
          <p:grpSpPr>
            <a:xfrm>
              <a:off x="6799730" y="1121245"/>
              <a:ext cx="3024422" cy="403044"/>
              <a:chOff x="6597567" y="1302696"/>
              <a:chExt cx="3024422" cy="403044"/>
            </a:xfrm>
          </p:grpSpPr>
          <p:sp>
            <p:nvSpPr>
              <p:cNvPr id="66" name="Left Bracket 65">
                <a:extLst>
                  <a:ext uri="{FF2B5EF4-FFF2-40B4-BE49-F238E27FC236}">
                    <a16:creationId xmlns:a16="http://schemas.microsoft.com/office/drawing/2014/main" id="{3D2803C3-4F80-40D6-AE78-B52E05D7700B}"/>
                  </a:ext>
                </a:extLst>
              </p:cNvPr>
              <p:cNvSpPr/>
              <p:nvPr/>
            </p:nvSpPr>
            <p:spPr bwMode="auto">
              <a:xfrm rot="5400000">
                <a:off x="8001244" y="-100981"/>
                <a:ext cx="217067" cy="3024422"/>
              </a:xfrm>
              <a:prstGeom prst="leftBracket">
                <a:avLst>
                  <a:gd name="adj" fmla="val 109648"/>
                </a:avLst>
              </a:prstGeom>
              <a:noFill/>
              <a:ln w="12700" algn="ctr">
                <a:solidFill>
                  <a:srgbClr val="969696"/>
                </a:solidFill>
                <a:round/>
                <a:headEnd type="none" w="med" len="med"/>
                <a:tailEnd type="none" w="med" len="med"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Freeform 29">
                <a:extLst>
                  <a:ext uri="{FF2B5EF4-FFF2-40B4-BE49-F238E27FC236}">
                    <a16:creationId xmlns:a16="http://schemas.microsoft.com/office/drawing/2014/main" id="{2F303269-7796-4C36-8B88-00C6A47529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32284" y="1345740"/>
                <a:ext cx="887541" cy="360000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noFill/>
              <a:ln w="190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algn="r"/>
                <a:r>
                  <a:rPr lang="en-US" sz="3000" b="0">
                    <a:solidFill>
                      <a:srgbClr val="C0C0C0"/>
                    </a:solidFill>
                  </a:rPr>
                  <a:t>Bob</a:t>
                </a:r>
              </a:p>
            </p:txBody>
          </p:sp>
        </p:grpSp>
      </p:grpSp>
      <p:sp>
        <p:nvSpPr>
          <p:cNvPr id="100" name="Freeform 29">
            <a:extLst>
              <a:ext uri="{FF2B5EF4-FFF2-40B4-BE49-F238E27FC236}">
                <a16:creationId xmlns:a16="http://schemas.microsoft.com/office/drawing/2014/main" id="{865B2292-C920-4CC7-8866-85C5FDC3ED53}"/>
              </a:ext>
            </a:extLst>
          </p:cNvPr>
          <p:cNvSpPr>
            <a:spLocks/>
          </p:cNvSpPr>
          <p:nvPr/>
        </p:nvSpPr>
        <p:spPr bwMode="auto">
          <a:xfrm>
            <a:off x="4138526" y="2726338"/>
            <a:ext cx="1450443" cy="936625"/>
          </a:xfrm>
          <a:custGeom>
            <a:avLst/>
            <a:gdLst>
              <a:gd name="T0" fmla="*/ 340 w 340"/>
              <a:gd name="T1" fmla="*/ 208 h 208"/>
              <a:gd name="T2" fmla="*/ 340 w 340"/>
              <a:gd name="T3" fmla="*/ 0 h 208"/>
              <a:gd name="T4" fmla="*/ 0 w 340"/>
              <a:gd name="T5" fmla="*/ 0 h 208"/>
              <a:gd name="T6" fmla="*/ 0 w 340"/>
              <a:gd name="T7" fmla="*/ 208 h 208"/>
              <a:gd name="T8" fmla="*/ 340 w 340"/>
              <a:gd name="T9" fmla="*/ 208 h 208"/>
              <a:gd name="T10" fmla="*/ 340 w 340"/>
              <a:gd name="T11" fmla="*/ 20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0" h="208">
                <a:moveTo>
                  <a:pt x="340" y="208"/>
                </a:moveTo>
                <a:lnTo>
                  <a:pt x="340" y="0"/>
                </a:lnTo>
                <a:lnTo>
                  <a:pt x="0" y="0"/>
                </a:lnTo>
                <a:lnTo>
                  <a:pt x="0" y="208"/>
                </a:lnTo>
                <a:lnTo>
                  <a:pt x="340" y="208"/>
                </a:lnTo>
                <a:lnTo>
                  <a:pt x="340" y="208"/>
                </a:lnTo>
                <a:close/>
              </a:path>
            </a:pathLst>
          </a:custGeom>
          <a:solidFill>
            <a:srgbClr val="000000"/>
          </a:solidFill>
          <a:ln w="19050" cap="flat">
            <a:noFill/>
            <a:prstDash val="solid"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endParaRPr lang="en-US" sz="2200">
              <a:solidFill>
                <a:srgbClr val="C0C0C0"/>
              </a:solidFill>
            </a:endParaRPr>
          </a:p>
        </p:txBody>
      </p:sp>
      <p:sp>
        <p:nvSpPr>
          <p:cNvPr id="99" name="Freeform 29">
            <a:extLst>
              <a:ext uri="{FF2B5EF4-FFF2-40B4-BE49-F238E27FC236}">
                <a16:creationId xmlns:a16="http://schemas.microsoft.com/office/drawing/2014/main" id="{FE0FF975-C458-47FA-9705-11CDAD246350}"/>
              </a:ext>
            </a:extLst>
          </p:cNvPr>
          <p:cNvSpPr>
            <a:spLocks/>
          </p:cNvSpPr>
          <p:nvPr/>
        </p:nvSpPr>
        <p:spPr bwMode="auto">
          <a:xfrm>
            <a:off x="3703300" y="2949128"/>
            <a:ext cx="900000" cy="720000"/>
          </a:xfrm>
          <a:custGeom>
            <a:avLst/>
            <a:gdLst>
              <a:gd name="T0" fmla="*/ 340 w 340"/>
              <a:gd name="T1" fmla="*/ 208 h 208"/>
              <a:gd name="T2" fmla="*/ 340 w 340"/>
              <a:gd name="T3" fmla="*/ 0 h 208"/>
              <a:gd name="T4" fmla="*/ 0 w 340"/>
              <a:gd name="T5" fmla="*/ 0 h 208"/>
              <a:gd name="T6" fmla="*/ 0 w 340"/>
              <a:gd name="T7" fmla="*/ 208 h 208"/>
              <a:gd name="T8" fmla="*/ 340 w 340"/>
              <a:gd name="T9" fmla="*/ 208 h 208"/>
              <a:gd name="T10" fmla="*/ 340 w 340"/>
              <a:gd name="T11" fmla="*/ 20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0" h="208">
                <a:moveTo>
                  <a:pt x="340" y="208"/>
                </a:moveTo>
                <a:lnTo>
                  <a:pt x="340" y="0"/>
                </a:lnTo>
                <a:lnTo>
                  <a:pt x="0" y="0"/>
                </a:lnTo>
                <a:lnTo>
                  <a:pt x="0" y="208"/>
                </a:lnTo>
                <a:lnTo>
                  <a:pt x="340" y="208"/>
                </a:lnTo>
                <a:lnTo>
                  <a:pt x="340" y="208"/>
                </a:lnTo>
                <a:close/>
              </a:path>
            </a:pathLst>
          </a:custGeom>
          <a:solidFill>
            <a:srgbClr val="000000"/>
          </a:solidFill>
          <a:ln w="19050" cap="flat">
            <a:solidFill>
              <a:srgbClr val="FF0000"/>
            </a:solidFill>
            <a:prstDash val="solid"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US" sz="2200">
                <a:solidFill>
                  <a:srgbClr val="FF0000"/>
                </a:solidFill>
              </a:rPr>
              <a:t>Bob´</a:t>
            </a:r>
          </a:p>
        </p:txBody>
      </p:sp>
      <p:sp>
        <p:nvSpPr>
          <p:cNvPr id="101" name="Freeform 29">
            <a:extLst>
              <a:ext uri="{FF2B5EF4-FFF2-40B4-BE49-F238E27FC236}">
                <a16:creationId xmlns:a16="http://schemas.microsoft.com/office/drawing/2014/main" id="{7A0BD488-2552-4978-AE3A-9655261C24E9}"/>
              </a:ext>
            </a:extLst>
          </p:cNvPr>
          <p:cNvSpPr>
            <a:spLocks/>
          </p:cNvSpPr>
          <p:nvPr/>
        </p:nvSpPr>
        <p:spPr bwMode="auto">
          <a:xfrm>
            <a:off x="5274482" y="2942963"/>
            <a:ext cx="900000" cy="720000"/>
          </a:xfrm>
          <a:custGeom>
            <a:avLst/>
            <a:gdLst>
              <a:gd name="T0" fmla="*/ 340 w 340"/>
              <a:gd name="T1" fmla="*/ 208 h 208"/>
              <a:gd name="T2" fmla="*/ 340 w 340"/>
              <a:gd name="T3" fmla="*/ 0 h 208"/>
              <a:gd name="T4" fmla="*/ 0 w 340"/>
              <a:gd name="T5" fmla="*/ 0 h 208"/>
              <a:gd name="T6" fmla="*/ 0 w 340"/>
              <a:gd name="T7" fmla="*/ 208 h 208"/>
              <a:gd name="T8" fmla="*/ 340 w 340"/>
              <a:gd name="T9" fmla="*/ 208 h 208"/>
              <a:gd name="T10" fmla="*/ 340 w 340"/>
              <a:gd name="T11" fmla="*/ 20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0" h="208">
                <a:moveTo>
                  <a:pt x="340" y="208"/>
                </a:moveTo>
                <a:lnTo>
                  <a:pt x="340" y="0"/>
                </a:lnTo>
                <a:lnTo>
                  <a:pt x="0" y="0"/>
                </a:lnTo>
                <a:lnTo>
                  <a:pt x="0" y="208"/>
                </a:lnTo>
                <a:lnTo>
                  <a:pt x="340" y="208"/>
                </a:lnTo>
                <a:lnTo>
                  <a:pt x="340" y="208"/>
                </a:lnTo>
                <a:close/>
              </a:path>
            </a:pathLst>
          </a:custGeom>
          <a:solidFill>
            <a:srgbClr val="000000"/>
          </a:solidFill>
          <a:ln w="19050" cap="flat">
            <a:solidFill>
              <a:srgbClr val="FF0000"/>
            </a:solidFill>
            <a:prstDash val="solid"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US" sz="2200">
                <a:solidFill>
                  <a:srgbClr val="FF0000"/>
                </a:solidFill>
              </a:rPr>
              <a:t>Alice´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083B95F5-3183-4808-B380-F96AF379DEEB}"/>
              </a:ext>
            </a:extLst>
          </p:cNvPr>
          <p:cNvGrpSpPr/>
          <p:nvPr/>
        </p:nvGrpSpPr>
        <p:grpSpPr>
          <a:xfrm>
            <a:off x="4603300" y="3263576"/>
            <a:ext cx="601467" cy="72000"/>
            <a:chOff x="3703300" y="1841345"/>
            <a:chExt cx="2844000" cy="72010"/>
          </a:xfrm>
        </p:grpSpPr>
        <p:sp>
          <p:nvSpPr>
            <p:cNvPr id="123" name="Line 6">
              <a:extLst>
                <a:ext uri="{FF2B5EF4-FFF2-40B4-BE49-F238E27FC236}">
                  <a16:creationId xmlns:a16="http://schemas.microsoft.com/office/drawing/2014/main" id="{FA091DB2-1FC5-4253-B604-6A3E2B8EC7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03300" y="1841345"/>
              <a:ext cx="2844000" cy="0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Line 6">
              <a:extLst>
                <a:ext uri="{FF2B5EF4-FFF2-40B4-BE49-F238E27FC236}">
                  <a16:creationId xmlns:a16="http://schemas.microsoft.com/office/drawing/2014/main" id="{90E896AD-A6A2-4748-9411-A8ECC7243B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03300" y="1913355"/>
              <a:ext cx="2844000" cy="0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12394C00-86D0-4E67-B758-3F9344A92622}"/>
              </a:ext>
            </a:extLst>
          </p:cNvPr>
          <p:cNvSpPr/>
          <p:nvPr/>
        </p:nvSpPr>
        <p:spPr bwMode="auto">
          <a:xfrm rot="10800000">
            <a:off x="5046222" y="3155577"/>
            <a:ext cx="215386" cy="288000"/>
          </a:xfrm>
          <a:custGeom>
            <a:avLst/>
            <a:gdLst>
              <a:gd name="connsiteX0" fmla="*/ 216707 w 216707"/>
              <a:gd name="connsiteY0" fmla="*/ 0 h 292027"/>
              <a:gd name="connsiteX1" fmla="*/ 0 w 216707"/>
              <a:gd name="connsiteY1" fmla="*/ 142710 h 292027"/>
              <a:gd name="connsiteX2" fmla="*/ 216707 w 216707"/>
              <a:gd name="connsiteY2" fmla="*/ 292027 h 292027"/>
              <a:gd name="connsiteX3" fmla="*/ 216707 w 216707"/>
              <a:gd name="connsiteY3" fmla="*/ 292027 h 292027"/>
              <a:gd name="connsiteX0" fmla="*/ 739976 w 739976"/>
              <a:gd name="connsiteY0" fmla="*/ 0 h 292027"/>
              <a:gd name="connsiteX1" fmla="*/ 0 w 739976"/>
              <a:gd name="connsiteY1" fmla="*/ 133460 h 292027"/>
              <a:gd name="connsiteX2" fmla="*/ 739976 w 739976"/>
              <a:gd name="connsiteY2" fmla="*/ 292027 h 292027"/>
              <a:gd name="connsiteX3" fmla="*/ 739976 w 739976"/>
              <a:gd name="connsiteY3" fmla="*/ 292027 h 292027"/>
              <a:gd name="connsiteX0" fmla="*/ 215386 w 215386"/>
              <a:gd name="connsiteY0" fmla="*/ 0 h 292027"/>
              <a:gd name="connsiteX1" fmla="*/ 0 w 215386"/>
              <a:gd name="connsiteY1" fmla="*/ 145353 h 292027"/>
              <a:gd name="connsiteX2" fmla="*/ 215386 w 215386"/>
              <a:gd name="connsiteY2" fmla="*/ 292027 h 292027"/>
              <a:gd name="connsiteX3" fmla="*/ 215386 w 215386"/>
              <a:gd name="connsiteY3" fmla="*/ 292027 h 292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386" h="292027">
                <a:moveTo>
                  <a:pt x="215386" y="0"/>
                </a:moveTo>
                <a:lnTo>
                  <a:pt x="0" y="145353"/>
                </a:lnTo>
                <a:lnTo>
                  <a:pt x="215386" y="292027"/>
                </a:lnTo>
                <a:lnTo>
                  <a:pt x="215386" y="292027"/>
                </a:lnTo>
              </a:path>
            </a:pathLst>
          </a:custGeom>
          <a:noFill/>
          <a:ln w="12700">
            <a:solidFill>
              <a:srgbClr val="FF0000"/>
            </a:solidFill>
            <a:miter lim="800000"/>
            <a:headEnd/>
            <a:tailEnd type="none" w="lg" len="lg"/>
          </a:ln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E1DBEF1-6735-4C32-87EA-8168F0183560}"/>
              </a:ext>
            </a:extLst>
          </p:cNvPr>
          <p:cNvGrpSpPr/>
          <p:nvPr/>
        </p:nvGrpSpPr>
        <p:grpSpPr>
          <a:xfrm>
            <a:off x="5562482" y="3300633"/>
            <a:ext cx="1237248" cy="989002"/>
            <a:chOff x="5562482" y="3300633"/>
            <a:chExt cx="1237248" cy="989002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8EFC0F03-F06C-4C75-9534-1E0A77BFCF8F}"/>
                </a:ext>
              </a:extLst>
            </p:cNvPr>
            <p:cNvGrpSpPr/>
            <p:nvPr/>
          </p:nvGrpSpPr>
          <p:grpSpPr>
            <a:xfrm>
              <a:off x="5562482" y="3929635"/>
              <a:ext cx="612000" cy="360000"/>
              <a:chOff x="894910" y="2561445"/>
              <a:chExt cx="539750" cy="330200"/>
            </a:xfrm>
          </p:grpSpPr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094D429F-66E6-455F-8586-6D60C383B470}"/>
                  </a:ext>
                </a:extLst>
              </p:cNvPr>
              <p:cNvGrpSpPr/>
              <p:nvPr/>
            </p:nvGrpSpPr>
            <p:grpSpPr>
              <a:xfrm>
                <a:off x="937097" y="2605957"/>
                <a:ext cx="464988" cy="252738"/>
                <a:chOff x="2712363" y="2530537"/>
                <a:chExt cx="464988" cy="252738"/>
              </a:xfrm>
            </p:grpSpPr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9D2407A8-935B-42D0-9C58-9EC83193620D}"/>
                    </a:ext>
                  </a:extLst>
                </p:cNvPr>
                <p:cNvSpPr/>
                <p:nvPr/>
              </p:nvSpPr>
              <p:spPr bwMode="auto">
                <a:xfrm>
                  <a:off x="2712363" y="2530537"/>
                  <a:ext cx="464988" cy="252738"/>
                </a:xfrm>
                <a:prstGeom prst="rect">
                  <a:avLst/>
                </a:prstGeom>
                <a:solidFill>
                  <a:srgbClr val="000000"/>
                </a:solidFill>
                <a:ln w="28575" cap="sq" cmpd="sng" algn="ctr">
                  <a:solidFill>
                    <a:srgbClr val="FF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CA">
                    <a:ln w="19050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11" name="Line 162">
                  <a:extLst>
                    <a:ext uri="{FF2B5EF4-FFF2-40B4-BE49-F238E27FC236}">
                      <a16:creationId xmlns:a16="http://schemas.microsoft.com/office/drawing/2014/main" id="{C40EE488-6155-44FE-BD60-8BEBA067EE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1613" y="2655888"/>
                  <a:ext cx="406400" cy="0"/>
                </a:xfrm>
                <a:prstGeom prst="line">
                  <a:avLst/>
                </a:prstGeom>
                <a:noFill/>
                <a:ln w="17463" cap="flat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12" name="Line 163">
                  <a:extLst>
                    <a:ext uri="{FF2B5EF4-FFF2-40B4-BE49-F238E27FC236}">
                      <a16:creationId xmlns:a16="http://schemas.microsoft.com/office/drawing/2014/main" id="{A87A480B-C13D-4F2F-88C7-7DCAF63251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55913" y="2549525"/>
                  <a:ext cx="0" cy="212725"/>
                </a:xfrm>
                <a:prstGeom prst="line">
                  <a:avLst/>
                </a:prstGeom>
                <a:noFill/>
                <a:ln w="17463" cap="flat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13" name="Line 164">
                  <a:extLst>
                    <a:ext uri="{FF2B5EF4-FFF2-40B4-BE49-F238E27FC236}">
                      <a16:creationId xmlns:a16="http://schemas.microsoft.com/office/drawing/2014/main" id="{BDAFFD62-E079-4D7B-BF61-942C124012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776538" y="2574925"/>
                  <a:ext cx="158750" cy="152400"/>
                </a:xfrm>
                <a:prstGeom prst="line">
                  <a:avLst/>
                </a:prstGeom>
                <a:noFill/>
                <a:ln w="17463" cap="flat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  <p:sp>
              <p:nvSpPr>
                <p:cNvPr id="114" name="Line 165">
                  <a:extLst>
                    <a:ext uri="{FF2B5EF4-FFF2-40B4-BE49-F238E27FC236}">
                      <a16:creationId xmlns:a16="http://schemas.microsoft.com/office/drawing/2014/main" id="{37D0F7D9-765E-4A09-8CEF-82F1E1CE8E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76538" y="2574925"/>
                  <a:ext cx="158750" cy="152400"/>
                </a:xfrm>
                <a:prstGeom prst="line">
                  <a:avLst/>
                </a:prstGeom>
                <a:noFill/>
                <a:ln w="17463" cap="flat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A"/>
                </a:p>
              </p:txBody>
            </p:sp>
          </p:grpSp>
          <p:sp>
            <p:nvSpPr>
              <p:cNvPr id="105" name="Freeform 29">
                <a:extLst>
                  <a:ext uri="{FF2B5EF4-FFF2-40B4-BE49-F238E27FC236}">
                    <a16:creationId xmlns:a16="http://schemas.microsoft.com/office/drawing/2014/main" id="{97272EC3-3727-493F-A022-EBA7571D1E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910" y="2561445"/>
                <a:ext cx="539750" cy="330200"/>
              </a:xfrm>
              <a:custGeom>
                <a:avLst/>
                <a:gdLst>
                  <a:gd name="T0" fmla="*/ 340 w 340"/>
                  <a:gd name="T1" fmla="*/ 208 h 208"/>
                  <a:gd name="T2" fmla="*/ 340 w 340"/>
                  <a:gd name="T3" fmla="*/ 0 h 208"/>
                  <a:gd name="T4" fmla="*/ 0 w 340"/>
                  <a:gd name="T5" fmla="*/ 0 h 208"/>
                  <a:gd name="T6" fmla="*/ 0 w 340"/>
                  <a:gd name="T7" fmla="*/ 208 h 208"/>
                  <a:gd name="T8" fmla="*/ 340 w 340"/>
                  <a:gd name="T9" fmla="*/ 208 h 208"/>
                  <a:gd name="T10" fmla="*/ 340 w 340"/>
                  <a:gd name="T1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0" h="208">
                    <a:moveTo>
                      <a:pt x="340" y="208"/>
                    </a:moveTo>
                    <a:lnTo>
                      <a:pt x="340" y="0"/>
                    </a:lnTo>
                    <a:lnTo>
                      <a:pt x="0" y="0"/>
                    </a:lnTo>
                    <a:lnTo>
                      <a:pt x="0" y="208"/>
                    </a:lnTo>
                    <a:lnTo>
                      <a:pt x="340" y="208"/>
                    </a:lnTo>
                    <a:lnTo>
                      <a:pt x="340" y="208"/>
                    </a:lnTo>
                    <a:close/>
                  </a:path>
                </a:pathLst>
              </a:custGeom>
              <a:solidFill>
                <a:srgbClr val="000000"/>
              </a:solidFill>
              <a:ln w="1905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Line 30">
                <a:extLst>
                  <a:ext uri="{FF2B5EF4-FFF2-40B4-BE49-F238E27FC236}">
                    <a16:creationId xmlns:a16="http://schemas.microsoft.com/office/drawing/2014/main" id="{5AB584E9-DA31-452F-9EB2-39130AF9B3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347" y="2731308"/>
                <a:ext cx="406400" cy="0"/>
              </a:xfrm>
              <a:prstGeom prst="line">
                <a:avLst/>
              </a:prstGeom>
              <a:noFill/>
              <a:ln w="15875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Line 31">
                <a:extLst>
                  <a:ext uri="{FF2B5EF4-FFF2-40B4-BE49-F238E27FC236}">
                    <a16:creationId xmlns:a16="http://schemas.microsoft.com/office/drawing/2014/main" id="{5909C0B4-5284-4593-8575-0F66C09D08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0647" y="2624945"/>
                <a:ext cx="0" cy="212725"/>
              </a:xfrm>
              <a:prstGeom prst="line">
                <a:avLst/>
              </a:prstGeom>
              <a:noFill/>
              <a:ln w="15875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Line 32">
                <a:extLst>
                  <a:ext uri="{FF2B5EF4-FFF2-40B4-BE49-F238E27FC236}">
                    <a16:creationId xmlns:a16="http://schemas.microsoft.com/office/drawing/2014/main" id="{8CCB4040-6F1D-4759-BAAC-388798F3C2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01272" y="2650345"/>
                <a:ext cx="158750" cy="152400"/>
              </a:xfrm>
              <a:prstGeom prst="line">
                <a:avLst/>
              </a:prstGeom>
              <a:noFill/>
              <a:ln w="15875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Line 33">
                <a:extLst>
                  <a:ext uri="{FF2B5EF4-FFF2-40B4-BE49-F238E27FC236}">
                    <a16:creationId xmlns:a16="http://schemas.microsoft.com/office/drawing/2014/main" id="{BEF20D7D-7C90-4D96-A469-B6B2172072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1272" y="2650345"/>
                <a:ext cx="158750" cy="152400"/>
              </a:xfrm>
              <a:prstGeom prst="line">
                <a:avLst/>
              </a:prstGeom>
              <a:noFill/>
              <a:ln w="15875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5" name="Freeform 11">
              <a:extLst>
                <a:ext uri="{FF2B5EF4-FFF2-40B4-BE49-F238E27FC236}">
                  <a16:creationId xmlns:a16="http://schemas.microsoft.com/office/drawing/2014/main" id="{7DD540C5-B070-459A-AF44-CC1A44D42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5940" y="3895900"/>
              <a:ext cx="222250" cy="222250"/>
            </a:xfrm>
            <a:custGeom>
              <a:avLst/>
              <a:gdLst>
                <a:gd name="T0" fmla="*/ 0 w 25"/>
                <a:gd name="T1" fmla="*/ 25 h 25"/>
                <a:gd name="T2" fmla="*/ 25 w 25"/>
                <a:gd name="T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25">
                  <a:moveTo>
                    <a:pt x="0" y="25"/>
                  </a:moveTo>
                  <a:cubicBezTo>
                    <a:pt x="14" y="25"/>
                    <a:pt x="25" y="14"/>
                    <a:pt x="25" y="0"/>
                  </a:cubicBezTo>
                </a:path>
              </a:pathLst>
            </a:custGeom>
            <a:noFill/>
            <a:ln w="2540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2">
              <a:extLst>
                <a:ext uri="{FF2B5EF4-FFF2-40B4-BE49-F238E27FC236}">
                  <a16:creationId xmlns:a16="http://schemas.microsoft.com/office/drawing/2014/main" id="{A8580B87-1F64-4593-8885-EFDA58216D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8190" y="3300633"/>
              <a:ext cx="212725" cy="214313"/>
            </a:xfrm>
            <a:custGeom>
              <a:avLst/>
              <a:gdLst>
                <a:gd name="T0" fmla="*/ 24 w 24"/>
                <a:gd name="T1" fmla="*/ 0 h 24"/>
                <a:gd name="T2" fmla="*/ 0 w 24"/>
                <a:gd name="T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4" h="24">
                  <a:moveTo>
                    <a:pt x="24" y="0"/>
                  </a:moveTo>
                  <a:cubicBezTo>
                    <a:pt x="10" y="0"/>
                    <a:pt x="0" y="11"/>
                    <a:pt x="0" y="24"/>
                  </a:cubicBezTo>
                </a:path>
              </a:pathLst>
            </a:custGeom>
            <a:noFill/>
            <a:ln w="2540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3">
              <a:extLst>
                <a:ext uri="{FF2B5EF4-FFF2-40B4-BE49-F238E27FC236}">
                  <a16:creationId xmlns:a16="http://schemas.microsoft.com/office/drawing/2014/main" id="{4738BC96-84DD-4F21-8AC4-D9FD911132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0915" y="3300633"/>
              <a:ext cx="188815" cy="116479"/>
            </a:xfrm>
            <a:custGeom>
              <a:avLst/>
              <a:gdLst>
                <a:gd name="T0" fmla="*/ 24 w 24"/>
                <a:gd name="T1" fmla="*/ 24 h 24"/>
                <a:gd name="T2" fmla="*/ 0 w 24"/>
                <a:gd name="T3" fmla="*/ 0 h 24"/>
                <a:gd name="connsiteX0" fmla="*/ 10000 w 10000"/>
                <a:gd name="connsiteY0" fmla="*/ 10000 h 10000"/>
                <a:gd name="connsiteX1" fmla="*/ 8876 w 10000"/>
                <a:gd name="connsiteY1" fmla="*/ 5435 h 10000"/>
                <a:gd name="connsiteX2" fmla="*/ 0 w 10000"/>
                <a:gd name="connsiteY2" fmla="*/ 0 h 10000"/>
                <a:gd name="connsiteX0" fmla="*/ 10000 w 10000"/>
                <a:gd name="connsiteY0" fmla="*/ 10000 h 10000"/>
                <a:gd name="connsiteX1" fmla="*/ 8876 w 10000"/>
                <a:gd name="connsiteY1" fmla="*/ 5435 h 10000"/>
                <a:gd name="connsiteX2" fmla="*/ 0 w 10000"/>
                <a:gd name="connsiteY2" fmla="*/ 0 h 10000"/>
                <a:gd name="connsiteX0" fmla="*/ 10000 w 10000"/>
                <a:gd name="connsiteY0" fmla="*/ 10000 h 10000"/>
                <a:gd name="connsiteX1" fmla="*/ 8876 w 10000"/>
                <a:gd name="connsiteY1" fmla="*/ 5435 h 10000"/>
                <a:gd name="connsiteX2" fmla="*/ 0 w 10000"/>
                <a:gd name="connsiteY2" fmla="*/ 0 h 10000"/>
                <a:gd name="connsiteX0" fmla="*/ 8876 w 8876"/>
                <a:gd name="connsiteY0" fmla="*/ 5435 h 5435"/>
                <a:gd name="connsiteX1" fmla="*/ 0 w 8876"/>
                <a:gd name="connsiteY1" fmla="*/ 0 h 5435"/>
                <a:gd name="connsiteX0" fmla="*/ 10000 w 10000"/>
                <a:gd name="connsiteY0" fmla="*/ 10000 h 10000"/>
                <a:gd name="connsiteX1" fmla="*/ 0 w 10000"/>
                <a:gd name="connsiteY1" fmla="*/ 0 h 10000"/>
                <a:gd name="connsiteX0" fmla="*/ 10000 w 10000"/>
                <a:gd name="connsiteY0" fmla="*/ 10000 h 10000"/>
                <a:gd name="connsiteX1" fmla="*/ 0 w 10000"/>
                <a:gd name="connsiteY1" fmla="*/ 0 h 10000"/>
                <a:gd name="connsiteX0" fmla="*/ 10000 w 10000"/>
                <a:gd name="connsiteY0" fmla="*/ 10000 h 10000"/>
                <a:gd name="connsiteX1" fmla="*/ 0 w 10000"/>
                <a:gd name="connsiteY1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10000" y="10000"/>
                  </a:moveTo>
                  <a:cubicBezTo>
                    <a:pt x="9517" y="8547"/>
                    <a:pt x="6103" y="0"/>
                    <a:pt x="0" y="0"/>
                  </a:cubicBezTo>
                </a:path>
              </a:pathLst>
            </a:custGeom>
            <a:noFill/>
            <a:ln w="2540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Line 6">
              <a:extLst>
                <a:ext uri="{FF2B5EF4-FFF2-40B4-BE49-F238E27FC236}">
                  <a16:creationId xmlns:a16="http://schemas.microsoft.com/office/drawing/2014/main" id="{D0074296-BB76-41E5-A5EC-A3C9C55BF3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98190" y="3514946"/>
              <a:ext cx="0" cy="380953"/>
            </a:xfrm>
            <a:prstGeom prst="line">
              <a:avLst/>
            </a:prstGeom>
            <a:noFill/>
            <a:ln w="25400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7" name="Oval 126">
            <a:extLst>
              <a:ext uri="{FF2B5EF4-FFF2-40B4-BE49-F238E27FC236}">
                <a16:creationId xmlns:a16="http://schemas.microsoft.com/office/drawing/2014/main" id="{CA81BF8C-9244-4354-9F95-AAAB3AB881AF}"/>
              </a:ext>
            </a:extLst>
          </p:cNvPr>
          <p:cNvSpPr/>
          <p:nvPr/>
        </p:nvSpPr>
        <p:spPr bwMode="auto">
          <a:xfrm>
            <a:off x="8876068" y="2830948"/>
            <a:ext cx="936000" cy="936000"/>
          </a:xfrm>
          <a:prstGeom prst="ellipse">
            <a:avLst/>
          </a:prstGeom>
          <a:noFill/>
          <a:ln w="28575" cap="sq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28" name="Freeform 29">
            <a:extLst>
              <a:ext uri="{FF2B5EF4-FFF2-40B4-BE49-F238E27FC236}">
                <a16:creationId xmlns:a16="http://schemas.microsoft.com/office/drawing/2014/main" id="{D02A6C64-211A-4BAC-A087-2CBB8966ED11}"/>
              </a:ext>
            </a:extLst>
          </p:cNvPr>
          <p:cNvSpPr>
            <a:spLocks/>
          </p:cNvSpPr>
          <p:nvPr/>
        </p:nvSpPr>
        <p:spPr bwMode="auto">
          <a:xfrm>
            <a:off x="7741836" y="3871301"/>
            <a:ext cx="2162666" cy="717816"/>
          </a:xfrm>
          <a:custGeom>
            <a:avLst/>
            <a:gdLst>
              <a:gd name="T0" fmla="*/ 340 w 340"/>
              <a:gd name="T1" fmla="*/ 208 h 208"/>
              <a:gd name="T2" fmla="*/ 340 w 340"/>
              <a:gd name="T3" fmla="*/ 0 h 208"/>
              <a:gd name="T4" fmla="*/ 0 w 340"/>
              <a:gd name="T5" fmla="*/ 0 h 208"/>
              <a:gd name="T6" fmla="*/ 0 w 340"/>
              <a:gd name="T7" fmla="*/ 208 h 208"/>
              <a:gd name="T8" fmla="*/ 340 w 340"/>
              <a:gd name="T9" fmla="*/ 208 h 208"/>
              <a:gd name="T10" fmla="*/ 340 w 340"/>
              <a:gd name="T11" fmla="*/ 20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0" h="208">
                <a:moveTo>
                  <a:pt x="340" y="208"/>
                </a:moveTo>
                <a:lnTo>
                  <a:pt x="340" y="0"/>
                </a:lnTo>
                <a:lnTo>
                  <a:pt x="0" y="0"/>
                </a:lnTo>
                <a:lnTo>
                  <a:pt x="0" y="208"/>
                </a:lnTo>
                <a:lnTo>
                  <a:pt x="340" y="208"/>
                </a:lnTo>
                <a:lnTo>
                  <a:pt x="340" y="208"/>
                </a:lnTo>
                <a:close/>
              </a:path>
            </a:pathLst>
          </a:custGeom>
          <a:noFill/>
          <a:ln w="19050" cap="flat">
            <a:noFill/>
            <a:prstDash val="solid"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sz="2200">
                <a:solidFill>
                  <a:srgbClr val="FFFFFF"/>
                </a:solidFill>
              </a:rPr>
              <a:t>ID210 or</a:t>
            </a:r>
          </a:p>
          <a:p>
            <a:pPr algn="r"/>
            <a:r>
              <a:rPr lang="en-US" sz="2200">
                <a:solidFill>
                  <a:srgbClr val="FFFFFF"/>
                </a:solidFill>
              </a:rPr>
              <a:t>Scontel SNSPD</a:t>
            </a:r>
          </a:p>
        </p:txBody>
      </p:sp>
      <p:sp>
        <p:nvSpPr>
          <p:cNvPr id="133" name="Freeform 29">
            <a:extLst>
              <a:ext uri="{FF2B5EF4-FFF2-40B4-BE49-F238E27FC236}">
                <a16:creationId xmlns:a16="http://schemas.microsoft.com/office/drawing/2014/main" id="{8636E245-2241-4316-A430-729908F89495}"/>
              </a:ext>
            </a:extLst>
          </p:cNvPr>
          <p:cNvSpPr>
            <a:spLocks/>
          </p:cNvSpPr>
          <p:nvPr/>
        </p:nvSpPr>
        <p:spPr bwMode="auto">
          <a:xfrm>
            <a:off x="8419993" y="2690717"/>
            <a:ext cx="539750" cy="306433"/>
          </a:xfrm>
          <a:custGeom>
            <a:avLst/>
            <a:gdLst>
              <a:gd name="T0" fmla="*/ 340 w 340"/>
              <a:gd name="T1" fmla="*/ 208 h 208"/>
              <a:gd name="T2" fmla="*/ 340 w 340"/>
              <a:gd name="T3" fmla="*/ 0 h 208"/>
              <a:gd name="T4" fmla="*/ 0 w 340"/>
              <a:gd name="T5" fmla="*/ 0 h 208"/>
              <a:gd name="T6" fmla="*/ 0 w 340"/>
              <a:gd name="T7" fmla="*/ 208 h 208"/>
              <a:gd name="T8" fmla="*/ 340 w 340"/>
              <a:gd name="T9" fmla="*/ 208 h 208"/>
              <a:gd name="T10" fmla="*/ 340 w 340"/>
              <a:gd name="T11" fmla="*/ 20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0" h="208">
                <a:moveTo>
                  <a:pt x="340" y="208"/>
                </a:moveTo>
                <a:lnTo>
                  <a:pt x="340" y="0"/>
                </a:lnTo>
                <a:lnTo>
                  <a:pt x="0" y="0"/>
                </a:lnTo>
                <a:lnTo>
                  <a:pt x="0" y="208"/>
                </a:lnTo>
                <a:lnTo>
                  <a:pt x="340" y="208"/>
                </a:lnTo>
                <a:lnTo>
                  <a:pt x="340" y="208"/>
                </a:lnTo>
                <a:close/>
              </a:path>
            </a:pathLst>
          </a:custGeom>
          <a:noFill/>
          <a:ln w="19050" cap="flat">
            <a:noFill/>
            <a:prstDash val="solid"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el-GR" sz="2200" b="0">
                <a:solidFill>
                  <a:srgbClr val="00FF00"/>
                </a:solidFill>
              </a:rPr>
              <a:t>ω</a:t>
            </a:r>
            <a:endParaRPr lang="en-US" sz="2200" b="0" baseline="-25000">
              <a:solidFill>
                <a:srgbClr val="00FF00"/>
              </a:solidFill>
            </a:endParaRPr>
          </a:p>
        </p:txBody>
      </p:sp>
      <p:sp>
        <p:nvSpPr>
          <p:cNvPr id="129" name="Chord 128">
            <a:extLst>
              <a:ext uri="{FF2B5EF4-FFF2-40B4-BE49-F238E27FC236}">
                <a16:creationId xmlns:a16="http://schemas.microsoft.com/office/drawing/2014/main" id="{11809174-FC77-4BA9-8248-A9F3A3EEBC02}"/>
              </a:ext>
            </a:extLst>
          </p:cNvPr>
          <p:cNvSpPr/>
          <p:nvPr/>
        </p:nvSpPr>
        <p:spPr>
          <a:xfrm rot="10800000">
            <a:off x="8311868" y="2237455"/>
            <a:ext cx="396000" cy="396000"/>
          </a:xfrm>
          <a:prstGeom prst="chord">
            <a:avLst>
              <a:gd name="adj1" fmla="val 21589360"/>
              <a:gd name="adj2" fmla="val 10812776"/>
            </a:avLst>
          </a:prstGeom>
          <a:solidFill>
            <a:srgbClr val="000000"/>
          </a:solidFill>
          <a:ln w="19050">
            <a:solidFill>
              <a:srgbClr val="00FF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 Box 4">
            <a:extLst>
              <a:ext uri="{FF2B5EF4-FFF2-40B4-BE49-F238E27FC236}">
                <a16:creationId xmlns:a16="http://schemas.microsoft.com/office/drawing/2014/main" id="{3BFDC062-B631-4AC2-A059-3B2FF2DAA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225" y="1697325"/>
            <a:ext cx="665538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lvl="0" algn="r"/>
            <a:r>
              <a:rPr lang="en-US" sz="1600" b="0">
                <a:solidFill>
                  <a:srgbClr val="00FF00"/>
                </a:solidFill>
                <a:cs typeface="Arial" pitchFamily="34" charset="0"/>
              </a:rPr>
              <a:t>V. Chistiakov </a:t>
            </a:r>
            <a:r>
              <a:rPr lang="en-US" sz="1600" b="0" i="1">
                <a:solidFill>
                  <a:srgbClr val="00FF0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00FF00"/>
                </a:solidFill>
                <a:cs typeface="Arial" pitchFamily="34" charset="0"/>
              </a:rPr>
              <a:t> Opt. Express </a:t>
            </a:r>
            <a:r>
              <a:rPr lang="en-US" sz="1600">
                <a:solidFill>
                  <a:srgbClr val="00FF00"/>
                </a:solidFill>
                <a:cs typeface="Arial" pitchFamily="34" charset="0"/>
              </a:rPr>
              <a:t>27</a:t>
            </a:r>
            <a:r>
              <a:rPr lang="en-US" sz="1600" b="0">
                <a:solidFill>
                  <a:srgbClr val="00FF00"/>
                </a:solidFill>
                <a:cs typeface="Arial" pitchFamily="34" charset="0"/>
              </a:rPr>
              <a:t>, 32253 (2019)</a:t>
            </a:r>
          </a:p>
        </p:txBody>
      </p:sp>
    </p:spTree>
    <p:extLst>
      <p:ext uri="{BB962C8B-B14F-4D97-AF65-F5344CB8AC3E}">
        <p14:creationId xmlns:p14="http://schemas.microsoft.com/office/powerpoint/2010/main" val="636152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7" grpId="0"/>
      <p:bldP spid="3" grpId="0"/>
      <p:bldP spid="100" grpId="0" animBg="1"/>
      <p:bldP spid="99" grpId="0" animBg="1"/>
      <p:bldP spid="101" grpId="0" animBg="1"/>
      <p:bldP spid="122" grpId="0" animBg="1"/>
      <p:bldP spid="127" grpId="0" animBg="1"/>
      <p:bldP spid="128" grpId="0"/>
      <p:bldP spid="133" grpId="0"/>
      <p:bldP spid="129" grpId="0" animBg="1"/>
      <p:bldP spid="102" grpId="0"/>
    </p:bldLst>
  </p:timing>
</p:sld>
</file>

<file path=ppt/theme/theme1.xml><?xml version="1.0" encoding="utf-8"?>
<a:theme xmlns:a="http://schemas.openxmlformats.org/drawingml/2006/main" name="ntnuliggende">
  <a:themeElements>
    <a:clrScheme name="">
      <a:dk1>
        <a:srgbClr val="000000"/>
      </a:dk1>
      <a:lt1>
        <a:srgbClr val="FFFFFF"/>
      </a:lt1>
      <a:dk2>
        <a:srgbClr val="FF0000"/>
      </a:dk2>
      <a:lt2>
        <a:srgbClr val="DADADA"/>
      </a:lt2>
      <a:accent1>
        <a:srgbClr val="00DFCA"/>
      </a:accent1>
      <a:accent2>
        <a:srgbClr val="0000FF"/>
      </a:accent2>
      <a:accent3>
        <a:srgbClr val="FFFFFF"/>
      </a:accent3>
      <a:accent4>
        <a:srgbClr val="000000"/>
      </a:accent4>
      <a:accent5>
        <a:srgbClr val="AAECE1"/>
      </a:accent5>
      <a:accent6>
        <a:srgbClr val="0000E7"/>
      </a:accent6>
      <a:hlink>
        <a:srgbClr val="00FF00"/>
      </a:hlink>
      <a:folHlink>
        <a:srgbClr val="CECECE"/>
      </a:folHlink>
    </a:clrScheme>
    <a:fontScheme name="ntnuliggende.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>
          <a:solidFill>
            <a:srgbClr val="00FF00"/>
          </a:solidFill>
          <a:miter lim="800000"/>
          <a:headEnd/>
          <a:tailEnd type="none" w="lg" len="lg"/>
        </a:ln>
      </a:spPr>
      <a:bodyPr lIns="102860" tIns="51429" rIns="102860" bIns="51429" rtlCol="0" anchor="ctr"/>
      <a:lstStyle>
        <a:defPPr algn="ctr">
          <a:defRPr/>
        </a:defPPr>
      </a:lstStyle>
    </a:spDef>
    <a:lnDef>
      <a:spPr bwMode="auto">
        <a:noFill/>
        <a:ln w="12700" algn="ctr">
          <a:solidFill>
            <a:srgbClr val="FF0000"/>
          </a:solidFill>
          <a:round/>
          <a:headEnd type="none" w="med" len="med"/>
          <a:tailEnd type="none" w="med" len="med"/>
        </a:ln>
      </a:spPr>
      <a:bodyPr/>
      <a:lstStyle/>
    </a:lnDef>
    <a:txDef>
      <a:spPr bwMode="auto">
        <a:noFill/>
        <a:ln w="12700">
          <a:solidFill>
            <a:srgbClr val="FFFFFF"/>
          </a:solidFill>
          <a:miter lim="800000"/>
          <a:headEnd/>
          <a:tailEnd/>
        </a:ln>
      </a:spPr>
      <a:bodyPr wrap="none" lIns="0" tIns="0" rIns="0" bIns="0" rtlCol="0" anchor="ctr">
        <a:noAutofit/>
      </a:bodyPr>
      <a:lstStyle>
        <a:defPPr>
          <a:defRPr sz="2200" smtClean="0">
            <a:ln w="12700">
              <a:noFill/>
            </a:ln>
            <a:solidFill>
              <a:srgbClr val="FFFFFF"/>
            </a:solidFill>
          </a:defRPr>
        </a:defPPr>
      </a:lstStyle>
    </a:txDef>
  </a:objectDefaults>
  <a:extraClrSchemeLst>
    <a:extraClrScheme>
      <a:clrScheme name="ntnuliggende.ppt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tnuliggende.ppt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P:\NTNU\Ntnuc\MALER\ntnuliggende.ppt</Template>
  <TotalTime>62707</TotalTime>
  <Words>1484</Words>
  <Application>Microsoft Office PowerPoint</Application>
  <PresentationFormat>Custom</PresentationFormat>
  <Paragraphs>364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 Narrow</vt:lpstr>
      <vt:lpstr>Arial</vt:lpstr>
      <vt:lpstr>Symbol</vt:lpstr>
      <vt:lpstr>Times New Roman</vt:lpstr>
      <vt:lpstr>Verdana</vt:lpstr>
      <vt:lpstr>Monotype Sorts</vt:lpstr>
      <vt:lpstr>ntnuliggende</vt:lpstr>
      <vt:lpstr>PowerPoint Presentation</vt:lpstr>
      <vt:lpstr>Certification of cryptographic tools</vt:lpstr>
      <vt:lpstr>PowerPoint Presentation</vt:lpstr>
      <vt:lpstr>Security audit</vt:lpstr>
      <vt:lpstr>Hardness against implementation imperfections</vt:lpstr>
      <vt:lpstr>Risk evaluation</vt:lpstr>
      <vt:lpstr>Potential issue</vt:lpstr>
      <vt:lpstr>Subcarrier-wave QKD scheme</vt:lpstr>
      <vt:lpstr>1. Detector control attack</vt:lpstr>
      <vt:lpstr>2. Laser damage</vt:lpstr>
      <vt:lpstr>3. Trojan horse</vt:lpstr>
      <vt:lpstr>4. Lack of general security proof</vt:lpstr>
      <vt:lpstr>6. Privacy amplification</vt:lpstr>
      <vt:lpstr>7. Finite-key-size effects</vt:lpstr>
      <vt:lpstr>8. Non-quantum random number generator</vt:lpstr>
      <vt:lpstr>Potential issue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Vadim Makarov</dc:creator>
  <cp:lastModifiedBy>Vadim Makarov</cp:lastModifiedBy>
  <cp:revision>2177</cp:revision>
  <cp:lastPrinted>2019-09-15T20:18:41Z</cp:lastPrinted>
  <dcterms:created xsi:type="dcterms:W3CDTF">1999-04-12T08:58:22Z</dcterms:created>
  <dcterms:modified xsi:type="dcterms:W3CDTF">2020-04-28T22:21:54Z</dcterms:modified>
</cp:coreProperties>
</file>