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9" r:id="rId1"/>
  </p:sldMasterIdLst>
  <p:notesMasterIdLst>
    <p:notesMasterId r:id="rId25"/>
  </p:notesMasterIdLst>
  <p:handoutMasterIdLst>
    <p:handoutMasterId r:id="rId26"/>
  </p:handoutMasterIdLst>
  <p:sldIdLst>
    <p:sldId id="1404" r:id="rId2"/>
    <p:sldId id="1405" r:id="rId3"/>
    <p:sldId id="1376" r:id="rId4"/>
    <p:sldId id="1379" r:id="rId5"/>
    <p:sldId id="1380" r:id="rId6"/>
    <p:sldId id="1382" r:id="rId7"/>
    <p:sldId id="1383" r:id="rId8"/>
    <p:sldId id="1385" r:id="rId9"/>
    <p:sldId id="1386" r:id="rId10"/>
    <p:sldId id="1397" r:id="rId11"/>
    <p:sldId id="1387" r:id="rId12"/>
    <p:sldId id="1389" r:id="rId13"/>
    <p:sldId id="1388" r:id="rId14"/>
    <p:sldId id="1390" r:id="rId15"/>
    <p:sldId id="1391" r:id="rId16"/>
    <p:sldId id="786" r:id="rId17"/>
    <p:sldId id="1396" r:id="rId18"/>
    <p:sldId id="796" r:id="rId19"/>
    <p:sldId id="1392" r:id="rId20"/>
    <p:sldId id="1393" r:id="rId21"/>
    <p:sldId id="1401" r:id="rId22"/>
    <p:sldId id="1394" r:id="rId23"/>
    <p:sldId id="1395" r:id="rId24"/>
  </p:sldIdLst>
  <p:sldSz cx="10287000" cy="7715250"/>
  <p:notesSz cx="7315200" cy="9601200"/>
  <p:embeddedFontLst>
    <p:embeddedFont>
      <p:font typeface="Arial Unicode MS" panose="020B0604020202020204" charset="-128"/>
      <p:regular r:id="rId27"/>
    </p:embeddedFont>
    <p:embeddedFont>
      <p:font typeface="Cambria Math" panose="02040503050406030204" pitchFamily="18" charset="0"/>
      <p:regular r:id="rId28"/>
    </p:embeddedFont>
    <p:embeddedFont>
      <p:font typeface="Monotype Sorts" panose="020B0604020202020204" charset="0"/>
      <p:regular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dim Makarov" initials="VM" lastIdx="2" clrIdx="0">
    <p:extLst>
      <p:ext uri="{19B8F6BF-5375-455C-9EA6-DF929625EA0E}">
        <p15:presenceInfo xmlns:p15="http://schemas.microsoft.com/office/powerpoint/2012/main" userId="Vadim Makaro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FF00">
        <a:alpha val="0"/>
      </a:srgbClr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969696"/>
    <a:srgbClr val="4D4D4D"/>
    <a:srgbClr val="777777"/>
    <a:srgbClr val="C0C0C0"/>
    <a:srgbClr val="1C1C1C"/>
    <a:srgbClr val="292929"/>
    <a:srgbClr val="000000"/>
    <a:srgbClr val="FFFF00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5846" autoAdjust="0"/>
    <p:restoredTop sz="95830" autoAdjust="0"/>
  </p:normalViewPr>
  <p:slideViewPr>
    <p:cSldViewPr>
      <p:cViewPr varScale="1">
        <p:scale>
          <a:sx n="92" d="100"/>
          <a:sy n="92" d="100"/>
        </p:scale>
        <p:origin x="1575" y="57"/>
      </p:cViewPr>
      <p:guideLst>
        <p:guide orient="horz" pos="2430"/>
        <p:guide pos="3240"/>
      </p:guideLst>
    </p:cSldViewPr>
  </p:slideViewPr>
  <p:outlineViewPr>
    <p:cViewPr>
      <p:scale>
        <a:sx n="33" d="100"/>
        <a:sy n="33" d="100"/>
      </p:scale>
      <p:origin x="0" y="-543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2171" y="60"/>
      </p:cViewPr>
      <p:guideLst>
        <p:guide orient="horz" pos="3024"/>
        <p:guide pos="2304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40694" cy="51677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1976" y="1"/>
            <a:ext cx="3220848" cy="51677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9958"/>
            <a:ext cx="3140694" cy="4437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1976" y="9149958"/>
            <a:ext cx="3220848" cy="4437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57A483BE-1443-4BCB-969A-5F3171C22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20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062" y="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924" y="4560086"/>
            <a:ext cx="5365352" cy="432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12017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062" y="912017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007B873D-FDDD-4BBB-B459-3488AC9D9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937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397125"/>
            <a:ext cx="8743950" cy="1654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4371975"/>
            <a:ext cx="7200900" cy="19716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7163" y="112713"/>
            <a:ext cx="2509837" cy="71802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650" y="112713"/>
            <a:ext cx="7377113" cy="71802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68400"/>
            <a:ext cx="10039350" cy="9366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47650" y="1554163"/>
            <a:ext cx="9864725" cy="2792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7650" y="4498975"/>
            <a:ext cx="9864725" cy="279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957763"/>
            <a:ext cx="8743950" cy="1531937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3270250"/>
            <a:ext cx="8743950" cy="16875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0" y="1554163"/>
            <a:ext cx="4856163" cy="5738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6213" y="1554163"/>
            <a:ext cx="4856162" cy="5738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9563"/>
            <a:ext cx="9258300" cy="12858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727200"/>
            <a:ext cx="4545013" cy="719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446338"/>
            <a:ext cx="4545013" cy="4445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727200"/>
            <a:ext cx="4546600" cy="719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446338"/>
            <a:ext cx="4546600" cy="4445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7975"/>
            <a:ext cx="3384550" cy="13065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307975"/>
            <a:ext cx="5749925" cy="6583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614488"/>
            <a:ext cx="3384550" cy="5276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5400675"/>
            <a:ext cx="6172200" cy="6381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88975"/>
            <a:ext cx="6172200" cy="46291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6038850"/>
            <a:ext cx="6172200" cy="9048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247650" y="68400"/>
            <a:ext cx="100393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Klikk for å redigere tittelstilen i delmalen</a:t>
            </a:r>
          </a:p>
        </p:txBody>
      </p:sp>
      <p:sp>
        <p:nvSpPr>
          <p:cNvPr id="7171" name="Rectangle 12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247650" y="1554163"/>
            <a:ext cx="9864725" cy="573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384" tIns="49693" rIns="99384" bIns="49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Klikk for å redigere tekststilene i delmalen</a:t>
            </a:r>
          </a:p>
          <a:p>
            <a:pPr lvl="1"/>
            <a:r>
              <a:rPr lang="en-GB"/>
              <a:t>Andre nivå</a:t>
            </a:r>
          </a:p>
          <a:p>
            <a:pPr lvl="2"/>
            <a:r>
              <a:rPr lang="en-GB"/>
              <a:t>Tredje nivå</a:t>
            </a:r>
          </a:p>
          <a:p>
            <a:pPr lvl="3"/>
            <a:r>
              <a:rPr lang="en-GB"/>
              <a:t>Fjerde nivå</a:t>
            </a:r>
          </a:p>
          <a:p>
            <a:pPr lvl="4"/>
            <a:r>
              <a:rPr lang="en-GB"/>
              <a:t>Femte 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defTabSz="987425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2pPr>
      <a:lvl3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3pPr>
      <a:lvl4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4pPr>
      <a:lvl5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5pPr>
      <a:lvl6pPr marL="4572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6pPr>
      <a:lvl7pPr marL="9144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7pPr>
      <a:lvl8pPr marL="13716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8pPr>
      <a:lvl9pPr marL="18288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9pPr>
    </p:titleStyle>
    <p:bodyStyle>
      <a:lvl1pPr marL="369888" indent="-369888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35000"/>
        <a:buFont typeface="Symbol" pitchFamily="18" charset="2"/>
        <a:buChar char="·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07975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Symbol" pitchFamily="18" charset="2"/>
        <a:buChar char="¨"/>
        <a:defRPr sz="2200" b="1">
          <a:solidFill>
            <a:schemeClr val="tx1"/>
          </a:solidFill>
          <a:latin typeface="+mn-lt"/>
        </a:defRPr>
      </a:lvl2pPr>
      <a:lvl3pPr marL="1235075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pitchFamily="2" charset="2"/>
        <a:buChar char="è"/>
        <a:defRPr sz="2200" b="1">
          <a:solidFill>
            <a:schemeClr val="tx1"/>
          </a:solidFill>
          <a:latin typeface="+mn-lt"/>
        </a:defRPr>
      </a:lvl3pPr>
      <a:lvl4pPr marL="1727200" indent="-246063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ä"/>
        <a:defRPr sz="2200">
          <a:solidFill>
            <a:schemeClr val="tx1"/>
          </a:solidFill>
          <a:latin typeface="+mn-lt"/>
        </a:defRPr>
      </a:lvl4pPr>
      <a:lvl5pPr marL="22209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5pPr>
      <a:lvl6pPr marL="26781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6pPr>
      <a:lvl7pPr marL="31353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7pPr>
      <a:lvl8pPr marL="35925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8pPr>
      <a:lvl9pPr marL="40497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g"/><Relationship Id="rId4" Type="http://schemas.openxmlformats.org/officeDocument/2006/relationships/image" Target="../media/image2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1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image" Target="../media/image90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gif"/><Relationship Id="rId5" Type="http://schemas.openxmlformats.org/officeDocument/2006/relationships/image" Target="../media/image23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00.png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0.png"/><Relationship Id="rId3" Type="http://schemas.openxmlformats.org/officeDocument/2006/relationships/image" Target="../media/image24.png"/><Relationship Id="rId7" Type="http://schemas.openxmlformats.org/officeDocument/2006/relationships/image" Target="../media/image150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1360.png"/><Relationship Id="rId4" Type="http://schemas.openxmlformats.org/officeDocument/2006/relationships/image" Target="../media/image1200.png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4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emf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9"/>
          <p:cNvSpPr txBox="1">
            <a:spLocks noChangeArrowheads="1"/>
          </p:cNvSpPr>
          <p:nvPr/>
        </p:nvSpPr>
        <p:spPr bwMode="auto">
          <a:xfrm>
            <a:off x="0" y="41201"/>
            <a:ext cx="10287000" cy="6429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1200" b="0">
                <a:solidFill>
                  <a:srgbClr val="4D4D4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Lecture 5 in Quantum communications (continuing education) course, 17 Nov 2020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FC7511-518F-4A6A-BD89-7A79EC4CA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820" y="1843400"/>
            <a:ext cx="9793360" cy="1654175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5600" b="0">
                <a:solidFill>
                  <a:srgbClr val="FFFFFF"/>
                </a:solidFill>
              </a:rPr>
              <a:t>Components of</a:t>
            </a:r>
            <a:br>
              <a:rPr lang="en-US" sz="5600" b="0">
                <a:solidFill>
                  <a:srgbClr val="FFFFFF"/>
                </a:solidFill>
              </a:rPr>
            </a:br>
            <a:r>
              <a:rPr lang="en-US" sz="5600" b="0">
                <a:solidFill>
                  <a:srgbClr val="FFFFFF"/>
                </a:solidFill>
              </a:rPr>
              <a:t>quantum-optical systems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264E93D-C344-46B5-AC12-CB10E5926EE6}"/>
              </a:ext>
            </a:extLst>
          </p:cNvPr>
          <p:cNvCxnSpPr>
            <a:cxnSpLocks/>
          </p:cNvCxnSpPr>
          <p:nvPr/>
        </p:nvCxnSpPr>
        <p:spPr bwMode="auto">
          <a:xfrm>
            <a:off x="1110940" y="6039597"/>
            <a:ext cx="7849090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D42A065-7BDD-4CC6-8E1C-CEE8F00269FA}"/>
              </a:ext>
            </a:extLst>
          </p:cNvPr>
          <p:cNvSpPr txBox="1"/>
          <p:nvPr/>
        </p:nvSpPr>
        <p:spPr bwMode="auto">
          <a:xfrm>
            <a:off x="2615656" y="5616933"/>
            <a:ext cx="2185951" cy="83099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>
                <a:ln w="12700">
                  <a:noFill/>
                </a:ln>
                <a:solidFill>
                  <a:srgbClr val="FFFFFF"/>
                </a:solidFill>
              </a:rPr>
              <a:t>Transmission channels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222CEF-E6E7-4D4D-88C6-00230F55AED4}"/>
              </a:ext>
            </a:extLst>
          </p:cNvPr>
          <p:cNvSpPr txBox="1"/>
          <p:nvPr/>
        </p:nvSpPr>
        <p:spPr bwMode="auto">
          <a:xfrm>
            <a:off x="5499803" y="5616932"/>
            <a:ext cx="2185950" cy="83099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>
                <a:ln w="12700">
                  <a:noFill/>
                </a:ln>
                <a:solidFill>
                  <a:srgbClr val="FFFFFF"/>
                </a:solidFill>
              </a:rPr>
              <a:t>“Processing” elements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3DF34D-5F20-40AA-8DF2-B9FFBB2517F9}"/>
              </a:ext>
            </a:extLst>
          </p:cNvPr>
          <p:cNvSpPr txBox="1"/>
          <p:nvPr/>
        </p:nvSpPr>
        <p:spPr bwMode="auto">
          <a:xfrm>
            <a:off x="8383950" y="5616931"/>
            <a:ext cx="1584220" cy="83099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>
                <a:ln w="12700">
                  <a:noFill/>
                </a:ln>
                <a:solidFill>
                  <a:srgbClr val="FFFFFF"/>
                </a:solidFill>
              </a:rPr>
              <a:t>Photon detectors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25B041-30EC-41FB-ADD2-E70937016A61}"/>
              </a:ext>
            </a:extLst>
          </p:cNvPr>
          <p:cNvSpPr txBox="1"/>
          <p:nvPr/>
        </p:nvSpPr>
        <p:spPr bwMode="auto">
          <a:xfrm>
            <a:off x="333240" y="5616930"/>
            <a:ext cx="1584220" cy="83099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>
                <a:ln w="12700">
                  <a:noFill/>
                </a:ln>
                <a:solidFill>
                  <a:srgbClr val="FFFFFF"/>
                </a:solidFill>
              </a:rPr>
              <a:t>Photon sources</a:t>
            </a:r>
          </a:p>
        </p:txBody>
      </p:sp>
    </p:spTree>
    <p:extLst>
      <p:ext uri="{BB962C8B-B14F-4D97-AF65-F5344CB8AC3E}">
        <p14:creationId xmlns:p14="http://schemas.microsoft.com/office/powerpoint/2010/main" val="3797760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FA1676-0FDB-41E6-9082-F90031FE9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250" y="473155"/>
            <a:ext cx="4989963" cy="18232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000000"/>
                </a:solidFill>
              </a:rPr>
              <a:t>Wavelength filters</a:t>
            </a:r>
          </a:p>
        </p:txBody>
      </p:sp>
      <p:sp>
        <p:nvSpPr>
          <p:cNvPr id="3" name="Text Box 73">
            <a:extLst>
              <a:ext uri="{FF2B5EF4-FFF2-40B4-BE49-F238E27FC236}">
                <a16:creationId xmlns:a16="http://schemas.microsoft.com/office/drawing/2014/main" id="{9DEA166F-89AF-4E7C-9855-E39881E1A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00" y="7506000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>
                <a:solidFill>
                  <a:srgbClr val="969696"/>
                </a:solidFill>
                <a:cs typeface="Arial" pitchFamily="34" charset="0"/>
              </a:rPr>
              <a:t>Images reprinted from: Thorlabs;  Wikipedia;  F. Seng </a:t>
            </a:r>
            <a:r>
              <a:rPr lang="en-US" sz="900" b="0" i="1">
                <a:solidFill>
                  <a:srgbClr val="969696"/>
                </a:solidFill>
                <a:cs typeface="Arial" pitchFamily="34" charset="0"/>
              </a:rPr>
              <a:t>et al.,</a:t>
            </a:r>
            <a:r>
              <a:rPr lang="en-US" sz="900" b="0">
                <a:solidFill>
                  <a:srgbClr val="969696"/>
                </a:solidFill>
                <a:cs typeface="Arial" pitchFamily="34" charset="0"/>
              </a:rPr>
              <a:t> Appl. Opt. </a:t>
            </a:r>
            <a:r>
              <a:rPr lang="en-US" sz="900">
                <a:solidFill>
                  <a:srgbClr val="969696"/>
                </a:solidFill>
                <a:cs typeface="Arial" pitchFamily="34" charset="0"/>
              </a:rPr>
              <a:t>55</a:t>
            </a:r>
            <a:r>
              <a:rPr lang="en-US" sz="900" b="0">
                <a:solidFill>
                  <a:srgbClr val="969696"/>
                </a:solidFill>
                <a:cs typeface="Arial" pitchFamily="34" charset="0"/>
              </a:rPr>
              <a:t>, 7179 (2016)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005285-CEDF-49ED-A8E1-47A80D1469D1}"/>
              </a:ext>
            </a:extLst>
          </p:cNvPr>
          <p:cNvSpPr txBox="1">
            <a:spLocks/>
          </p:cNvSpPr>
          <p:nvPr/>
        </p:nvSpPr>
        <p:spPr>
          <a:xfrm>
            <a:off x="247650" y="689185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>
                <a:solidFill>
                  <a:srgbClr val="000000"/>
                </a:solidFill>
              </a:rPr>
              <a:t>Interference filter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E1C92A-00D6-4C4C-96F2-8001F31E0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290" y="2278189"/>
            <a:ext cx="3524250" cy="24479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1EB20E-B685-4A25-95F8-07E641C3C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840" y="2273405"/>
            <a:ext cx="3524250" cy="2447925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412BB18-52AE-4ECD-8EC9-DBDC5EA84B72}"/>
              </a:ext>
            </a:extLst>
          </p:cNvPr>
          <p:cNvSpPr txBox="1">
            <a:spLocks/>
          </p:cNvSpPr>
          <p:nvPr/>
        </p:nvSpPr>
        <p:spPr>
          <a:xfrm>
            <a:off x="246820" y="4937775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>
                <a:solidFill>
                  <a:srgbClr val="000000"/>
                </a:solidFill>
              </a:rPr>
              <a:t>Fiber Bragg grating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EEB89C-68B2-4CA9-97D8-6DD2C45DDC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40" b="38991"/>
          <a:stretch/>
        </p:blipFill>
        <p:spPr>
          <a:xfrm>
            <a:off x="725262" y="5401802"/>
            <a:ext cx="4706278" cy="2182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42D5EB-8917-422B-B451-4210A959E2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5613" y="5275875"/>
            <a:ext cx="2938305" cy="218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27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Polarization controller (slow)</a:t>
            </a:r>
          </a:p>
        </p:txBody>
      </p:sp>
      <p:sp>
        <p:nvSpPr>
          <p:cNvPr id="3" name="Text Box 73">
            <a:extLst>
              <a:ext uri="{FF2B5EF4-FFF2-40B4-BE49-F238E27FC236}">
                <a16:creationId xmlns:a16="http://schemas.microsoft.com/office/drawing/2014/main" id="{120C9162-1338-48C2-BE55-5C8BC7B75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00" y="7506000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Image reprinted from: Thorlabs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35B1E8-2D9F-4181-A3CC-4FAB4DED34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3" t="24589" r="1053" b="24185"/>
          <a:stretch/>
        </p:blipFill>
        <p:spPr>
          <a:xfrm>
            <a:off x="1470990" y="4169798"/>
            <a:ext cx="6775464" cy="354545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CE936F3-06A6-45E6-B2B2-EEA380CCBA91}"/>
              </a:ext>
            </a:extLst>
          </p:cNvPr>
          <p:cNvSpPr/>
          <p:nvPr/>
        </p:nvSpPr>
        <p:spPr bwMode="auto">
          <a:xfrm rot="2571840">
            <a:off x="2656032" y="4976512"/>
            <a:ext cx="765830" cy="622667"/>
          </a:xfrm>
          <a:prstGeom prst="ellipse">
            <a:avLst/>
          </a:prstGeom>
          <a:noFill/>
          <a:ln w="12700">
            <a:solidFill>
              <a:srgbClr val="FFFF00"/>
            </a:solidFill>
            <a:prstDash val="lgDash"/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DD0313A-7707-4190-8F6F-399E6F6EEBEE}"/>
              </a:ext>
            </a:extLst>
          </p:cNvPr>
          <p:cNvSpPr/>
          <p:nvPr/>
        </p:nvSpPr>
        <p:spPr bwMode="auto">
          <a:xfrm rot="6715682">
            <a:off x="5019898" y="4475983"/>
            <a:ext cx="765830" cy="622667"/>
          </a:xfrm>
          <a:prstGeom prst="ellipse">
            <a:avLst/>
          </a:prstGeom>
          <a:noFill/>
          <a:ln w="12700">
            <a:solidFill>
              <a:srgbClr val="FFFF00"/>
            </a:solidFill>
            <a:prstDash val="lgDash"/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727A764-A6C4-4116-9C6A-00D642CCA3C6}"/>
              </a:ext>
            </a:extLst>
          </p:cNvPr>
          <p:cNvSpPr/>
          <p:nvPr/>
        </p:nvSpPr>
        <p:spPr bwMode="auto">
          <a:xfrm rot="4509116">
            <a:off x="3824435" y="4706883"/>
            <a:ext cx="765830" cy="622667"/>
          </a:xfrm>
          <a:prstGeom prst="ellipse">
            <a:avLst/>
          </a:prstGeom>
          <a:noFill/>
          <a:ln w="12700">
            <a:solidFill>
              <a:srgbClr val="FFFF00"/>
            </a:solidFill>
            <a:prstDash val="lgDash"/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CE6616A-711B-4273-86A7-9B600E3695E6}"/>
              </a:ext>
            </a:extLst>
          </p:cNvPr>
          <p:cNvSpPr/>
          <p:nvPr/>
        </p:nvSpPr>
        <p:spPr bwMode="auto">
          <a:xfrm rot="4509116">
            <a:off x="3887625" y="4691686"/>
            <a:ext cx="765830" cy="622667"/>
          </a:xfrm>
          <a:prstGeom prst="ellipse">
            <a:avLst/>
          </a:prstGeom>
          <a:noFill/>
          <a:ln w="12700">
            <a:solidFill>
              <a:srgbClr val="FFFF00"/>
            </a:solidFill>
            <a:prstDash val="lgDash"/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7C30075-0528-4C6E-B018-3398AE71BDE8}"/>
              </a:ext>
            </a:extLst>
          </p:cNvPr>
          <p:cNvSpPr/>
          <p:nvPr/>
        </p:nvSpPr>
        <p:spPr bwMode="auto">
          <a:xfrm>
            <a:off x="2551140" y="4650241"/>
            <a:ext cx="984908" cy="863614"/>
          </a:xfrm>
          <a:prstGeom prst="arc">
            <a:avLst>
              <a:gd name="adj1" fmla="val 13453991"/>
              <a:gd name="adj2" fmla="val 21037546"/>
            </a:avLst>
          </a:prstGeom>
          <a:noFill/>
          <a:ln w="19050" algn="ctr">
            <a:solidFill>
              <a:srgbClr val="4D4D4D"/>
            </a:solidFill>
            <a:round/>
            <a:headEnd type="arrow" w="lg" len="lg"/>
            <a:tailEnd type="arrow" w="lg" len="lg"/>
          </a:ln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D62D0D-74B7-43AD-8D31-16F3EF64B883}"/>
              </a:ext>
            </a:extLst>
          </p:cNvPr>
          <p:cNvCxnSpPr>
            <a:cxnSpLocks/>
          </p:cNvCxnSpPr>
          <p:nvPr/>
        </p:nvCxnSpPr>
        <p:spPr bwMode="auto">
          <a:xfrm flipV="1">
            <a:off x="318830" y="1265265"/>
            <a:ext cx="9649340" cy="2375824"/>
          </a:xfrm>
          <a:prstGeom prst="line">
            <a:avLst/>
          </a:prstGeom>
          <a:noFill/>
          <a:ln w="6350" algn="ctr">
            <a:solidFill>
              <a:srgbClr val="969696"/>
            </a:solidFill>
            <a:prstDash val="lgDash"/>
            <a:round/>
            <a:headEnd type="none" w="med" len="med"/>
            <a:tailEnd type="arrow" w="lg" len="lg"/>
          </a:ln>
        </p:spPr>
      </p:cxnSp>
      <p:cxnSp>
        <p:nvCxnSpPr>
          <p:cNvPr id="20" name="Straight Arrow Connector 11">
            <a:extLst>
              <a:ext uri="{FF2B5EF4-FFF2-40B4-BE49-F238E27FC236}">
                <a16:creationId xmlns:a16="http://schemas.microsoft.com/office/drawing/2014/main" id="{21BA4DA1-1D62-4276-8D54-8CFA7997B72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03087" y="2358172"/>
            <a:ext cx="0" cy="85711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23" name="Straight Arrow Connector 11">
            <a:extLst>
              <a:ext uri="{FF2B5EF4-FFF2-40B4-BE49-F238E27FC236}">
                <a16:creationId xmlns:a16="http://schemas.microsoft.com/office/drawing/2014/main" id="{634998D7-A60A-4C43-BC79-BCCA6A409FD3}"/>
              </a:ext>
            </a:extLst>
          </p:cNvPr>
          <p:cNvCxnSpPr>
            <a:cxnSpLocks noChangeShapeType="1"/>
          </p:cNvCxnSpPr>
          <p:nvPr/>
        </p:nvCxnSpPr>
        <p:spPr bwMode="auto">
          <a:xfrm rot="-2040000">
            <a:off x="6216768" y="1763582"/>
            <a:ext cx="0" cy="85711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cxn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BA1B998-958A-4AF8-92A3-712E8CB0F16F}"/>
              </a:ext>
            </a:extLst>
          </p:cNvPr>
          <p:cNvGrpSpPr/>
          <p:nvPr/>
        </p:nvGrpSpPr>
        <p:grpSpPr>
          <a:xfrm>
            <a:off x="6893000" y="1436028"/>
            <a:ext cx="1002852" cy="913640"/>
            <a:chOff x="7447824" y="1369283"/>
            <a:chExt cx="1002852" cy="91364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8A03435-663D-4985-BAAA-D7A7F4309664}"/>
                </a:ext>
              </a:extLst>
            </p:cNvPr>
            <p:cNvSpPr/>
            <p:nvPr/>
          </p:nvSpPr>
          <p:spPr bwMode="auto">
            <a:xfrm>
              <a:off x="7447824" y="1418807"/>
              <a:ext cx="864116" cy="864116"/>
            </a:xfrm>
            <a:prstGeom prst="rect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8048948-FAB4-4ADE-BC4C-DE9DFD99952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311940" y="2233762"/>
              <a:ext cx="137424" cy="48891"/>
            </a:xfrm>
            <a:prstGeom prst="line">
              <a:avLst/>
            </a:prstGeom>
            <a:noFill/>
            <a:ln w="19050" cap="rnd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E666672-6085-433F-BDC3-E93A438E22C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313252" y="1370968"/>
              <a:ext cx="137424" cy="48891"/>
            </a:xfrm>
            <a:prstGeom prst="line">
              <a:avLst/>
            </a:prstGeom>
            <a:noFill/>
            <a:ln w="19050" cap="rnd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FF2E621-D908-4F8C-A05C-2F30ACECFD2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449154" y="1369283"/>
              <a:ext cx="137424" cy="48891"/>
            </a:xfrm>
            <a:prstGeom prst="line">
              <a:avLst/>
            </a:prstGeom>
            <a:noFill/>
            <a:ln w="19050" cap="rnd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DF83A3C-2BB8-484F-9A79-80099ADA989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449364" y="1369283"/>
              <a:ext cx="0" cy="86183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DA992FB-153A-4B32-9796-14C89D09F58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586578" y="1369283"/>
              <a:ext cx="862786" cy="0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6008178-70CC-4485-BDEE-072CBED31395}"/>
              </a:ext>
            </a:extLst>
          </p:cNvPr>
          <p:cNvGrpSpPr/>
          <p:nvPr/>
        </p:nvGrpSpPr>
        <p:grpSpPr>
          <a:xfrm>
            <a:off x="8235188" y="1278022"/>
            <a:ext cx="679102" cy="679102"/>
            <a:chOff x="8323442" y="1325773"/>
            <a:chExt cx="679102" cy="679102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5F3EB66-8807-4E15-BFFD-5E06E61D4E09}"/>
                </a:ext>
              </a:extLst>
            </p:cNvPr>
            <p:cNvSpPr/>
            <p:nvPr/>
          </p:nvSpPr>
          <p:spPr bwMode="auto">
            <a:xfrm>
              <a:off x="8323442" y="1325773"/>
              <a:ext cx="679102" cy="6791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Arrow Connector 11">
              <a:extLst>
                <a:ext uri="{FF2B5EF4-FFF2-40B4-BE49-F238E27FC236}">
                  <a16:creationId xmlns:a16="http://schemas.microsoft.com/office/drawing/2014/main" id="{E33FA38B-5A90-4874-BA91-2416F66F12A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566204" y="1333701"/>
              <a:ext cx="36000" cy="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 type="triangle" w="med" len="med"/>
              <a:tailEnd type="none" w="med" len="med"/>
            </a:ln>
          </p:spPr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085F4BF-5D81-4DF6-BD79-F429E3AABCA0}"/>
              </a:ext>
            </a:extLst>
          </p:cNvPr>
          <p:cNvGrpSpPr/>
          <p:nvPr/>
        </p:nvGrpSpPr>
        <p:grpSpPr>
          <a:xfrm>
            <a:off x="2202636" y="2481941"/>
            <a:ext cx="1124370" cy="1156097"/>
            <a:chOff x="2290890" y="2529692"/>
            <a:chExt cx="1124370" cy="115609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F387B37-37CD-492A-9AE4-67AC81DBDB19}"/>
                </a:ext>
              </a:extLst>
            </p:cNvPr>
            <p:cNvSpPr/>
            <p:nvPr/>
          </p:nvSpPr>
          <p:spPr bwMode="auto">
            <a:xfrm rot="1155929">
              <a:off x="2290890" y="2701540"/>
              <a:ext cx="864116" cy="864116"/>
            </a:xfrm>
            <a:prstGeom prst="rect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E3C185-C519-41CC-BFDE-52BED8E3887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994574" y="3636898"/>
              <a:ext cx="137424" cy="48891"/>
            </a:xfrm>
            <a:prstGeom prst="line">
              <a:avLst/>
            </a:prstGeom>
            <a:noFill/>
            <a:ln w="19050" cap="rnd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A9F63BD-ED80-47BE-8801-9058D4F5F30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274688" y="2819028"/>
              <a:ext cx="137424" cy="48891"/>
            </a:xfrm>
            <a:prstGeom prst="line">
              <a:avLst/>
            </a:prstGeom>
            <a:noFill/>
            <a:ln w="19050" cap="rnd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789ECDE-9336-4D37-9FA8-BDB208C3368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461440" y="2529692"/>
              <a:ext cx="137424" cy="48891"/>
            </a:xfrm>
            <a:prstGeom prst="line">
              <a:avLst/>
            </a:prstGeom>
            <a:noFill/>
            <a:ln w="19050" cap="rnd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D395ABD-C8E6-458A-B2C7-2C7AA438985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97543" y="2531013"/>
              <a:ext cx="817717" cy="287442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DE06241-DA61-48D1-AE50-1E3E87C8629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131999" y="2815813"/>
              <a:ext cx="281939" cy="821085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B913E5B-8B77-4730-8B36-9412721C1545}"/>
              </a:ext>
            </a:extLst>
          </p:cNvPr>
          <p:cNvGrpSpPr/>
          <p:nvPr/>
        </p:nvGrpSpPr>
        <p:grpSpPr>
          <a:xfrm>
            <a:off x="4479166" y="1937614"/>
            <a:ext cx="1235431" cy="1012523"/>
            <a:chOff x="4665640" y="1937133"/>
            <a:chExt cx="1235431" cy="101252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C6606BE-B43E-46FF-8730-C7D4D95C965D}"/>
                </a:ext>
              </a:extLst>
            </p:cNvPr>
            <p:cNvSpPr/>
            <p:nvPr/>
          </p:nvSpPr>
          <p:spPr bwMode="auto">
            <a:xfrm rot="21104528">
              <a:off x="4722942" y="2085540"/>
              <a:ext cx="864116" cy="864116"/>
            </a:xfrm>
            <a:prstGeom prst="rect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F6530C1-1654-4390-BC00-34516C5CFDD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73080" y="1939800"/>
              <a:ext cx="125532" cy="852295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07D737D-C379-46A0-9710-4A2AEB57E2A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921370" y="1937133"/>
              <a:ext cx="849079" cy="122214"/>
            </a:xfrm>
            <a:prstGeom prst="line">
              <a:avLst/>
            </a:prstGeom>
            <a:noFill/>
            <a:ln w="19050" cap="rnd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1D810C5-E567-4EDD-9EFA-D0B4CC946B4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519434" y="1938142"/>
              <a:ext cx="253501" cy="90187"/>
            </a:xfrm>
            <a:prstGeom prst="line">
              <a:avLst/>
            </a:prstGeom>
            <a:noFill/>
            <a:ln w="19050" cap="rnd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465E55C-D5D1-43E1-AAD1-7A5EC390471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647570" y="2792038"/>
              <a:ext cx="253501" cy="90187"/>
            </a:xfrm>
            <a:prstGeom prst="line">
              <a:avLst/>
            </a:prstGeom>
            <a:noFill/>
            <a:ln w="19050" cap="rnd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49C3D019-0910-4EB0-BD94-82A5D50B5DE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665640" y="2059531"/>
              <a:ext cx="253501" cy="90187"/>
            </a:xfrm>
            <a:prstGeom prst="line">
              <a:avLst/>
            </a:prstGeom>
            <a:noFill/>
            <a:ln w="19050" cap="rnd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49D42C84-C8F4-4D95-8527-5DA90FD88F01}"/>
              </a:ext>
            </a:extLst>
          </p:cNvPr>
          <p:cNvGrpSpPr/>
          <p:nvPr/>
        </p:nvGrpSpPr>
        <p:grpSpPr>
          <a:xfrm>
            <a:off x="1321219" y="2934252"/>
            <a:ext cx="349557" cy="857114"/>
            <a:chOff x="995493" y="3070342"/>
            <a:chExt cx="349557" cy="857114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4F11D93A-2DA1-4331-8BBB-257A324CE3B7}"/>
                </a:ext>
              </a:extLst>
            </p:cNvPr>
            <p:cNvSpPr/>
            <p:nvPr/>
          </p:nvSpPr>
          <p:spPr bwMode="auto">
            <a:xfrm rot="1146038">
              <a:off x="995493" y="3070342"/>
              <a:ext cx="349557" cy="85711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Arrow Connector 11">
              <a:extLst>
                <a:ext uri="{FF2B5EF4-FFF2-40B4-BE49-F238E27FC236}">
                  <a16:creationId xmlns:a16="http://schemas.microsoft.com/office/drawing/2014/main" id="{E0BEFC4E-78BA-4DDA-B329-8354BD44970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997965" y="3351043"/>
              <a:ext cx="43286" cy="110996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 type="triangle" w="med" len="med"/>
              <a:tailEnd type="none" w="med" len="med"/>
            </a:ln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6FE83DCA-3790-48DE-9496-654635BD4089}"/>
                  </a:ext>
                </a:extLst>
              </p:cNvPr>
              <p:cNvSpPr txBox="1"/>
              <p:nvPr/>
            </p:nvSpPr>
            <p:spPr bwMode="auto">
              <a:xfrm>
                <a:off x="2332112" y="1677074"/>
                <a:ext cx="716645" cy="66377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28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6FE83DCA-3790-48DE-9496-654635BD4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2112" y="1677074"/>
                <a:ext cx="716645" cy="6637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27949B5-0002-46C3-9D87-7D183373A7CF}"/>
                  </a:ext>
                </a:extLst>
              </p:cNvPr>
              <p:cNvSpPr txBox="1"/>
              <p:nvPr/>
            </p:nvSpPr>
            <p:spPr bwMode="auto">
              <a:xfrm>
                <a:off x="7007713" y="529484"/>
                <a:ext cx="716645" cy="66377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28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27949B5-0002-46C3-9D87-7D183373A7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07713" y="529484"/>
                <a:ext cx="716645" cy="6637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E93B4B3C-0028-4D9D-84D9-0ABE6EED7678}"/>
                  </a:ext>
                </a:extLst>
              </p:cNvPr>
              <p:cNvSpPr txBox="1"/>
              <p:nvPr/>
            </p:nvSpPr>
            <p:spPr bwMode="auto">
              <a:xfrm>
                <a:off x="4673936" y="1103992"/>
                <a:ext cx="716645" cy="66377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28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E93B4B3C-0028-4D9D-84D9-0ABE6EED7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3936" y="1103992"/>
                <a:ext cx="716645" cy="6637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Arc 92">
            <a:extLst>
              <a:ext uri="{FF2B5EF4-FFF2-40B4-BE49-F238E27FC236}">
                <a16:creationId xmlns:a16="http://schemas.microsoft.com/office/drawing/2014/main" id="{FA8744B4-B93B-4D98-8988-E81F103AE0C9}"/>
              </a:ext>
            </a:extLst>
          </p:cNvPr>
          <p:cNvSpPr/>
          <p:nvPr/>
        </p:nvSpPr>
        <p:spPr bwMode="auto">
          <a:xfrm>
            <a:off x="2145082" y="2305664"/>
            <a:ext cx="984908" cy="863614"/>
          </a:xfrm>
          <a:prstGeom prst="arc">
            <a:avLst>
              <a:gd name="adj1" fmla="val 13453991"/>
              <a:gd name="adj2" fmla="val 21037546"/>
            </a:avLst>
          </a:prstGeom>
          <a:noFill/>
          <a:ln w="19050" algn="ctr">
            <a:solidFill>
              <a:srgbClr val="969696"/>
            </a:solidFill>
            <a:round/>
            <a:headEnd type="arrow" w="lg" len="lg"/>
            <a:tailEnd type="arrow" w="lg" len="lg"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89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2186E2D-C845-40F5-9C9A-153F1699DB28}"/>
              </a:ext>
            </a:extLst>
          </p:cNvPr>
          <p:cNvSpPr/>
          <p:nvPr/>
        </p:nvSpPr>
        <p:spPr bwMode="auto">
          <a:xfrm>
            <a:off x="4526452" y="2137138"/>
            <a:ext cx="276170" cy="820581"/>
          </a:xfrm>
          <a:custGeom>
            <a:avLst/>
            <a:gdLst>
              <a:gd name="connsiteX0" fmla="*/ 0 w 276170"/>
              <a:gd name="connsiteY0" fmla="*/ 54177 h 820581"/>
              <a:gd name="connsiteX1" fmla="*/ 110997 w 276170"/>
              <a:gd name="connsiteY1" fmla="*/ 820581 h 820581"/>
              <a:gd name="connsiteX2" fmla="*/ 276170 w 276170"/>
              <a:gd name="connsiteY2" fmla="*/ 765083 h 820581"/>
              <a:gd name="connsiteX3" fmla="*/ 166495 w 276170"/>
              <a:gd name="connsiteY3" fmla="*/ 0 h 820581"/>
              <a:gd name="connsiteX4" fmla="*/ 0 w 276170"/>
              <a:gd name="connsiteY4" fmla="*/ 54177 h 82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170" h="820581">
                <a:moveTo>
                  <a:pt x="0" y="54177"/>
                </a:moveTo>
                <a:lnTo>
                  <a:pt x="110997" y="820581"/>
                </a:lnTo>
                <a:lnTo>
                  <a:pt x="276170" y="765083"/>
                </a:lnTo>
                <a:lnTo>
                  <a:pt x="166495" y="0"/>
                </a:lnTo>
                <a:lnTo>
                  <a:pt x="0" y="54177"/>
                </a:lnTo>
                <a:close/>
              </a:path>
            </a:pathLst>
          </a:custGeom>
          <a:pattFill prst="pct5">
            <a:fgClr>
              <a:srgbClr val="FFFF00"/>
            </a:fgClr>
            <a:bgClr>
              <a:srgbClr val="000000"/>
            </a:bgClr>
          </a:pattFill>
          <a:ln w="25400">
            <a:noFill/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Polarization modulator (fast)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89AC44E-3C40-4F9E-BAF0-4EF0D32919CC}"/>
              </a:ext>
            </a:extLst>
          </p:cNvPr>
          <p:cNvSpPr/>
          <p:nvPr/>
        </p:nvSpPr>
        <p:spPr bwMode="auto">
          <a:xfrm>
            <a:off x="4711440" y="2993506"/>
            <a:ext cx="378179" cy="842374"/>
          </a:xfrm>
          <a:custGeom>
            <a:avLst/>
            <a:gdLst>
              <a:gd name="connsiteX0" fmla="*/ 0 w 396849"/>
              <a:gd name="connsiteY0" fmla="*/ 0 h 816634"/>
              <a:gd name="connsiteX1" fmla="*/ 11502 w 396849"/>
              <a:gd name="connsiteY1" fmla="*/ 28755 h 816634"/>
              <a:gd name="connsiteX2" fmla="*/ 23004 w 396849"/>
              <a:gd name="connsiteY2" fmla="*/ 109268 h 816634"/>
              <a:gd name="connsiteX3" fmla="*/ 28755 w 396849"/>
              <a:gd name="connsiteY3" fmla="*/ 178280 h 816634"/>
              <a:gd name="connsiteX4" fmla="*/ 34505 w 396849"/>
              <a:gd name="connsiteY4" fmla="*/ 304800 h 816634"/>
              <a:gd name="connsiteX5" fmla="*/ 51758 w 396849"/>
              <a:gd name="connsiteY5" fmla="*/ 356559 h 816634"/>
              <a:gd name="connsiteX6" fmla="*/ 63260 w 396849"/>
              <a:gd name="connsiteY6" fmla="*/ 391064 h 816634"/>
              <a:gd name="connsiteX7" fmla="*/ 69011 w 396849"/>
              <a:gd name="connsiteY7" fmla="*/ 408317 h 816634"/>
              <a:gd name="connsiteX8" fmla="*/ 92015 w 396849"/>
              <a:gd name="connsiteY8" fmla="*/ 442823 h 816634"/>
              <a:gd name="connsiteX9" fmla="*/ 109268 w 396849"/>
              <a:gd name="connsiteY9" fmla="*/ 471578 h 816634"/>
              <a:gd name="connsiteX10" fmla="*/ 172528 w 396849"/>
              <a:gd name="connsiteY10" fmla="*/ 529087 h 816634"/>
              <a:gd name="connsiteX11" fmla="*/ 189781 w 396849"/>
              <a:gd name="connsiteY11" fmla="*/ 540589 h 816634"/>
              <a:gd name="connsiteX12" fmla="*/ 212785 w 396849"/>
              <a:gd name="connsiteY12" fmla="*/ 546340 h 816634"/>
              <a:gd name="connsiteX13" fmla="*/ 241539 w 396849"/>
              <a:gd name="connsiteY13" fmla="*/ 575095 h 816634"/>
              <a:gd name="connsiteX14" fmla="*/ 253041 w 396849"/>
              <a:gd name="connsiteY14" fmla="*/ 592347 h 816634"/>
              <a:gd name="connsiteX15" fmla="*/ 276045 w 396849"/>
              <a:gd name="connsiteY15" fmla="*/ 609600 h 816634"/>
              <a:gd name="connsiteX16" fmla="*/ 293298 w 396849"/>
              <a:gd name="connsiteY16" fmla="*/ 626853 h 816634"/>
              <a:gd name="connsiteX17" fmla="*/ 322053 w 396849"/>
              <a:gd name="connsiteY17" fmla="*/ 638355 h 816634"/>
              <a:gd name="connsiteX18" fmla="*/ 339305 w 396849"/>
              <a:gd name="connsiteY18" fmla="*/ 655608 h 816634"/>
              <a:gd name="connsiteX19" fmla="*/ 356558 w 396849"/>
              <a:gd name="connsiteY19" fmla="*/ 678612 h 816634"/>
              <a:gd name="connsiteX20" fmla="*/ 373811 w 396849"/>
              <a:gd name="connsiteY20" fmla="*/ 690113 h 816634"/>
              <a:gd name="connsiteX21" fmla="*/ 385313 w 396849"/>
              <a:gd name="connsiteY21" fmla="*/ 724619 h 816634"/>
              <a:gd name="connsiteX22" fmla="*/ 396815 w 396849"/>
              <a:gd name="connsiteY22" fmla="*/ 816634 h 816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96849" h="816634">
                <a:moveTo>
                  <a:pt x="0" y="0"/>
                </a:moveTo>
                <a:cubicBezTo>
                  <a:pt x="3834" y="9585"/>
                  <a:pt x="8237" y="18961"/>
                  <a:pt x="11502" y="28755"/>
                </a:cubicBezTo>
                <a:cubicBezTo>
                  <a:pt x="20287" y="55111"/>
                  <a:pt x="20460" y="81280"/>
                  <a:pt x="23004" y="109268"/>
                </a:cubicBezTo>
                <a:cubicBezTo>
                  <a:pt x="25094" y="132257"/>
                  <a:pt x="27400" y="155236"/>
                  <a:pt x="28755" y="178280"/>
                </a:cubicBezTo>
                <a:cubicBezTo>
                  <a:pt x="31234" y="220424"/>
                  <a:pt x="31387" y="262698"/>
                  <a:pt x="34505" y="304800"/>
                </a:cubicBezTo>
                <a:cubicBezTo>
                  <a:pt x="37017" y="338708"/>
                  <a:pt x="40200" y="327665"/>
                  <a:pt x="51758" y="356559"/>
                </a:cubicBezTo>
                <a:cubicBezTo>
                  <a:pt x="56261" y="367816"/>
                  <a:pt x="59426" y="379562"/>
                  <a:pt x="63260" y="391064"/>
                </a:cubicBezTo>
                <a:cubicBezTo>
                  <a:pt x="65177" y="396815"/>
                  <a:pt x="65648" y="403273"/>
                  <a:pt x="69011" y="408317"/>
                </a:cubicBezTo>
                <a:cubicBezTo>
                  <a:pt x="76679" y="419819"/>
                  <a:pt x="84903" y="430969"/>
                  <a:pt x="92015" y="442823"/>
                </a:cubicBezTo>
                <a:cubicBezTo>
                  <a:pt x="97766" y="452408"/>
                  <a:pt x="102190" y="462927"/>
                  <a:pt x="109268" y="471578"/>
                </a:cubicBezTo>
                <a:cubicBezTo>
                  <a:pt x="126314" y="492412"/>
                  <a:pt x="150797" y="512789"/>
                  <a:pt x="172528" y="529087"/>
                </a:cubicBezTo>
                <a:cubicBezTo>
                  <a:pt x="178057" y="533234"/>
                  <a:pt x="183428" y="537866"/>
                  <a:pt x="189781" y="540589"/>
                </a:cubicBezTo>
                <a:cubicBezTo>
                  <a:pt x="197046" y="543703"/>
                  <a:pt x="205117" y="544423"/>
                  <a:pt x="212785" y="546340"/>
                </a:cubicBezTo>
                <a:cubicBezTo>
                  <a:pt x="222370" y="555925"/>
                  <a:pt x="232613" y="564894"/>
                  <a:pt x="241539" y="575095"/>
                </a:cubicBezTo>
                <a:cubicBezTo>
                  <a:pt x="246090" y="580296"/>
                  <a:pt x="248154" y="587460"/>
                  <a:pt x="253041" y="592347"/>
                </a:cubicBezTo>
                <a:cubicBezTo>
                  <a:pt x="259819" y="599125"/>
                  <a:pt x="268768" y="603362"/>
                  <a:pt x="276045" y="609600"/>
                </a:cubicBezTo>
                <a:cubicBezTo>
                  <a:pt x="282220" y="614893"/>
                  <a:pt x="286401" y="622542"/>
                  <a:pt x="293298" y="626853"/>
                </a:cubicBezTo>
                <a:cubicBezTo>
                  <a:pt x="302052" y="632324"/>
                  <a:pt x="312468" y="634521"/>
                  <a:pt x="322053" y="638355"/>
                </a:cubicBezTo>
                <a:cubicBezTo>
                  <a:pt x="327804" y="644106"/>
                  <a:pt x="334012" y="649433"/>
                  <a:pt x="339305" y="655608"/>
                </a:cubicBezTo>
                <a:cubicBezTo>
                  <a:pt x="345543" y="662886"/>
                  <a:pt x="349780" y="671834"/>
                  <a:pt x="356558" y="678612"/>
                </a:cubicBezTo>
                <a:cubicBezTo>
                  <a:pt x="361445" y="683499"/>
                  <a:pt x="368060" y="686279"/>
                  <a:pt x="373811" y="690113"/>
                </a:cubicBezTo>
                <a:cubicBezTo>
                  <a:pt x="377645" y="701615"/>
                  <a:pt x="382683" y="712784"/>
                  <a:pt x="385313" y="724619"/>
                </a:cubicBezTo>
                <a:cubicBezTo>
                  <a:pt x="398076" y="782050"/>
                  <a:pt x="396815" y="776603"/>
                  <a:pt x="396815" y="816634"/>
                </a:cubicBezTo>
              </a:path>
            </a:pathLst>
          </a:custGeom>
          <a:noFill/>
          <a:ln w="25400">
            <a:solidFill>
              <a:srgbClr val="FFFF00"/>
            </a:solidFill>
            <a:miter lim="800000"/>
            <a:headEnd/>
            <a:tailEnd type="none" w="lg" len="lg"/>
          </a:ln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3E3163-63F1-46BF-A5BA-6618744EE2E8}"/>
              </a:ext>
            </a:extLst>
          </p:cNvPr>
          <p:cNvCxnSpPr>
            <a:cxnSpLocks/>
          </p:cNvCxnSpPr>
          <p:nvPr/>
        </p:nvCxnSpPr>
        <p:spPr bwMode="auto">
          <a:xfrm flipV="1">
            <a:off x="318830" y="1265265"/>
            <a:ext cx="9649340" cy="2375824"/>
          </a:xfrm>
          <a:prstGeom prst="line">
            <a:avLst/>
          </a:prstGeom>
          <a:noFill/>
          <a:ln w="6350" algn="ctr">
            <a:solidFill>
              <a:srgbClr val="969696"/>
            </a:solidFill>
            <a:prstDash val="lgDash"/>
            <a:round/>
            <a:headEnd type="none" w="med" len="med"/>
            <a:tailEnd type="arrow" w="lg" len="lg"/>
          </a:ln>
        </p:spPr>
      </p:cxnSp>
      <p:cxnSp>
        <p:nvCxnSpPr>
          <p:cNvPr id="5" name="Straight Arrow Connector 11">
            <a:extLst>
              <a:ext uri="{FF2B5EF4-FFF2-40B4-BE49-F238E27FC236}">
                <a16:creationId xmlns:a16="http://schemas.microsoft.com/office/drawing/2014/main" id="{72B6BD5D-AFA5-49A4-840E-74D0A942575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03087" y="2358172"/>
            <a:ext cx="0" cy="85711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6" name="Straight Arrow Connector 11">
            <a:extLst>
              <a:ext uri="{FF2B5EF4-FFF2-40B4-BE49-F238E27FC236}">
                <a16:creationId xmlns:a16="http://schemas.microsoft.com/office/drawing/2014/main" id="{A6EDAC35-F3FD-445F-8C02-170ADA257117}"/>
              </a:ext>
            </a:extLst>
          </p:cNvPr>
          <p:cNvCxnSpPr>
            <a:cxnSpLocks noChangeShapeType="1"/>
          </p:cNvCxnSpPr>
          <p:nvPr/>
        </p:nvCxnSpPr>
        <p:spPr bwMode="auto">
          <a:xfrm rot="-2040000">
            <a:off x="6216768" y="1763582"/>
            <a:ext cx="0" cy="85711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EE4AC4F-ACC8-44D6-A8D1-BB42A1BD5449}"/>
              </a:ext>
            </a:extLst>
          </p:cNvPr>
          <p:cNvGrpSpPr/>
          <p:nvPr/>
        </p:nvGrpSpPr>
        <p:grpSpPr>
          <a:xfrm>
            <a:off x="4479166" y="1937614"/>
            <a:ext cx="1235431" cy="1012523"/>
            <a:chOff x="4665640" y="1937133"/>
            <a:chExt cx="1235431" cy="101252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913229F-3E1D-4615-B8F1-D8908F011235}"/>
                </a:ext>
              </a:extLst>
            </p:cNvPr>
            <p:cNvSpPr/>
            <p:nvPr/>
          </p:nvSpPr>
          <p:spPr bwMode="auto">
            <a:xfrm rot="21104528">
              <a:off x="4722942" y="2085540"/>
              <a:ext cx="864116" cy="864116"/>
            </a:xfrm>
            <a:prstGeom prst="rect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E8BD85A-5C07-4EFD-8D6E-76943DD3BF3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73080" y="1939800"/>
              <a:ext cx="125532" cy="852295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1CDEE1-7C37-4737-A0D5-40A752611B9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921370" y="1937133"/>
              <a:ext cx="849079" cy="122214"/>
            </a:xfrm>
            <a:prstGeom prst="line">
              <a:avLst/>
            </a:prstGeom>
            <a:noFill/>
            <a:ln w="19050" cap="rnd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686AC1B-C1AC-4A48-9FEF-6E4B169D810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519434" y="1938142"/>
              <a:ext cx="253501" cy="90187"/>
            </a:xfrm>
            <a:prstGeom prst="line">
              <a:avLst/>
            </a:prstGeom>
            <a:noFill/>
            <a:ln w="19050" cap="rnd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8650516-1C84-4878-90BF-B391A8CF936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647570" y="2792038"/>
              <a:ext cx="253501" cy="90187"/>
            </a:xfrm>
            <a:prstGeom prst="line">
              <a:avLst/>
            </a:prstGeom>
            <a:noFill/>
            <a:ln w="19050" cap="rnd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1FE098A-920F-4739-BFD8-5C4D79C5779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665640" y="2059531"/>
              <a:ext cx="253501" cy="90187"/>
            </a:xfrm>
            <a:prstGeom prst="line">
              <a:avLst/>
            </a:prstGeom>
            <a:noFill/>
            <a:ln w="19050" cap="rnd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9C56D64-A07B-4CC1-9D13-7F045418D6AC}"/>
                  </a:ext>
                </a:extLst>
              </p:cNvPr>
              <p:cNvSpPr txBox="1"/>
              <p:nvPr/>
            </p:nvSpPr>
            <p:spPr bwMode="auto">
              <a:xfrm>
                <a:off x="4567420" y="1246115"/>
                <a:ext cx="1038202" cy="52322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𝚫</m:t>
                      </m:r>
                      <m:r>
                        <a:rPr lang="en-US" sz="28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  <m:r>
                        <a:rPr lang="en-US" sz="28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28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9C56D64-A07B-4CC1-9D13-7F045418D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67420" y="1246115"/>
                <a:ext cx="1038202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1">
            <a:extLst>
              <a:ext uri="{FF2B5EF4-FFF2-40B4-BE49-F238E27FC236}">
                <a16:creationId xmlns:a16="http://schemas.microsoft.com/office/drawing/2014/main" id="{1B0B5DEC-237F-47C1-8A90-64F53E32451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18838" y="1762117"/>
            <a:ext cx="0" cy="85711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</p:spPr>
      </p:cxnSp>
      <p:sp>
        <p:nvSpPr>
          <p:cNvPr id="16" name="Arc 15">
            <a:extLst>
              <a:ext uri="{FF2B5EF4-FFF2-40B4-BE49-F238E27FC236}">
                <a16:creationId xmlns:a16="http://schemas.microsoft.com/office/drawing/2014/main" id="{CD6F5B16-196A-46D1-AE54-C31107882176}"/>
              </a:ext>
            </a:extLst>
          </p:cNvPr>
          <p:cNvSpPr/>
          <p:nvPr/>
        </p:nvSpPr>
        <p:spPr bwMode="auto">
          <a:xfrm>
            <a:off x="5775354" y="1673298"/>
            <a:ext cx="984908" cy="863614"/>
          </a:xfrm>
          <a:prstGeom prst="arc">
            <a:avLst>
              <a:gd name="adj1" fmla="val 13453991"/>
              <a:gd name="adj2" fmla="val 16105031"/>
            </a:avLst>
          </a:prstGeom>
          <a:noFill/>
          <a:ln w="19050" algn="ctr">
            <a:solidFill>
              <a:srgbClr val="FFFF00"/>
            </a:solidFill>
            <a:round/>
            <a:headEnd type="arrow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C3848EF-7E91-47DF-A2E5-65FF63365512}"/>
              </a:ext>
            </a:extLst>
          </p:cNvPr>
          <p:cNvSpPr txBox="1">
            <a:spLocks/>
          </p:cNvSpPr>
          <p:nvPr/>
        </p:nvSpPr>
        <p:spPr>
          <a:xfrm>
            <a:off x="4262861" y="4638539"/>
            <a:ext cx="1816769" cy="443256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Pockels cell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A3805BE-A730-48A4-ACFF-15BA992C0751}"/>
              </a:ext>
            </a:extLst>
          </p:cNvPr>
          <p:cNvSpPr txBox="1">
            <a:spLocks/>
          </p:cNvSpPr>
          <p:nvPr/>
        </p:nvSpPr>
        <p:spPr>
          <a:xfrm>
            <a:off x="534860" y="1063800"/>
            <a:ext cx="3168440" cy="443256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E.g., lithium niobate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52DD0B3-94D4-444C-920E-03BE24112EA2}"/>
              </a:ext>
            </a:extLst>
          </p:cNvPr>
          <p:cNvSpPr/>
          <p:nvPr/>
        </p:nvSpPr>
        <p:spPr bwMode="auto">
          <a:xfrm>
            <a:off x="5382010" y="1999259"/>
            <a:ext cx="276170" cy="820581"/>
          </a:xfrm>
          <a:custGeom>
            <a:avLst/>
            <a:gdLst>
              <a:gd name="connsiteX0" fmla="*/ 0 w 276170"/>
              <a:gd name="connsiteY0" fmla="*/ 54177 h 820581"/>
              <a:gd name="connsiteX1" fmla="*/ 110997 w 276170"/>
              <a:gd name="connsiteY1" fmla="*/ 820581 h 820581"/>
              <a:gd name="connsiteX2" fmla="*/ 276170 w 276170"/>
              <a:gd name="connsiteY2" fmla="*/ 765083 h 820581"/>
              <a:gd name="connsiteX3" fmla="*/ 166495 w 276170"/>
              <a:gd name="connsiteY3" fmla="*/ 0 h 820581"/>
              <a:gd name="connsiteX4" fmla="*/ 0 w 276170"/>
              <a:gd name="connsiteY4" fmla="*/ 54177 h 82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170" h="820581">
                <a:moveTo>
                  <a:pt x="0" y="54177"/>
                </a:moveTo>
                <a:lnTo>
                  <a:pt x="110997" y="820581"/>
                </a:lnTo>
                <a:lnTo>
                  <a:pt x="276170" y="765083"/>
                </a:lnTo>
                <a:lnTo>
                  <a:pt x="166495" y="0"/>
                </a:lnTo>
                <a:lnTo>
                  <a:pt x="0" y="54177"/>
                </a:lnTo>
                <a:close/>
              </a:path>
            </a:pathLst>
          </a:custGeom>
          <a:solidFill>
            <a:srgbClr val="FFFF00"/>
          </a:solidFill>
          <a:ln w="25400">
            <a:noFill/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E92E603-15DD-4677-877F-FBE353D8A48F}"/>
              </a:ext>
            </a:extLst>
          </p:cNvPr>
          <p:cNvSpPr/>
          <p:nvPr/>
        </p:nvSpPr>
        <p:spPr bwMode="auto">
          <a:xfrm>
            <a:off x="5417389" y="2743200"/>
            <a:ext cx="264543" cy="1086928"/>
          </a:xfrm>
          <a:custGeom>
            <a:avLst/>
            <a:gdLst>
              <a:gd name="connsiteX0" fmla="*/ 143773 w 264543"/>
              <a:gd name="connsiteY0" fmla="*/ 0 h 1086928"/>
              <a:gd name="connsiteX1" fmla="*/ 201283 w 264543"/>
              <a:gd name="connsiteY1" fmla="*/ 40257 h 1086928"/>
              <a:gd name="connsiteX2" fmla="*/ 224286 w 264543"/>
              <a:gd name="connsiteY2" fmla="*/ 74762 h 1086928"/>
              <a:gd name="connsiteX3" fmla="*/ 230037 w 264543"/>
              <a:gd name="connsiteY3" fmla="*/ 103517 h 1086928"/>
              <a:gd name="connsiteX4" fmla="*/ 258792 w 264543"/>
              <a:gd name="connsiteY4" fmla="*/ 166777 h 1086928"/>
              <a:gd name="connsiteX5" fmla="*/ 264543 w 264543"/>
              <a:gd name="connsiteY5" fmla="*/ 235789 h 1086928"/>
              <a:gd name="connsiteX6" fmla="*/ 258792 w 264543"/>
              <a:gd name="connsiteY6" fmla="*/ 345057 h 1086928"/>
              <a:gd name="connsiteX7" fmla="*/ 247290 w 264543"/>
              <a:gd name="connsiteY7" fmla="*/ 362309 h 1086928"/>
              <a:gd name="connsiteX8" fmla="*/ 230037 w 264543"/>
              <a:gd name="connsiteY8" fmla="*/ 368060 h 1086928"/>
              <a:gd name="connsiteX9" fmla="*/ 212785 w 264543"/>
              <a:gd name="connsiteY9" fmla="*/ 402566 h 1086928"/>
              <a:gd name="connsiteX10" fmla="*/ 195532 w 264543"/>
              <a:gd name="connsiteY10" fmla="*/ 414068 h 1086928"/>
              <a:gd name="connsiteX11" fmla="*/ 184030 w 264543"/>
              <a:gd name="connsiteY11" fmla="*/ 448574 h 1086928"/>
              <a:gd name="connsiteX12" fmla="*/ 143773 w 264543"/>
              <a:gd name="connsiteY12" fmla="*/ 500332 h 1086928"/>
              <a:gd name="connsiteX13" fmla="*/ 115019 w 264543"/>
              <a:gd name="connsiteY13" fmla="*/ 540589 h 1086928"/>
              <a:gd name="connsiteX14" fmla="*/ 97766 w 264543"/>
              <a:gd name="connsiteY14" fmla="*/ 580845 h 1086928"/>
              <a:gd name="connsiteX15" fmla="*/ 86264 w 264543"/>
              <a:gd name="connsiteY15" fmla="*/ 615351 h 1086928"/>
              <a:gd name="connsiteX16" fmla="*/ 74762 w 264543"/>
              <a:gd name="connsiteY16" fmla="*/ 638355 h 1086928"/>
              <a:gd name="connsiteX17" fmla="*/ 63260 w 264543"/>
              <a:gd name="connsiteY17" fmla="*/ 684362 h 1086928"/>
              <a:gd name="connsiteX18" fmla="*/ 46007 w 264543"/>
              <a:gd name="connsiteY18" fmla="*/ 695864 h 1086928"/>
              <a:gd name="connsiteX19" fmla="*/ 40256 w 264543"/>
              <a:gd name="connsiteY19" fmla="*/ 724619 h 1086928"/>
              <a:gd name="connsiteX20" fmla="*/ 28754 w 264543"/>
              <a:gd name="connsiteY20" fmla="*/ 741872 h 1086928"/>
              <a:gd name="connsiteX21" fmla="*/ 23003 w 264543"/>
              <a:gd name="connsiteY21" fmla="*/ 759125 h 1086928"/>
              <a:gd name="connsiteX22" fmla="*/ 17253 w 264543"/>
              <a:gd name="connsiteY22" fmla="*/ 805132 h 1086928"/>
              <a:gd name="connsiteX23" fmla="*/ 11502 w 264543"/>
              <a:gd name="connsiteY23" fmla="*/ 822385 h 1086928"/>
              <a:gd name="connsiteX24" fmla="*/ 0 w 264543"/>
              <a:gd name="connsiteY24" fmla="*/ 1086928 h 108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4543" h="1086928">
                <a:moveTo>
                  <a:pt x="143773" y="0"/>
                </a:moveTo>
                <a:cubicBezTo>
                  <a:pt x="175291" y="15759"/>
                  <a:pt x="179885" y="13509"/>
                  <a:pt x="201283" y="40257"/>
                </a:cubicBezTo>
                <a:cubicBezTo>
                  <a:pt x="209918" y="51051"/>
                  <a:pt x="224286" y="74762"/>
                  <a:pt x="224286" y="74762"/>
                </a:cubicBezTo>
                <a:cubicBezTo>
                  <a:pt x="226203" y="84347"/>
                  <a:pt x="227228" y="94154"/>
                  <a:pt x="230037" y="103517"/>
                </a:cubicBezTo>
                <a:cubicBezTo>
                  <a:pt x="236142" y="123866"/>
                  <a:pt x="249594" y="148382"/>
                  <a:pt x="258792" y="166777"/>
                </a:cubicBezTo>
                <a:cubicBezTo>
                  <a:pt x="260709" y="189781"/>
                  <a:pt x="264543" y="212705"/>
                  <a:pt x="264543" y="235789"/>
                </a:cubicBezTo>
                <a:cubicBezTo>
                  <a:pt x="264543" y="272262"/>
                  <a:pt x="263720" y="308918"/>
                  <a:pt x="258792" y="345057"/>
                </a:cubicBezTo>
                <a:cubicBezTo>
                  <a:pt x="257858" y="351905"/>
                  <a:pt x="252687" y="357991"/>
                  <a:pt x="247290" y="362309"/>
                </a:cubicBezTo>
                <a:cubicBezTo>
                  <a:pt x="242556" y="366096"/>
                  <a:pt x="235788" y="366143"/>
                  <a:pt x="230037" y="368060"/>
                </a:cubicBezTo>
                <a:cubicBezTo>
                  <a:pt x="225360" y="382091"/>
                  <a:pt x="223932" y="391419"/>
                  <a:pt x="212785" y="402566"/>
                </a:cubicBezTo>
                <a:cubicBezTo>
                  <a:pt x="207898" y="407453"/>
                  <a:pt x="201283" y="410234"/>
                  <a:pt x="195532" y="414068"/>
                </a:cubicBezTo>
                <a:cubicBezTo>
                  <a:pt x="191698" y="425570"/>
                  <a:pt x="190756" y="438486"/>
                  <a:pt x="184030" y="448574"/>
                </a:cubicBezTo>
                <a:cubicBezTo>
                  <a:pt x="156558" y="489779"/>
                  <a:pt x="193555" y="435614"/>
                  <a:pt x="143773" y="500332"/>
                </a:cubicBezTo>
                <a:cubicBezTo>
                  <a:pt x="133719" y="513403"/>
                  <a:pt x="124604" y="527170"/>
                  <a:pt x="115019" y="540589"/>
                </a:cubicBezTo>
                <a:cubicBezTo>
                  <a:pt x="99805" y="601441"/>
                  <a:pt x="120461" y="529781"/>
                  <a:pt x="97766" y="580845"/>
                </a:cubicBezTo>
                <a:cubicBezTo>
                  <a:pt x="92842" y="591924"/>
                  <a:pt x="90098" y="603849"/>
                  <a:pt x="86264" y="615351"/>
                </a:cubicBezTo>
                <a:cubicBezTo>
                  <a:pt x="83553" y="623484"/>
                  <a:pt x="78596" y="630687"/>
                  <a:pt x="74762" y="638355"/>
                </a:cubicBezTo>
                <a:cubicBezTo>
                  <a:pt x="74476" y="639787"/>
                  <a:pt x="67976" y="678468"/>
                  <a:pt x="63260" y="684362"/>
                </a:cubicBezTo>
                <a:cubicBezTo>
                  <a:pt x="58942" y="689759"/>
                  <a:pt x="51758" y="692030"/>
                  <a:pt x="46007" y="695864"/>
                </a:cubicBezTo>
                <a:cubicBezTo>
                  <a:pt x="44090" y="705449"/>
                  <a:pt x="43688" y="715467"/>
                  <a:pt x="40256" y="724619"/>
                </a:cubicBezTo>
                <a:cubicBezTo>
                  <a:pt x="37829" y="731091"/>
                  <a:pt x="31845" y="735690"/>
                  <a:pt x="28754" y="741872"/>
                </a:cubicBezTo>
                <a:cubicBezTo>
                  <a:pt x="26043" y="747294"/>
                  <a:pt x="24920" y="753374"/>
                  <a:pt x="23003" y="759125"/>
                </a:cubicBezTo>
                <a:cubicBezTo>
                  <a:pt x="21086" y="774461"/>
                  <a:pt x="20017" y="789926"/>
                  <a:pt x="17253" y="805132"/>
                </a:cubicBezTo>
                <a:cubicBezTo>
                  <a:pt x="16169" y="811096"/>
                  <a:pt x="11872" y="816334"/>
                  <a:pt x="11502" y="822385"/>
                </a:cubicBezTo>
                <a:cubicBezTo>
                  <a:pt x="6108" y="910484"/>
                  <a:pt x="0" y="1086928"/>
                  <a:pt x="0" y="1086928"/>
                </a:cubicBezTo>
              </a:path>
            </a:pathLst>
          </a:custGeom>
          <a:noFill/>
          <a:ln w="25400">
            <a:solidFill>
              <a:srgbClr val="FFFF00"/>
            </a:solidFill>
            <a:miter lim="800000"/>
            <a:headEnd/>
            <a:tailEnd type="none" w="lg" len="lg"/>
          </a:ln>
        </p:spPr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7A7D962-7AEF-452C-8680-AA9FD8281280}"/>
                  </a:ext>
                </a:extLst>
              </p:cNvPr>
              <p:cNvSpPr txBox="1"/>
              <p:nvPr/>
            </p:nvSpPr>
            <p:spPr bwMode="auto">
              <a:xfrm>
                <a:off x="4639430" y="3838475"/>
                <a:ext cx="1333684" cy="52322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m:rPr>
                          <m:nor/>
                        </m:rPr>
                        <a:rPr lang="en-US" sz="2800" b="1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1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or</m:t>
                      </m:r>
                      <m:r>
                        <m:rPr>
                          <m:nor/>
                        </m:rPr>
                        <a:rPr lang="en-US" sz="2800" b="1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sub>
                      </m:sSub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7A7D962-7AEF-452C-8680-AA9FD8281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39430" y="3838475"/>
                <a:ext cx="133368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ABE4F25-EA8C-46DF-ABE6-6E75CFCBFEE1}"/>
              </a:ext>
            </a:extLst>
          </p:cNvPr>
          <p:cNvCxnSpPr>
            <a:cxnSpLocks/>
          </p:cNvCxnSpPr>
          <p:nvPr/>
        </p:nvCxnSpPr>
        <p:spPr bwMode="auto">
          <a:xfrm>
            <a:off x="3371598" y="1482814"/>
            <a:ext cx="1244365" cy="608830"/>
          </a:xfrm>
          <a:prstGeom prst="line">
            <a:avLst/>
          </a:prstGeom>
          <a:noFill/>
          <a:ln w="9525" algn="ctr">
            <a:solidFill>
              <a:srgbClr val="C0C0C0"/>
            </a:solidFill>
            <a:round/>
            <a:headEnd type="none" w="med" len="med"/>
            <a:tailEnd type="none"/>
          </a:ln>
        </p:spPr>
      </p:cxnSp>
    </p:spTree>
    <p:extLst>
      <p:ext uri="{BB962C8B-B14F-4D97-AF65-F5344CB8AC3E}">
        <p14:creationId xmlns:p14="http://schemas.microsoft.com/office/powerpoint/2010/main" val="1898294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>
            <a:extLst>
              <a:ext uri="{FF2B5EF4-FFF2-40B4-BE49-F238E27FC236}">
                <a16:creationId xmlns:a16="http://schemas.microsoft.com/office/drawing/2014/main" id="{E8B80771-5B7F-49CF-8E7F-0896C00909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7" t="1795" r="4165" b="63366"/>
          <a:stretch/>
        </p:blipFill>
        <p:spPr>
          <a:xfrm>
            <a:off x="4449800" y="3929635"/>
            <a:ext cx="5590380" cy="2185345"/>
          </a:xfrm>
          <a:prstGeom prst="rect">
            <a:avLst/>
          </a:prstGeom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2BF7E25-304F-4C27-9A83-25DED72AD0A7}"/>
              </a:ext>
            </a:extLst>
          </p:cNvPr>
          <p:cNvSpPr/>
          <p:nvPr/>
        </p:nvSpPr>
        <p:spPr bwMode="auto">
          <a:xfrm>
            <a:off x="4630926" y="2941952"/>
            <a:ext cx="378179" cy="893928"/>
          </a:xfrm>
          <a:custGeom>
            <a:avLst/>
            <a:gdLst>
              <a:gd name="connsiteX0" fmla="*/ 0 w 396849"/>
              <a:gd name="connsiteY0" fmla="*/ 0 h 816634"/>
              <a:gd name="connsiteX1" fmla="*/ 11502 w 396849"/>
              <a:gd name="connsiteY1" fmla="*/ 28755 h 816634"/>
              <a:gd name="connsiteX2" fmla="*/ 23004 w 396849"/>
              <a:gd name="connsiteY2" fmla="*/ 109268 h 816634"/>
              <a:gd name="connsiteX3" fmla="*/ 28755 w 396849"/>
              <a:gd name="connsiteY3" fmla="*/ 178280 h 816634"/>
              <a:gd name="connsiteX4" fmla="*/ 34505 w 396849"/>
              <a:gd name="connsiteY4" fmla="*/ 304800 h 816634"/>
              <a:gd name="connsiteX5" fmla="*/ 51758 w 396849"/>
              <a:gd name="connsiteY5" fmla="*/ 356559 h 816634"/>
              <a:gd name="connsiteX6" fmla="*/ 63260 w 396849"/>
              <a:gd name="connsiteY6" fmla="*/ 391064 h 816634"/>
              <a:gd name="connsiteX7" fmla="*/ 69011 w 396849"/>
              <a:gd name="connsiteY7" fmla="*/ 408317 h 816634"/>
              <a:gd name="connsiteX8" fmla="*/ 92015 w 396849"/>
              <a:gd name="connsiteY8" fmla="*/ 442823 h 816634"/>
              <a:gd name="connsiteX9" fmla="*/ 109268 w 396849"/>
              <a:gd name="connsiteY9" fmla="*/ 471578 h 816634"/>
              <a:gd name="connsiteX10" fmla="*/ 172528 w 396849"/>
              <a:gd name="connsiteY10" fmla="*/ 529087 h 816634"/>
              <a:gd name="connsiteX11" fmla="*/ 189781 w 396849"/>
              <a:gd name="connsiteY11" fmla="*/ 540589 h 816634"/>
              <a:gd name="connsiteX12" fmla="*/ 212785 w 396849"/>
              <a:gd name="connsiteY12" fmla="*/ 546340 h 816634"/>
              <a:gd name="connsiteX13" fmla="*/ 241539 w 396849"/>
              <a:gd name="connsiteY13" fmla="*/ 575095 h 816634"/>
              <a:gd name="connsiteX14" fmla="*/ 253041 w 396849"/>
              <a:gd name="connsiteY14" fmla="*/ 592347 h 816634"/>
              <a:gd name="connsiteX15" fmla="*/ 276045 w 396849"/>
              <a:gd name="connsiteY15" fmla="*/ 609600 h 816634"/>
              <a:gd name="connsiteX16" fmla="*/ 293298 w 396849"/>
              <a:gd name="connsiteY16" fmla="*/ 626853 h 816634"/>
              <a:gd name="connsiteX17" fmla="*/ 322053 w 396849"/>
              <a:gd name="connsiteY17" fmla="*/ 638355 h 816634"/>
              <a:gd name="connsiteX18" fmla="*/ 339305 w 396849"/>
              <a:gd name="connsiteY18" fmla="*/ 655608 h 816634"/>
              <a:gd name="connsiteX19" fmla="*/ 356558 w 396849"/>
              <a:gd name="connsiteY19" fmla="*/ 678612 h 816634"/>
              <a:gd name="connsiteX20" fmla="*/ 373811 w 396849"/>
              <a:gd name="connsiteY20" fmla="*/ 690113 h 816634"/>
              <a:gd name="connsiteX21" fmla="*/ 385313 w 396849"/>
              <a:gd name="connsiteY21" fmla="*/ 724619 h 816634"/>
              <a:gd name="connsiteX22" fmla="*/ 396815 w 396849"/>
              <a:gd name="connsiteY22" fmla="*/ 816634 h 816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96849" h="816634">
                <a:moveTo>
                  <a:pt x="0" y="0"/>
                </a:moveTo>
                <a:cubicBezTo>
                  <a:pt x="3834" y="9585"/>
                  <a:pt x="8237" y="18961"/>
                  <a:pt x="11502" y="28755"/>
                </a:cubicBezTo>
                <a:cubicBezTo>
                  <a:pt x="20287" y="55111"/>
                  <a:pt x="20460" y="81280"/>
                  <a:pt x="23004" y="109268"/>
                </a:cubicBezTo>
                <a:cubicBezTo>
                  <a:pt x="25094" y="132257"/>
                  <a:pt x="27400" y="155236"/>
                  <a:pt x="28755" y="178280"/>
                </a:cubicBezTo>
                <a:cubicBezTo>
                  <a:pt x="31234" y="220424"/>
                  <a:pt x="31387" y="262698"/>
                  <a:pt x="34505" y="304800"/>
                </a:cubicBezTo>
                <a:cubicBezTo>
                  <a:pt x="37017" y="338708"/>
                  <a:pt x="40200" y="327665"/>
                  <a:pt x="51758" y="356559"/>
                </a:cubicBezTo>
                <a:cubicBezTo>
                  <a:pt x="56261" y="367816"/>
                  <a:pt x="59426" y="379562"/>
                  <a:pt x="63260" y="391064"/>
                </a:cubicBezTo>
                <a:cubicBezTo>
                  <a:pt x="65177" y="396815"/>
                  <a:pt x="65648" y="403273"/>
                  <a:pt x="69011" y="408317"/>
                </a:cubicBezTo>
                <a:cubicBezTo>
                  <a:pt x="76679" y="419819"/>
                  <a:pt x="84903" y="430969"/>
                  <a:pt x="92015" y="442823"/>
                </a:cubicBezTo>
                <a:cubicBezTo>
                  <a:pt x="97766" y="452408"/>
                  <a:pt x="102190" y="462927"/>
                  <a:pt x="109268" y="471578"/>
                </a:cubicBezTo>
                <a:cubicBezTo>
                  <a:pt x="126314" y="492412"/>
                  <a:pt x="150797" y="512789"/>
                  <a:pt x="172528" y="529087"/>
                </a:cubicBezTo>
                <a:cubicBezTo>
                  <a:pt x="178057" y="533234"/>
                  <a:pt x="183428" y="537866"/>
                  <a:pt x="189781" y="540589"/>
                </a:cubicBezTo>
                <a:cubicBezTo>
                  <a:pt x="197046" y="543703"/>
                  <a:pt x="205117" y="544423"/>
                  <a:pt x="212785" y="546340"/>
                </a:cubicBezTo>
                <a:cubicBezTo>
                  <a:pt x="222370" y="555925"/>
                  <a:pt x="232613" y="564894"/>
                  <a:pt x="241539" y="575095"/>
                </a:cubicBezTo>
                <a:cubicBezTo>
                  <a:pt x="246090" y="580296"/>
                  <a:pt x="248154" y="587460"/>
                  <a:pt x="253041" y="592347"/>
                </a:cubicBezTo>
                <a:cubicBezTo>
                  <a:pt x="259819" y="599125"/>
                  <a:pt x="268768" y="603362"/>
                  <a:pt x="276045" y="609600"/>
                </a:cubicBezTo>
                <a:cubicBezTo>
                  <a:pt x="282220" y="614893"/>
                  <a:pt x="286401" y="622542"/>
                  <a:pt x="293298" y="626853"/>
                </a:cubicBezTo>
                <a:cubicBezTo>
                  <a:pt x="302052" y="632324"/>
                  <a:pt x="312468" y="634521"/>
                  <a:pt x="322053" y="638355"/>
                </a:cubicBezTo>
                <a:cubicBezTo>
                  <a:pt x="327804" y="644106"/>
                  <a:pt x="334012" y="649433"/>
                  <a:pt x="339305" y="655608"/>
                </a:cubicBezTo>
                <a:cubicBezTo>
                  <a:pt x="345543" y="662886"/>
                  <a:pt x="349780" y="671834"/>
                  <a:pt x="356558" y="678612"/>
                </a:cubicBezTo>
                <a:cubicBezTo>
                  <a:pt x="361445" y="683499"/>
                  <a:pt x="368060" y="686279"/>
                  <a:pt x="373811" y="690113"/>
                </a:cubicBezTo>
                <a:cubicBezTo>
                  <a:pt x="377645" y="701615"/>
                  <a:pt x="382683" y="712784"/>
                  <a:pt x="385313" y="724619"/>
                </a:cubicBezTo>
                <a:cubicBezTo>
                  <a:pt x="398076" y="782050"/>
                  <a:pt x="396815" y="776603"/>
                  <a:pt x="396815" y="816634"/>
                </a:cubicBezTo>
              </a:path>
            </a:pathLst>
          </a:custGeom>
          <a:noFill/>
          <a:ln w="25400">
            <a:solidFill>
              <a:srgbClr val="FFFF00"/>
            </a:solidFill>
            <a:miter lim="800000"/>
            <a:headEnd/>
            <a:tailEnd type="none" w="lg" len="lg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Phase modulator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A440492-50DB-4825-B3DF-CF6A4ED331C6}"/>
              </a:ext>
            </a:extLst>
          </p:cNvPr>
          <p:cNvCxnSpPr>
            <a:cxnSpLocks/>
          </p:cNvCxnSpPr>
          <p:nvPr/>
        </p:nvCxnSpPr>
        <p:spPr bwMode="auto">
          <a:xfrm flipV="1">
            <a:off x="318830" y="1265265"/>
            <a:ext cx="9649340" cy="2375824"/>
          </a:xfrm>
          <a:prstGeom prst="line">
            <a:avLst/>
          </a:prstGeom>
          <a:noFill/>
          <a:ln w="6350" algn="ctr">
            <a:solidFill>
              <a:srgbClr val="969696"/>
            </a:solidFill>
            <a:prstDash val="lgDash"/>
            <a:round/>
            <a:headEnd type="none" w="med" len="med"/>
            <a:tailEnd type="arrow" w="lg" len="lg"/>
          </a:ln>
        </p:spPr>
      </p:cxnSp>
      <p:cxnSp>
        <p:nvCxnSpPr>
          <p:cNvPr id="4" name="Straight Arrow Connector 11">
            <a:extLst>
              <a:ext uri="{FF2B5EF4-FFF2-40B4-BE49-F238E27FC236}">
                <a16:creationId xmlns:a16="http://schemas.microsoft.com/office/drawing/2014/main" id="{286BDB26-64E1-4F65-B7C7-A1DB4FF133D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03087" y="2358172"/>
            <a:ext cx="0" cy="85711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7AD8527-2148-4CEC-8F4C-2E016ACA5059}"/>
                  </a:ext>
                </a:extLst>
              </p:cNvPr>
              <p:cNvSpPr txBox="1"/>
              <p:nvPr/>
            </p:nvSpPr>
            <p:spPr bwMode="auto">
              <a:xfrm>
                <a:off x="5689518" y="1016075"/>
                <a:ext cx="1038202" cy="52322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𝚫</m:t>
                      </m:r>
                      <m:r>
                        <a:rPr lang="en-US" sz="28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𝝋</m:t>
                      </m:r>
                      <m:r>
                        <a:rPr lang="en-US" sz="28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28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7AD8527-2148-4CEC-8F4C-2E016ACA50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89518" y="1016075"/>
                <a:ext cx="1038202" cy="523220"/>
              </a:xfrm>
              <a:prstGeom prst="rect">
                <a:avLst/>
              </a:prstGeom>
              <a:blipFill>
                <a:blip r:embed="rId3"/>
                <a:stretch>
                  <a:fillRect r="-2924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11">
            <a:extLst>
              <a:ext uri="{FF2B5EF4-FFF2-40B4-BE49-F238E27FC236}">
                <a16:creationId xmlns:a16="http://schemas.microsoft.com/office/drawing/2014/main" id="{7FBF619B-6DC9-42B9-AB86-D3B002D2EC8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18838" y="1762117"/>
            <a:ext cx="0" cy="85711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3BC523E9-E58D-4C05-9418-BDE4AB729844}"/>
              </a:ext>
            </a:extLst>
          </p:cNvPr>
          <p:cNvSpPr/>
          <p:nvPr/>
        </p:nvSpPr>
        <p:spPr bwMode="auto">
          <a:xfrm>
            <a:off x="5336875" y="2743200"/>
            <a:ext cx="264543" cy="1086928"/>
          </a:xfrm>
          <a:custGeom>
            <a:avLst/>
            <a:gdLst>
              <a:gd name="connsiteX0" fmla="*/ 143773 w 264543"/>
              <a:gd name="connsiteY0" fmla="*/ 0 h 1086928"/>
              <a:gd name="connsiteX1" fmla="*/ 201283 w 264543"/>
              <a:gd name="connsiteY1" fmla="*/ 40257 h 1086928"/>
              <a:gd name="connsiteX2" fmla="*/ 224286 w 264543"/>
              <a:gd name="connsiteY2" fmla="*/ 74762 h 1086928"/>
              <a:gd name="connsiteX3" fmla="*/ 230037 w 264543"/>
              <a:gd name="connsiteY3" fmla="*/ 103517 h 1086928"/>
              <a:gd name="connsiteX4" fmla="*/ 258792 w 264543"/>
              <a:gd name="connsiteY4" fmla="*/ 166777 h 1086928"/>
              <a:gd name="connsiteX5" fmla="*/ 264543 w 264543"/>
              <a:gd name="connsiteY5" fmla="*/ 235789 h 1086928"/>
              <a:gd name="connsiteX6" fmla="*/ 258792 w 264543"/>
              <a:gd name="connsiteY6" fmla="*/ 345057 h 1086928"/>
              <a:gd name="connsiteX7" fmla="*/ 247290 w 264543"/>
              <a:gd name="connsiteY7" fmla="*/ 362309 h 1086928"/>
              <a:gd name="connsiteX8" fmla="*/ 230037 w 264543"/>
              <a:gd name="connsiteY8" fmla="*/ 368060 h 1086928"/>
              <a:gd name="connsiteX9" fmla="*/ 212785 w 264543"/>
              <a:gd name="connsiteY9" fmla="*/ 402566 h 1086928"/>
              <a:gd name="connsiteX10" fmla="*/ 195532 w 264543"/>
              <a:gd name="connsiteY10" fmla="*/ 414068 h 1086928"/>
              <a:gd name="connsiteX11" fmla="*/ 184030 w 264543"/>
              <a:gd name="connsiteY11" fmla="*/ 448574 h 1086928"/>
              <a:gd name="connsiteX12" fmla="*/ 143773 w 264543"/>
              <a:gd name="connsiteY12" fmla="*/ 500332 h 1086928"/>
              <a:gd name="connsiteX13" fmla="*/ 115019 w 264543"/>
              <a:gd name="connsiteY13" fmla="*/ 540589 h 1086928"/>
              <a:gd name="connsiteX14" fmla="*/ 97766 w 264543"/>
              <a:gd name="connsiteY14" fmla="*/ 580845 h 1086928"/>
              <a:gd name="connsiteX15" fmla="*/ 86264 w 264543"/>
              <a:gd name="connsiteY15" fmla="*/ 615351 h 1086928"/>
              <a:gd name="connsiteX16" fmla="*/ 74762 w 264543"/>
              <a:gd name="connsiteY16" fmla="*/ 638355 h 1086928"/>
              <a:gd name="connsiteX17" fmla="*/ 63260 w 264543"/>
              <a:gd name="connsiteY17" fmla="*/ 684362 h 1086928"/>
              <a:gd name="connsiteX18" fmla="*/ 46007 w 264543"/>
              <a:gd name="connsiteY18" fmla="*/ 695864 h 1086928"/>
              <a:gd name="connsiteX19" fmla="*/ 40256 w 264543"/>
              <a:gd name="connsiteY19" fmla="*/ 724619 h 1086928"/>
              <a:gd name="connsiteX20" fmla="*/ 28754 w 264543"/>
              <a:gd name="connsiteY20" fmla="*/ 741872 h 1086928"/>
              <a:gd name="connsiteX21" fmla="*/ 23003 w 264543"/>
              <a:gd name="connsiteY21" fmla="*/ 759125 h 1086928"/>
              <a:gd name="connsiteX22" fmla="*/ 17253 w 264543"/>
              <a:gd name="connsiteY22" fmla="*/ 805132 h 1086928"/>
              <a:gd name="connsiteX23" fmla="*/ 11502 w 264543"/>
              <a:gd name="connsiteY23" fmla="*/ 822385 h 1086928"/>
              <a:gd name="connsiteX24" fmla="*/ 0 w 264543"/>
              <a:gd name="connsiteY24" fmla="*/ 1086928 h 108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4543" h="1086928">
                <a:moveTo>
                  <a:pt x="143773" y="0"/>
                </a:moveTo>
                <a:cubicBezTo>
                  <a:pt x="175291" y="15759"/>
                  <a:pt x="179885" y="13509"/>
                  <a:pt x="201283" y="40257"/>
                </a:cubicBezTo>
                <a:cubicBezTo>
                  <a:pt x="209918" y="51051"/>
                  <a:pt x="224286" y="74762"/>
                  <a:pt x="224286" y="74762"/>
                </a:cubicBezTo>
                <a:cubicBezTo>
                  <a:pt x="226203" y="84347"/>
                  <a:pt x="227228" y="94154"/>
                  <a:pt x="230037" y="103517"/>
                </a:cubicBezTo>
                <a:cubicBezTo>
                  <a:pt x="236142" y="123866"/>
                  <a:pt x="249594" y="148382"/>
                  <a:pt x="258792" y="166777"/>
                </a:cubicBezTo>
                <a:cubicBezTo>
                  <a:pt x="260709" y="189781"/>
                  <a:pt x="264543" y="212705"/>
                  <a:pt x="264543" y="235789"/>
                </a:cubicBezTo>
                <a:cubicBezTo>
                  <a:pt x="264543" y="272262"/>
                  <a:pt x="263720" y="308918"/>
                  <a:pt x="258792" y="345057"/>
                </a:cubicBezTo>
                <a:cubicBezTo>
                  <a:pt x="257858" y="351905"/>
                  <a:pt x="252687" y="357991"/>
                  <a:pt x="247290" y="362309"/>
                </a:cubicBezTo>
                <a:cubicBezTo>
                  <a:pt x="242556" y="366096"/>
                  <a:pt x="235788" y="366143"/>
                  <a:pt x="230037" y="368060"/>
                </a:cubicBezTo>
                <a:cubicBezTo>
                  <a:pt x="225360" y="382091"/>
                  <a:pt x="223932" y="391419"/>
                  <a:pt x="212785" y="402566"/>
                </a:cubicBezTo>
                <a:cubicBezTo>
                  <a:pt x="207898" y="407453"/>
                  <a:pt x="201283" y="410234"/>
                  <a:pt x="195532" y="414068"/>
                </a:cubicBezTo>
                <a:cubicBezTo>
                  <a:pt x="191698" y="425570"/>
                  <a:pt x="190756" y="438486"/>
                  <a:pt x="184030" y="448574"/>
                </a:cubicBezTo>
                <a:cubicBezTo>
                  <a:pt x="156558" y="489779"/>
                  <a:pt x="193555" y="435614"/>
                  <a:pt x="143773" y="500332"/>
                </a:cubicBezTo>
                <a:cubicBezTo>
                  <a:pt x="133719" y="513403"/>
                  <a:pt x="124604" y="527170"/>
                  <a:pt x="115019" y="540589"/>
                </a:cubicBezTo>
                <a:cubicBezTo>
                  <a:pt x="99805" y="601441"/>
                  <a:pt x="120461" y="529781"/>
                  <a:pt x="97766" y="580845"/>
                </a:cubicBezTo>
                <a:cubicBezTo>
                  <a:pt x="92842" y="591924"/>
                  <a:pt x="90098" y="603849"/>
                  <a:pt x="86264" y="615351"/>
                </a:cubicBezTo>
                <a:cubicBezTo>
                  <a:pt x="83553" y="623484"/>
                  <a:pt x="78596" y="630687"/>
                  <a:pt x="74762" y="638355"/>
                </a:cubicBezTo>
                <a:cubicBezTo>
                  <a:pt x="74476" y="639787"/>
                  <a:pt x="67976" y="678468"/>
                  <a:pt x="63260" y="684362"/>
                </a:cubicBezTo>
                <a:cubicBezTo>
                  <a:pt x="58942" y="689759"/>
                  <a:pt x="51758" y="692030"/>
                  <a:pt x="46007" y="695864"/>
                </a:cubicBezTo>
                <a:cubicBezTo>
                  <a:pt x="44090" y="705449"/>
                  <a:pt x="43688" y="715467"/>
                  <a:pt x="40256" y="724619"/>
                </a:cubicBezTo>
                <a:cubicBezTo>
                  <a:pt x="37829" y="731091"/>
                  <a:pt x="31845" y="735690"/>
                  <a:pt x="28754" y="741872"/>
                </a:cubicBezTo>
                <a:cubicBezTo>
                  <a:pt x="26043" y="747294"/>
                  <a:pt x="24920" y="753374"/>
                  <a:pt x="23003" y="759125"/>
                </a:cubicBezTo>
                <a:cubicBezTo>
                  <a:pt x="21086" y="774461"/>
                  <a:pt x="20017" y="789926"/>
                  <a:pt x="17253" y="805132"/>
                </a:cubicBezTo>
                <a:cubicBezTo>
                  <a:pt x="16169" y="811096"/>
                  <a:pt x="11872" y="816334"/>
                  <a:pt x="11502" y="822385"/>
                </a:cubicBezTo>
                <a:cubicBezTo>
                  <a:pt x="6108" y="910484"/>
                  <a:pt x="0" y="1086928"/>
                  <a:pt x="0" y="1086928"/>
                </a:cubicBezTo>
              </a:path>
            </a:pathLst>
          </a:custGeom>
          <a:noFill/>
          <a:ln w="25400">
            <a:solidFill>
              <a:srgbClr val="FFFF00"/>
            </a:solidFill>
            <a:miter lim="800000"/>
            <a:headEnd/>
            <a:tailEnd type="none" w="lg" len="lg"/>
          </a:ln>
        </p:spPr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A1A05C1-E62F-4F98-AC5B-770C66956205}"/>
                  </a:ext>
                </a:extLst>
              </p:cNvPr>
              <p:cNvSpPr txBox="1"/>
              <p:nvPr/>
            </p:nvSpPr>
            <p:spPr bwMode="auto">
              <a:xfrm>
                <a:off x="4958347" y="3838475"/>
                <a:ext cx="378179" cy="52322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A1A05C1-E62F-4F98-AC5B-770C66956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58347" y="3838475"/>
                <a:ext cx="378179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125BCF42-E84F-4E23-96ED-CCF12E8ABD86}"/>
              </a:ext>
            </a:extLst>
          </p:cNvPr>
          <p:cNvGrpSpPr/>
          <p:nvPr/>
        </p:nvGrpSpPr>
        <p:grpSpPr>
          <a:xfrm>
            <a:off x="4535667" y="1982612"/>
            <a:ext cx="1131021" cy="959610"/>
            <a:chOff x="2335110" y="2465955"/>
            <a:chExt cx="1131021" cy="959610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6494136-7173-4EDF-A477-D4FCDB52AE42}"/>
                </a:ext>
              </a:extLst>
            </p:cNvPr>
            <p:cNvSpPr/>
            <p:nvPr/>
          </p:nvSpPr>
          <p:spPr bwMode="auto">
            <a:xfrm>
              <a:off x="2382751" y="2542040"/>
              <a:ext cx="169138" cy="823224"/>
            </a:xfrm>
            <a:custGeom>
              <a:avLst/>
              <a:gdLst>
                <a:gd name="connsiteX0" fmla="*/ 0 w 169138"/>
                <a:gd name="connsiteY0" fmla="*/ 62105 h 823224"/>
                <a:gd name="connsiteX1" fmla="*/ 1322 w 169138"/>
                <a:gd name="connsiteY1" fmla="*/ 823224 h 823224"/>
                <a:gd name="connsiteX2" fmla="*/ 169138 w 169138"/>
                <a:gd name="connsiteY2" fmla="*/ 759798 h 823224"/>
                <a:gd name="connsiteX3" fmla="*/ 167816 w 169138"/>
                <a:gd name="connsiteY3" fmla="*/ 0 h 823224"/>
                <a:gd name="connsiteX4" fmla="*/ 0 w 169138"/>
                <a:gd name="connsiteY4" fmla="*/ 62105 h 82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38" h="823224">
                  <a:moveTo>
                    <a:pt x="0" y="62105"/>
                  </a:moveTo>
                  <a:cubicBezTo>
                    <a:pt x="441" y="315811"/>
                    <a:pt x="881" y="569518"/>
                    <a:pt x="1322" y="823224"/>
                  </a:cubicBezTo>
                  <a:lnTo>
                    <a:pt x="169138" y="759798"/>
                  </a:lnTo>
                  <a:cubicBezTo>
                    <a:pt x="168697" y="506532"/>
                    <a:pt x="168257" y="253266"/>
                    <a:pt x="167816" y="0"/>
                  </a:cubicBezTo>
                  <a:lnTo>
                    <a:pt x="0" y="62105"/>
                  </a:lnTo>
                  <a:close/>
                </a:path>
              </a:pathLst>
            </a:custGeom>
            <a:pattFill prst="pct5">
              <a:fgClr>
                <a:srgbClr val="FFFF00"/>
              </a:fgClr>
              <a:bgClr>
                <a:srgbClr val="000000"/>
              </a:bgClr>
            </a:pattFill>
            <a:ln w="25400">
              <a:noFill/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0171506-306C-4E34-9698-74054B667D6C}"/>
                </a:ext>
              </a:extLst>
            </p:cNvPr>
            <p:cNvSpPr/>
            <p:nvPr/>
          </p:nvSpPr>
          <p:spPr bwMode="auto">
            <a:xfrm>
              <a:off x="2335110" y="2561449"/>
              <a:ext cx="864116" cy="864116"/>
            </a:xfrm>
            <a:prstGeom prst="rect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102AA9F-A9F1-4022-BF4D-F36917694C7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199226" y="3330386"/>
              <a:ext cx="266773" cy="94909"/>
            </a:xfrm>
            <a:prstGeom prst="line">
              <a:avLst/>
            </a:prstGeom>
            <a:noFill/>
            <a:ln w="19050" cap="rnd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E11E7334-A365-4A6F-A551-EE72F655018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200538" y="2468351"/>
              <a:ext cx="264638" cy="94150"/>
            </a:xfrm>
            <a:prstGeom prst="line">
              <a:avLst/>
            </a:prstGeom>
            <a:noFill/>
            <a:ln w="19050" cap="rnd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BD0AEFA-386C-42E2-84D5-E1745D40245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336442" y="2468934"/>
              <a:ext cx="250834" cy="89240"/>
            </a:xfrm>
            <a:prstGeom prst="line">
              <a:avLst/>
            </a:prstGeom>
            <a:noFill/>
            <a:ln w="19050" cap="rnd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0862ABF-F839-4075-8CAA-988EB25D873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66131" y="2465955"/>
              <a:ext cx="0" cy="86183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182EBBC5-5376-4054-9F53-6DCABCFD899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588598" y="2468297"/>
              <a:ext cx="874220" cy="0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7600EC5-27A0-4149-AEF9-4E4EB74FA192}"/>
                </a:ext>
              </a:extLst>
            </p:cNvPr>
            <p:cNvSpPr/>
            <p:nvPr/>
          </p:nvSpPr>
          <p:spPr bwMode="auto">
            <a:xfrm>
              <a:off x="3245327" y="2535742"/>
              <a:ext cx="169138" cy="823224"/>
            </a:xfrm>
            <a:custGeom>
              <a:avLst/>
              <a:gdLst>
                <a:gd name="connsiteX0" fmla="*/ 0 w 169138"/>
                <a:gd name="connsiteY0" fmla="*/ 62105 h 823224"/>
                <a:gd name="connsiteX1" fmla="*/ 1322 w 169138"/>
                <a:gd name="connsiteY1" fmla="*/ 823224 h 823224"/>
                <a:gd name="connsiteX2" fmla="*/ 169138 w 169138"/>
                <a:gd name="connsiteY2" fmla="*/ 759798 h 823224"/>
                <a:gd name="connsiteX3" fmla="*/ 167816 w 169138"/>
                <a:gd name="connsiteY3" fmla="*/ 0 h 823224"/>
                <a:gd name="connsiteX4" fmla="*/ 0 w 169138"/>
                <a:gd name="connsiteY4" fmla="*/ 62105 h 82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38" h="823224">
                  <a:moveTo>
                    <a:pt x="0" y="62105"/>
                  </a:moveTo>
                  <a:cubicBezTo>
                    <a:pt x="441" y="315811"/>
                    <a:pt x="881" y="569518"/>
                    <a:pt x="1322" y="823224"/>
                  </a:cubicBezTo>
                  <a:lnTo>
                    <a:pt x="169138" y="759798"/>
                  </a:lnTo>
                  <a:cubicBezTo>
                    <a:pt x="168697" y="506532"/>
                    <a:pt x="168257" y="253266"/>
                    <a:pt x="167816" y="0"/>
                  </a:cubicBezTo>
                  <a:lnTo>
                    <a:pt x="0" y="62105"/>
                  </a:lnTo>
                  <a:close/>
                </a:path>
              </a:pathLst>
            </a:custGeom>
            <a:solidFill>
              <a:srgbClr val="FFFF00"/>
            </a:solidFill>
            <a:ln w="25400">
              <a:noFill/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Text Box 73">
            <a:extLst>
              <a:ext uri="{FF2B5EF4-FFF2-40B4-BE49-F238E27FC236}">
                <a16:creationId xmlns:a16="http://schemas.microsoft.com/office/drawing/2014/main" id="{046E7134-6B46-4E6D-BECF-7E26F07C4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00" y="7506000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Images reprinted from: A. E.-N. A. Mohamed </a:t>
            </a:r>
            <a:r>
              <a:rPr lang="en-US" sz="900" b="0" i="1">
                <a:solidFill>
                  <a:srgbClr val="4D4D4D"/>
                </a:solidFill>
                <a:cs typeface="Arial" pitchFamily="34" charset="0"/>
              </a:rPr>
              <a:t>et al.,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 Int. J. Multidiscip. Sci. Eng. </a:t>
            </a:r>
            <a:r>
              <a:rPr lang="en-US" sz="900">
                <a:solidFill>
                  <a:srgbClr val="4D4D4D"/>
                </a:solidFill>
                <a:cs typeface="Arial" pitchFamily="34" charset="0"/>
              </a:rPr>
              <a:t>2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, 13 (2011);  iXblue Photonics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9993D52B-B056-4F64-AE6A-6A223F8537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132" b="16202"/>
          <a:stretch/>
        </p:blipFill>
        <p:spPr>
          <a:xfrm>
            <a:off x="4316678" y="6161945"/>
            <a:ext cx="5970321" cy="134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5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Intensity modulator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0D1954-8B70-479B-806A-F3E68BD6D1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707" b="28677"/>
          <a:stretch/>
        </p:blipFill>
        <p:spPr>
          <a:xfrm>
            <a:off x="2097960" y="4865765"/>
            <a:ext cx="6091080" cy="2656685"/>
          </a:xfrm>
          <a:prstGeom prst="rect">
            <a:avLst/>
          </a:prstGeom>
        </p:spPr>
      </p:pic>
      <p:sp>
        <p:nvSpPr>
          <p:cNvPr id="7" name="Text Box 73">
            <a:extLst>
              <a:ext uri="{FF2B5EF4-FFF2-40B4-BE49-F238E27FC236}">
                <a16:creationId xmlns:a16="http://schemas.microsoft.com/office/drawing/2014/main" id="{D6057578-EC40-4048-AFD7-208CEB02D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00" y="7506000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Images reprinted from: Optical Communication Technology, P. Pinho, ed., IntechOpen (2017);  Thorlabs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F50FBB-C6E9-458E-A5E3-26D752EAAB2C}"/>
              </a:ext>
            </a:extLst>
          </p:cNvPr>
          <p:cNvSpPr txBox="1">
            <a:spLocks/>
          </p:cNvSpPr>
          <p:nvPr/>
        </p:nvSpPr>
        <p:spPr>
          <a:xfrm>
            <a:off x="550495" y="4134469"/>
            <a:ext cx="4596600" cy="443256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Mach-Zehnder interferometer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FBF3CC-0404-4405-9974-59115B0E58BD}"/>
              </a:ext>
            </a:extLst>
          </p:cNvPr>
          <p:cNvGrpSpPr/>
          <p:nvPr/>
        </p:nvGrpSpPr>
        <p:grpSpPr>
          <a:xfrm>
            <a:off x="550495" y="1021976"/>
            <a:ext cx="9345665" cy="3112493"/>
            <a:chOff x="550495" y="1021976"/>
            <a:chExt cx="9345665" cy="311249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2010DE8-2C07-4AC0-8E98-0433BCC874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204"/>
            <a:stretch/>
          </p:blipFill>
          <p:spPr>
            <a:xfrm>
              <a:off x="550495" y="1193255"/>
              <a:ext cx="9345665" cy="288040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12BD9E6-14CF-45F7-8ADB-1C3011607E64}"/>
                </a:ext>
              </a:extLst>
            </p:cNvPr>
            <p:cNvSpPr/>
            <p:nvPr/>
          </p:nvSpPr>
          <p:spPr bwMode="auto">
            <a:xfrm>
              <a:off x="7988060" y="3755366"/>
              <a:ext cx="755940" cy="379103"/>
            </a:xfrm>
            <a:prstGeom prst="rect">
              <a:avLst/>
            </a:prstGeom>
            <a:solidFill>
              <a:srgbClr val="000000"/>
            </a:solidFill>
            <a:ln w="25400">
              <a:noFill/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AF88AE-FC31-4F14-B395-1A91884DA560}"/>
                </a:ext>
              </a:extLst>
            </p:cNvPr>
            <p:cNvSpPr/>
            <p:nvPr/>
          </p:nvSpPr>
          <p:spPr bwMode="auto">
            <a:xfrm>
              <a:off x="6367670" y="1021976"/>
              <a:ext cx="1620390" cy="379103"/>
            </a:xfrm>
            <a:prstGeom prst="rect">
              <a:avLst/>
            </a:prstGeom>
            <a:solidFill>
              <a:srgbClr val="000000"/>
            </a:solidFill>
            <a:ln w="25400">
              <a:noFill/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147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Optical power 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B4FE0-6BA9-43C4-9295-617AD45B1606}"/>
              </a:ext>
            </a:extLst>
          </p:cNvPr>
          <p:cNvSpPr txBox="1">
            <a:spLocks/>
          </p:cNvSpPr>
          <p:nvPr/>
        </p:nvSpPr>
        <p:spPr>
          <a:xfrm>
            <a:off x="247650" y="689185"/>
            <a:ext cx="9864725" cy="4968690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kern="0">
                <a:solidFill>
                  <a:srgbClr val="FFFFFF"/>
                </a:solidFill>
              </a:rPr>
              <a:t>Thermal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kern="0">
                <a:solidFill>
                  <a:srgbClr val="FFFFFF"/>
                </a:solidFill>
              </a:rPr>
              <a:t>			&gt; 10 </a:t>
            </a:r>
            <a:r>
              <a:rPr lang="el-GR" kern="0">
                <a:solidFill>
                  <a:srgbClr val="FFFFFF"/>
                </a:solidFill>
              </a:rPr>
              <a:t>μ</a:t>
            </a:r>
            <a:r>
              <a:rPr lang="en-US" kern="0">
                <a:solidFill>
                  <a:srgbClr val="FFFFFF"/>
                </a:solidFill>
              </a:rPr>
              <a:t>W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kern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kern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kern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kern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sz="2800" kern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kern="0">
                <a:solidFill>
                  <a:srgbClr val="FFFFFF"/>
                </a:solidFill>
              </a:rPr>
              <a:t>Photodiode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kern="0">
                <a:solidFill>
                  <a:srgbClr val="FFFFFF"/>
                </a:solidFill>
              </a:rPr>
              <a:t>			&gt; 0.1 nW</a:t>
            </a:r>
            <a:endParaRPr lang="en-CA" kern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71F9D4-8C24-4A0B-8DA8-8347877F96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87" b="13148"/>
          <a:stretch/>
        </p:blipFill>
        <p:spPr>
          <a:xfrm>
            <a:off x="4791310" y="761194"/>
            <a:ext cx="5248040" cy="3907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7DA577-9211-4953-97B2-4AC11888F2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892" b="34492"/>
          <a:stretch/>
        </p:blipFill>
        <p:spPr>
          <a:xfrm>
            <a:off x="4795438" y="5009785"/>
            <a:ext cx="5248040" cy="2288985"/>
          </a:xfrm>
          <a:prstGeom prst="rect">
            <a:avLst/>
          </a:prstGeom>
        </p:spPr>
      </p:pic>
      <p:sp>
        <p:nvSpPr>
          <p:cNvPr id="8" name="Freeform 32">
            <a:extLst>
              <a:ext uri="{FF2B5EF4-FFF2-40B4-BE49-F238E27FC236}">
                <a16:creationId xmlns:a16="http://schemas.microsoft.com/office/drawing/2014/main" id="{D894B1EA-2173-4D00-9B1B-5143838899D4}"/>
              </a:ext>
            </a:extLst>
          </p:cNvPr>
          <p:cNvSpPr/>
          <p:nvPr/>
        </p:nvSpPr>
        <p:spPr bwMode="auto">
          <a:xfrm rot="851487">
            <a:off x="312988" y="2242568"/>
            <a:ext cx="649345" cy="156664"/>
          </a:xfrm>
          <a:custGeom>
            <a:avLst/>
            <a:gdLst>
              <a:gd name="connsiteX0" fmla="*/ 0 w 565149"/>
              <a:gd name="connsiteY0" fmla="*/ 64464 h 138343"/>
              <a:gd name="connsiteX1" fmla="*/ 107244 w 565149"/>
              <a:gd name="connsiteY1" fmla="*/ 2375 h 138343"/>
              <a:gd name="connsiteX2" fmla="*/ 197555 w 565149"/>
              <a:gd name="connsiteY2" fmla="*/ 137842 h 138343"/>
              <a:gd name="connsiteX3" fmla="*/ 333022 w 565149"/>
              <a:gd name="connsiteY3" fmla="*/ 30597 h 138343"/>
              <a:gd name="connsiteX4" fmla="*/ 412044 w 565149"/>
              <a:gd name="connsiteY4" fmla="*/ 137842 h 138343"/>
              <a:gd name="connsiteX5" fmla="*/ 502355 w 565149"/>
              <a:gd name="connsiteY5" fmla="*/ 70108 h 138343"/>
              <a:gd name="connsiteX6" fmla="*/ 558800 w 565149"/>
              <a:gd name="connsiteY6" fmla="*/ 53175 h 138343"/>
              <a:gd name="connsiteX7" fmla="*/ 564444 w 565149"/>
              <a:gd name="connsiteY7" fmla="*/ 53175 h 138343"/>
              <a:gd name="connsiteX8" fmla="*/ 564444 w 565149"/>
              <a:gd name="connsiteY8" fmla="*/ 47531 h 13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5149" h="138343">
                <a:moveTo>
                  <a:pt x="0" y="64464"/>
                </a:moveTo>
                <a:cubicBezTo>
                  <a:pt x="37159" y="27304"/>
                  <a:pt x="74318" y="-9855"/>
                  <a:pt x="107244" y="2375"/>
                </a:cubicBezTo>
                <a:cubicBezTo>
                  <a:pt x="140170" y="14605"/>
                  <a:pt x="159925" y="133138"/>
                  <a:pt x="197555" y="137842"/>
                </a:cubicBezTo>
                <a:cubicBezTo>
                  <a:pt x="235185" y="142546"/>
                  <a:pt x="297274" y="30597"/>
                  <a:pt x="333022" y="30597"/>
                </a:cubicBezTo>
                <a:cubicBezTo>
                  <a:pt x="368770" y="30597"/>
                  <a:pt x="383822" y="131257"/>
                  <a:pt x="412044" y="137842"/>
                </a:cubicBezTo>
                <a:cubicBezTo>
                  <a:pt x="440266" y="144427"/>
                  <a:pt x="477896" y="84219"/>
                  <a:pt x="502355" y="70108"/>
                </a:cubicBezTo>
                <a:cubicBezTo>
                  <a:pt x="526814" y="55997"/>
                  <a:pt x="548452" y="55997"/>
                  <a:pt x="558800" y="53175"/>
                </a:cubicBezTo>
                <a:cubicBezTo>
                  <a:pt x="569148" y="50353"/>
                  <a:pt x="563503" y="54116"/>
                  <a:pt x="564444" y="53175"/>
                </a:cubicBezTo>
                <a:cubicBezTo>
                  <a:pt x="565385" y="52234"/>
                  <a:pt x="564914" y="49882"/>
                  <a:pt x="564444" y="47531"/>
                </a:cubicBezTo>
              </a:path>
            </a:pathLst>
          </a:custGeom>
          <a:noFill/>
          <a:ln w="28575" cap="sq" cmpd="sng" algn="ctr">
            <a:solidFill>
              <a:srgbClr val="FF0000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Freeform 32">
            <a:extLst>
              <a:ext uri="{FF2B5EF4-FFF2-40B4-BE49-F238E27FC236}">
                <a16:creationId xmlns:a16="http://schemas.microsoft.com/office/drawing/2014/main" id="{9C878987-76FE-4C60-945D-A6ABF2DA6565}"/>
              </a:ext>
            </a:extLst>
          </p:cNvPr>
          <p:cNvSpPr/>
          <p:nvPr/>
        </p:nvSpPr>
        <p:spPr bwMode="auto">
          <a:xfrm rot="851487">
            <a:off x="328126" y="6338468"/>
            <a:ext cx="649345" cy="156664"/>
          </a:xfrm>
          <a:custGeom>
            <a:avLst/>
            <a:gdLst>
              <a:gd name="connsiteX0" fmla="*/ 0 w 565149"/>
              <a:gd name="connsiteY0" fmla="*/ 64464 h 138343"/>
              <a:gd name="connsiteX1" fmla="*/ 107244 w 565149"/>
              <a:gd name="connsiteY1" fmla="*/ 2375 h 138343"/>
              <a:gd name="connsiteX2" fmla="*/ 197555 w 565149"/>
              <a:gd name="connsiteY2" fmla="*/ 137842 h 138343"/>
              <a:gd name="connsiteX3" fmla="*/ 333022 w 565149"/>
              <a:gd name="connsiteY3" fmla="*/ 30597 h 138343"/>
              <a:gd name="connsiteX4" fmla="*/ 412044 w 565149"/>
              <a:gd name="connsiteY4" fmla="*/ 137842 h 138343"/>
              <a:gd name="connsiteX5" fmla="*/ 502355 w 565149"/>
              <a:gd name="connsiteY5" fmla="*/ 70108 h 138343"/>
              <a:gd name="connsiteX6" fmla="*/ 558800 w 565149"/>
              <a:gd name="connsiteY6" fmla="*/ 53175 h 138343"/>
              <a:gd name="connsiteX7" fmla="*/ 564444 w 565149"/>
              <a:gd name="connsiteY7" fmla="*/ 53175 h 138343"/>
              <a:gd name="connsiteX8" fmla="*/ 564444 w 565149"/>
              <a:gd name="connsiteY8" fmla="*/ 47531 h 13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5149" h="138343">
                <a:moveTo>
                  <a:pt x="0" y="64464"/>
                </a:moveTo>
                <a:cubicBezTo>
                  <a:pt x="37159" y="27304"/>
                  <a:pt x="74318" y="-9855"/>
                  <a:pt x="107244" y="2375"/>
                </a:cubicBezTo>
                <a:cubicBezTo>
                  <a:pt x="140170" y="14605"/>
                  <a:pt x="159925" y="133138"/>
                  <a:pt x="197555" y="137842"/>
                </a:cubicBezTo>
                <a:cubicBezTo>
                  <a:pt x="235185" y="142546"/>
                  <a:pt x="297274" y="30597"/>
                  <a:pt x="333022" y="30597"/>
                </a:cubicBezTo>
                <a:cubicBezTo>
                  <a:pt x="368770" y="30597"/>
                  <a:pt x="383822" y="131257"/>
                  <a:pt x="412044" y="137842"/>
                </a:cubicBezTo>
                <a:cubicBezTo>
                  <a:pt x="440266" y="144427"/>
                  <a:pt x="477896" y="84219"/>
                  <a:pt x="502355" y="70108"/>
                </a:cubicBezTo>
                <a:cubicBezTo>
                  <a:pt x="526814" y="55997"/>
                  <a:pt x="548452" y="55997"/>
                  <a:pt x="558800" y="53175"/>
                </a:cubicBezTo>
                <a:cubicBezTo>
                  <a:pt x="569148" y="50353"/>
                  <a:pt x="563503" y="54116"/>
                  <a:pt x="564444" y="53175"/>
                </a:cubicBezTo>
                <a:cubicBezTo>
                  <a:pt x="565385" y="52234"/>
                  <a:pt x="564914" y="49882"/>
                  <a:pt x="564444" y="47531"/>
                </a:cubicBezTo>
              </a:path>
            </a:pathLst>
          </a:custGeom>
          <a:noFill/>
          <a:ln w="28575" cap="sq" cmpd="sng" algn="ctr">
            <a:solidFill>
              <a:srgbClr val="FF0000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ight Bracket 9">
            <a:extLst>
              <a:ext uri="{FF2B5EF4-FFF2-40B4-BE49-F238E27FC236}">
                <a16:creationId xmlns:a16="http://schemas.microsoft.com/office/drawing/2014/main" id="{B334CE1B-0EF0-407B-91AD-705602EA1BC7}"/>
              </a:ext>
            </a:extLst>
          </p:cNvPr>
          <p:cNvSpPr/>
          <p:nvPr/>
        </p:nvSpPr>
        <p:spPr bwMode="auto">
          <a:xfrm>
            <a:off x="894910" y="1841345"/>
            <a:ext cx="124173" cy="1152160"/>
          </a:xfrm>
          <a:prstGeom prst="rightBracket">
            <a:avLst>
              <a:gd name="adj" fmla="val 43631"/>
            </a:avLst>
          </a:prstGeom>
          <a:noFill/>
          <a:ln w="571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0E8BB61-F0D2-4926-A3E5-9F7E97B65EF9}"/>
              </a:ext>
            </a:extLst>
          </p:cNvPr>
          <p:cNvSpPr/>
          <p:nvPr/>
        </p:nvSpPr>
        <p:spPr bwMode="auto">
          <a:xfrm>
            <a:off x="1027428" y="2646450"/>
            <a:ext cx="144000" cy="144000"/>
          </a:xfrm>
          <a:prstGeom prst="ellipse">
            <a:avLst/>
          </a:prstGeom>
          <a:solidFill>
            <a:srgbClr val="00FF00"/>
          </a:solidFill>
          <a:ln w="25400">
            <a:solidFill>
              <a:srgbClr val="00FF00"/>
            </a:solidFill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146A4F8-CB64-4222-B0EA-4338AD2774A7}"/>
              </a:ext>
            </a:extLst>
          </p:cNvPr>
          <p:cNvSpPr/>
          <p:nvPr/>
        </p:nvSpPr>
        <p:spPr bwMode="auto">
          <a:xfrm>
            <a:off x="1109932" y="2771955"/>
            <a:ext cx="799381" cy="580845"/>
          </a:xfrm>
          <a:custGeom>
            <a:avLst/>
            <a:gdLst>
              <a:gd name="connsiteX0" fmla="*/ 0 w 799381"/>
              <a:gd name="connsiteY0" fmla="*/ 0 h 580845"/>
              <a:gd name="connsiteX1" fmla="*/ 46008 w 799381"/>
              <a:gd name="connsiteY1" fmla="*/ 23003 h 580845"/>
              <a:gd name="connsiteX2" fmla="*/ 57510 w 799381"/>
              <a:gd name="connsiteY2" fmla="*/ 40256 h 580845"/>
              <a:gd name="connsiteX3" fmla="*/ 74762 w 799381"/>
              <a:gd name="connsiteY3" fmla="*/ 57509 h 580845"/>
              <a:gd name="connsiteX4" fmla="*/ 92015 w 799381"/>
              <a:gd name="connsiteY4" fmla="*/ 86264 h 580845"/>
              <a:gd name="connsiteX5" fmla="*/ 103517 w 799381"/>
              <a:gd name="connsiteY5" fmla="*/ 109268 h 580845"/>
              <a:gd name="connsiteX6" fmla="*/ 120770 w 799381"/>
              <a:gd name="connsiteY6" fmla="*/ 126520 h 580845"/>
              <a:gd name="connsiteX7" fmla="*/ 132272 w 799381"/>
              <a:gd name="connsiteY7" fmla="*/ 143773 h 580845"/>
              <a:gd name="connsiteX8" fmla="*/ 172528 w 799381"/>
              <a:gd name="connsiteY8" fmla="*/ 155275 h 580845"/>
              <a:gd name="connsiteX9" fmla="*/ 189781 w 799381"/>
              <a:gd name="connsiteY9" fmla="*/ 178279 h 580845"/>
              <a:gd name="connsiteX10" fmla="*/ 212785 w 799381"/>
              <a:gd name="connsiteY10" fmla="*/ 184030 h 580845"/>
              <a:gd name="connsiteX11" fmla="*/ 253042 w 799381"/>
              <a:gd name="connsiteY11" fmla="*/ 189781 h 580845"/>
              <a:gd name="connsiteX12" fmla="*/ 281796 w 799381"/>
              <a:gd name="connsiteY12" fmla="*/ 201283 h 580845"/>
              <a:gd name="connsiteX13" fmla="*/ 310551 w 799381"/>
              <a:gd name="connsiteY13" fmla="*/ 207034 h 580845"/>
              <a:gd name="connsiteX14" fmla="*/ 333555 w 799381"/>
              <a:gd name="connsiteY14" fmla="*/ 235788 h 580845"/>
              <a:gd name="connsiteX15" fmla="*/ 345057 w 799381"/>
              <a:gd name="connsiteY15" fmla="*/ 293298 h 580845"/>
              <a:gd name="connsiteX16" fmla="*/ 362310 w 799381"/>
              <a:gd name="connsiteY16" fmla="*/ 310551 h 580845"/>
              <a:gd name="connsiteX17" fmla="*/ 391064 w 799381"/>
              <a:gd name="connsiteY17" fmla="*/ 339305 h 580845"/>
              <a:gd name="connsiteX18" fmla="*/ 402566 w 799381"/>
              <a:gd name="connsiteY18" fmla="*/ 356558 h 580845"/>
              <a:gd name="connsiteX19" fmla="*/ 414068 w 799381"/>
              <a:gd name="connsiteY19" fmla="*/ 379562 h 580845"/>
              <a:gd name="connsiteX20" fmla="*/ 471577 w 799381"/>
              <a:gd name="connsiteY20" fmla="*/ 414068 h 580845"/>
              <a:gd name="connsiteX21" fmla="*/ 500332 w 799381"/>
              <a:gd name="connsiteY21" fmla="*/ 419819 h 580845"/>
              <a:gd name="connsiteX22" fmla="*/ 517585 w 799381"/>
              <a:gd name="connsiteY22" fmla="*/ 425570 h 580845"/>
              <a:gd name="connsiteX23" fmla="*/ 603849 w 799381"/>
              <a:gd name="connsiteY23" fmla="*/ 437071 h 580845"/>
              <a:gd name="connsiteX24" fmla="*/ 621102 w 799381"/>
              <a:gd name="connsiteY24" fmla="*/ 448573 h 580845"/>
              <a:gd name="connsiteX25" fmla="*/ 667110 w 799381"/>
              <a:gd name="connsiteY25" fmla="*/ 454324 h 580845"/>
              <a:gd name="connsiteX26" fmla="*/ 690113 w 799381"/>
              <a:gd name="connsiteY26" fmla="*/ 460075 h 580845"/>
              <a:gd name="connsiteX27" fmla="*/ 707366 w 799381"/>
              <a:gd name="connsiteY27" fmla="*/ 471577 h 580845"/>
              <a:gd name="connsiteX28" fmla="*/ 730370 w 799381"/>
              <a:gd name="connsiteY28" fmla="*/ 477328 h 580845"/>
              <a:gd name="connsiteX29" fmla="*/ 753374 w 799381"/>
              <a:gd name="connsiteY29" fmla="*/ 517585 h 580845"/>
              <a:gd name="connsiteX30" fmla="*/ 776377 w 799381"/>
              <a:gd name="connsiteY30" fmla="*/ 540588 h 580845"/>
              <a:gd name="connsiteX31" fmla="*/ 787879 w 799381"/>
              <a:gd name="connsiteY31" fmla="*/ 557841 h 580845"/>
              <a:gd name="connsiteX32" fmla="*/ 799381 w 799381"/>
              <a:gd name="connsiteY32" fmla="*/ 580845 h 58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9381" h="580845">
                <a:moveTo>
                  <a:pt x="0" y="0"/>
                </a:moveTo>
                <a:cubicBezTo>
                  <a:pt x="13726" y="5490"/>
                  <a:pt x="34524" y="11520"/>
                  <a:pt x="46008" y="23003"/>
                </a:cubicBezTo>
                <a:cubicBezTo>
                  <a:pt x="50895" y="27890"/>
                  <a:pt x="53085" y="34946"/>
                  <a:pt x="57510" y="40256"/>
                </a:cubicBezTo>
                <a:cubicBezTo>
                  <a:pt x="62716" y="46504"/>
                  <a:pt x="69882" y="51003"/>
                  <a:pt x="74762" y="57509"/>
                </a:cubicBezTo>
                <a:cubicBezTo>
                  <a:pt x="81469" y="66451"/>
                  <a:pt x="86587" y="76493"/>
                  <a:pt x="92015" y="86264"/>
                </a:cubicBezTo>
                <a:cubicBezTo>
                  <a:pt x="96178" y="93758"/>
                  <a:pt x="98534" y="102292"/>
                  <a:pt x="103517" y="109268"/>
                </a:cubicBezTo>
                <a:cubicBezTo>
                  <a:pt x="108244" y="115886"/>
                  <a:pt x="115563" y="120272"/>
                  <a:pt x="120770" y="126520"/>
                </a:cubicBezTo>
                <a:cubicBezTo>
                  <a:pt x="125195" y="131830"/>
                  <a:pt x="126875" y="139455"/>
                  <a:pt x="132272" y="143773"/>
                </a:cubicBezTo>
                <a:cubicBezTo>
                  <a:pt x="136022" y="146773"/>
                  <a:pt x="171025" y="154899"/>
                  <a:pt x="172528" y="155275"/>
                </a:cubicBezTo>
                <a:cubicBezTo>
                  <a:pt x="178279" y="162943"/>
                  <a:pt x="181981" y="172708"/>
                  <a:pt x="189781" y="178279"/>
                </a:cubicBezTo>
                <a:cubicBezTo>
                  <a:pt x="196213" y="182873"/>
                  <a:pt x="205008" y="182616"/>
                  <a:pt x="212785" y="184030"/>
                </a:cubicBezTo>
                <a:cubicBezTo>
                  <a:pt x="226122" y="186455"/>
                  <a:pt x="239623" y="187864"/>
                  <a:pt x="253042" y="189781"/>
                </a:cubicBezTo>
                <a:cubicBezTo>
                  <a:pt x="262627" y="193615"/>
                  <a:pt x="271908" y="198317"/>
                  <a:pt x="281796" y="201283"/>
                </a:cubicBezTo>
                <a:cubicBezTo>
                  <a:pt x="291159" y="204092"/>
                  <a:pt x="302418" y="201612"/>
                  <a:pt x="310551" y="207034"/>
                </a:cubicBezTo>
                <a:cubicBezTo>
                  <a:pt x="320764" y="213843"/>
                  <a:pt x="325887" y="226203"/>
                  <a:pt x="333555" y="235788"/>
                </a:cubicBezTo>
                <a:cubicBezTo>
                  <a:pt x="333905" y="237887"/>
                  <a:pt x="341020" y="286233"/>
                  <a:pt x="345057" y="293298"/>
                </a:cubicBezTo>
                <a:cubicBezTo>
                  <a:pt x="349092" y="300360"/>
                  <a:pt x="357103" y="304303"/>
                  <a:pt x="362310" y="310551"/>
                </a:cubicBezTo>
                <a:cubicBezTo>
                  <a:pt x="386272" y="339305"/>
                  <a:pt x="359433" y="318218"/>
                  <a:pt x="391064" y="339305"/>
                </a:cubicBezTo>
                <a:cubicBezTo>
                  <a:pt x="394898" y="345056"/>
                  <a:pt x="399137" y="350557"/>
                  <a:pt x="402566" y="356558"/>
                </a:cubicBezTo>
                <a:cubicBezTo>
                  <a:pt x="406819" y="364002"/>
                  <a:pt x="407482" y="374074"/>
                  <a:pt x="414068" y="379562"/>
                </a:cubicBezTo>
                <a:cubicBezTo>
                  <a:pt x="431242" y="393874"/>
                  <a:pt x="449656" y="409684"/>
                  <a:pt x="471577" y="414068"/>
                </a:cubicBezTo>
                <a:cubicBezTo>
                  <a:pt x="481162" y="415985"/>
                  <a:pt x="490849" y="417448"/>
                  <a:pt x="500332" y="419819"/>
                </a:cubicBezTo>
                <a:cubicBezTo>
                  <a:pt x="506213" y="421289"/>
                  <a:pt x="511641" y="424381"/>
                  <a:pt x="517585" y="425570"/>
                </a:cubicBezTo>
                <a:cubicBezTo>
                  <a:pt x="530796" y="428212"/>
                  <a:pt x="592672" y="435674"/>
                  <a:pt x="603849" y="437071"/>
                </a:cubicBezTo>
                <a:cubicBezTo>
                  <a:pt x="609600" y="440905"/>
                  <a:pt x="614434" y="446754"/>
                  <a:pt x="621102" y="448573"/>
                </a:cubicBezTo>
                <a:cubicBezTo>
                  <a:pt x="636013" y="452640"/>
                  <a:pt x="651865" y="451783"/>
                  <a:pt x="667110" y="454324"/>
                </a:cubicBezTo>
                <a:cubicBezTo>
                  <a:pt x="674906" y="455623"/>
                  <a:pt x="682445" y="458158"/>
                  <a:pt x="690113" y="460075"/>
                </a:cubicBezTo>
                <a:cubicBezTo>
                  <a:pt x="695864" y="463909"/>
                  <a:pt x="701013" y="468854"/>
                  <a:pt x="707366" y="471577"/>
                </a:cubicBezTo>
                <a:cubicBezTo>
                  <a:pt x="714631" y="474691"/>
                  <a:pt x="723793" y="472944"/>
                  <a:pt x="730370" y="477328"/>
                </a:cubicBezTo>
                <a:cubicBezTo>
                  <a:pt x="738071" y="482462"/>
                  <a:pt x="749394" y="512278"/>
                  <a:pt x="753374" y="517585"/>
                </a:cubicBezTo>
                <a:cubicBezTo>
                  <a:pt x="759880" y="526260"/>
                  <a:pt x="769320" y="532355"/>
                  <a:pt x="776377" y="540588"/>
                </a:cubicBezTo>
                <a:cubicBezTo>
                  <a:pt x="780875" y="545836"/>
                  <a:pt x="784788" y="551659"/>
                  <a:pt x="787879" y="557841"/>
                </a:cubicBezTo>
                <a:cubicBezTo>
                  <a:pt x="801096" y="584274"/>
                  <a:pt x="786388" y="567852"/>
                  <a:pt x="799381" y="580845"/>
                </a:cubicBezTo>
              </a:path>
            </a:pathLst>
          </a:custGeom>
          <a:noFill/>
          <a:ln w="25400">
            <a:solidFill>
              <a:srgbClr val="00FF00"/>
            </a:solidFill>
            <a:miter lim="800000"/>
            <a:headEnd/>
            <a:tailEnd type="none" w="lg" len="lg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9932C90-0334-46D4-98FA-D55745740439}"/>
              </a:ext>
            </a:extLst>
          </p:cNvPr>
          <p:cNvSpPr/>
          <p:nvPr/>
        </p:nvSpPr>
        <p:spPr bwMode="auto">
          <a:xfrm>
            <a:off x="1173192" y="2731698"/>
            <a:ext cx="828136" cy="437072"/>
          </a:xfrm>
          <a:custGeom>
            <a:avLst/>
            <a:gdLst>
              <a:gd name="connsiteX0" fmla="*/ 0 w 828136"/>
              <a:gd name="connsiteY0" fmla="*/ 0 h 437072"/>
              <a:gd name="connsiteX1" fmla="*/ 109268 w 828136"/>
              <a:gd name="connsiteY1" fmla="*/ 74762 h 437072"/>
              <a:gd name="connsiteX2" fmla="*/ 132272 w 828136"/>
              <a:gd name="connsiteY2" fmla="*/ 109268 h 437072"/>
              <a:gd name="connsiteX3" fmla="*/ 149525 w 828136"/>
              <a:gd name="connsiteY3" fmla="*/ 126521 h 437072"/>
              <a:gd name="connsiteX4" fmla="*/ 161027 w 828136"/>
              <a:gd name="connsiteY4" fmla="*/ 143774 h 437072"/>
              <a:gd name="connsiteX5" fmla="*/ 178280 w 828136"/>
              <a:gd name="connsiteY5" fmla="*/ 155276 h 437072"/>
              <a:gd name="connsiteX6" fmla="*/ 195533 w 828136"/>
              <a:gd name="connsiteY6" fmla="*/ 172528 h 437072"/>
              <a:gd name="connsiteX7" fmla="*/ 212785 w 828136"/>
              <a:gd name="connsiteY7" fmla="*/ 178279 h 437072"/>
              <a:gd name="connsiteX8" fmla="*/ 327804 w 828136"/>
              <a:gd name="connsiteY8" fmla="*/ 195532 h 437072"/>
              <a:gd name="connsiteX9" fmla="*/ 373812 w 828136"/>
              <a:gd name="connsiteY9" fmla="*/ 207034 h 437072"/>
              <a:gd name="connsiteX10" fmla="*/ 391065 w 828136"/>
              <a:gd name="connsiteY10" fmla="*/ 212785 h 437072"/>
              <a:gd name="connsiteX11" fmla="*/ 414068 w 828136"/>
              <a:gd name="connsiteY11" fmla="*/ 230038 h 437072"/>
              <a:gd name="connsiteX12" fmla="*/ 419819 w 828136"/>
              <a:gd name="connsiteY12" fmla="*/ 247291 h 437072"/>
              <a:gd name="connsiteX13" fmla="*/ 431321 w 828136"/>
              <a:gd name="connsiteY13" fmla="*/ 304800 h 437072"/>
              <a:gd name="connsiteX14" fmla="*/ 448574 w 828136"/>
              <a:gd name="connsiteY14" fmla="*/ 316302 h 437072"/>
              <a:gd name="connsiteX15" fmla="*/ 460076 w 828136"/>
              <a:gd name="connsiteY15" fmla="*/ 333555 h 437072"/>
              <a:gd name="connsiteX16" fmla="*/ 500333 w 828136"/>
              <a:gd name="connsiteY16" fmla="*/ 345057 h 437072"/>
              <a:gd name="connsiteX17" fmla="*/ 517585 w 828136"/>
              <a:gd name="connsiteY17" fmla="*/ 350808 h 437072"/>
              <a:gd name="connsiteX18" fmla="*/ 569344 w 828136"/>
              <a:gd name="connsiteY18" fmla="*/ 362310 h 437072"/>
              <a:gd name="connsiteX19" fmla="*/ 638355 w 828136"/>
              <a:gd name="connsiteY19" fmla="*/ 368060 h 437072"/>
              <a:gd name="connsiteX20" fmla="*/ 678612 w 828136"/>
              <a:gd name="connsiteY20" fmla="*/ 379562 h 437072"/>
              <a:gd name="connsiteX21" fmla="*/ 701616 w 828136"/>
              <a:gd name="connsiteY21" fmla="*/ 385313 h 437072"/>
              <a:gd name="connsiteX22" fmla="*/ 724619 w 828136"/>
              <a:gd name="connsiteY22" fmla="*/ 396815 h 437072"/>
              <a:gd name="connsiteX23" fmla="*/ 759125 w 828136"/>
              <a:gd name="connsiteY23" fmla="*/ 419819 h 437072"/>
              <a:gd name="connsiteX24" fmla="*/ 776378 w 828136"/>
              <a:gd name="connsiteY24" fmla="*/ 425570 h 437072"/>
              <a:gd name="connsiteX25" fmla="*/ 828136 w 828136"/>
              <a:gd name="connsiteY25" fmla="*/ 437072 h 437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28136" h="437072">
                <a:moveTo>
                  <a:pt x="0" y="0"/>
                </a:moveTo>
                <a:cubicBezTo>
                  <a:pt x="36423" y="24921"/>
                  <a:pt x="75244" y="46655"/>
                  <a:pt x="109268" y="74762"/>
                </a:cubicBezTo>
                <a:cubicBezTo>
                  <a:pt x="119926" y="83566"/>
                  <a:pt x="122497" y="99493"/>
                  <a:pt x="132272" y="109268"/>
                </a:cubicBezTo>
                <a:cubicBezTo>
                  <a:pt x="138023" y="115019"/>
                  <a:pt x="144318" y="120273"/>
                  <a:pt x="149525" y="126521"/>
                </a:cubicBezTo>
                <a:cubicBezTo>
                  <a:pt x="153950" y="131831"/>
                  <a:pt x="156140" y="138887"/>
                  <a:pt x="161027" y="143774"/>
                </a:cubicBezTo>
                <a:cubicBezTo>
                  <a:pt x="165914" y="148661"/>
                  <a:pt x="172970" y="150851"/>
                  <a:pt x="178280" y="155276"/>
                </a:cubicBezTo>
                <a:cubicBezTo>
                  <a:pt x="184528" y="160482"/>
                  <a:pt x="188766" y="168017"/>
                  <a:pt x="195533" y="172528"/>
                </a:cubicBezTo>
                <a:cubicBezTo>
                  <a:pt x="200577" y="175890"/>
                  <a:pt x="206878" y="176916"/>
                  <a:pt x="212785" y="178279"/>
                </a:cubicBezTo>
                <a:cubicBezTo>
                  <a:pt x="271208" y="191761"/>
                  <a:pt x="268559" y="189607"/>
                  <a:pt x="327804" y="195532"/>
                </a:cubicBezTo>
                <a:cubicBezTo>
                  <a:pt x="367242" y="208678"/>
                  <a:pt x="318293" y="193154"/>
                  <a:pt x="373812" y="207034"/>
                </a:cubicBezTo>
                <a:cubicBezTo>
                  <a:pt x="379693" y="208504"/>
                  <a:pt x="385314" y="210868"/>
                  <a:pt x="391065" y="212785"/>
                </a:cubicBezTo>
                <a:cubicBezTo>
                  <a:pt x="398733" y="218536"/>
                  <a:pt x="407932" y="222675"/>
                  <a:pt x="414068" y="230038"/>
                </a:cubicBezTo>
                <a:cubicBezTo>
                  <a:pt x="417949" y="234695"/>
                  <a:pt x="418504" y="241373"/>
                  <a:pt x="419819" y="247291"/>
                </a:cubicBezTo>
                <a:cubicBezTo>
                  <a:pt x="419847" y="247419"/>
                  <a:pt x="427502" y="299071"/>
                  <a:pt x="431321" y="304800"/>
                </a:cubicBezTo>
                <a:cubicBezTo>
                  <a:pt x="435155" y="310551"/>
                  <a:pt x="442823" y="312468"/>
                  <a:pt x="448574" y="316302"/>
                </a:cubicBezTo>
                <a:cubicBezTo>
                  <a:pt x="452408" y="322053"/>
                  <a:pt x="454679" y="329237"/>
                  <a:pt x="460076" y="333555"/>
                </a:cubicBezTo>
                <a:cubicBezTo>
                  <a:pt x="463906" y="336619"/>
                  <a:pt x="498726" y="344598"/>
                  <a:pt x="500333" y="345057"/>
                </a:cubicBezTo>
                <a:cubicBezTo>
                  <a:pt x="506162" y="346722"/>
                  <a:pt x="511756" y="349143"/>
                  <a:pt x="517585" y="350808"/>
                </a:cubicBezTo>
                <a:cubicBezTo>
                  <a:pt x="528703" y="353985"/>
                  <a:pt x="559265" y="361124"/>
                  <a:pt x="569344" y="362310"/>
                </a:cubicBezTo>
                <a:cubicBezTo>
                  <a:pt x="592269" y="365007"/>
                  <a:pt x="615351" y="366143"/>
                  <a:pt x="638355" y="368060"/>
                </a:cubicBezTo>
                <a:lnTo>
                  <a:pt x="678612" y="379562"/>
                </a:lnTo>
                <a:cubicBezTo>
                  <a:pt x="686237" y="381642"/>
                  <a:pt x="694215" y="382538"/>
                  <a:pt x="701616" y="385313"/>
                </a:cubicBezTo>
                <a:cubicBezTo>
                  <a:pt x="709643" y="388323"/>
                  <a:pt x="717268" y="392404"/>
                  <a:pt x="724619" y="396815"/>
                </a:cubicBezTo>
                <a:cubicBezTo>
                  <a:pt x="736473" y="403927"/>
                  <a:pt x="746011" y="415448"/>
                  <a:pt x="759125" y="419819"/>
                </a:cubicBezTo>
                <a:cubicBezTo>
                  <a:pt x="764876" y="421736"/>
                  <a:pt x="770434" y="424381"/>
                  <a:pt x="776378" y="425570"/>
                </a:cubicBezTo>
                <a:cubicBezTo>
                  <a:pt x="829354" y="436165"/>
                  <a:pt x="801830" y="423919"/>
                  <a:pt x="828136" y="437072"/>
                </a:cubicBezTo>
              </a:path>
            </a:pathLst>
          </a:custGeom>
          <a:noFill/>
          <a:ln w="25400">
            <a:solidFill>
              <a:srgbClr val="00FF00"/>
            </a:solidFill>
            <a:miter lim="800000"/>
            <a:headEnd/>
            <a:tailEnd type="none" w="lg" len="lg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D8F86BF-8F85-40BA-95AD-BBA6123A9EDD}"/>
              </a:ext>
            </a:extLst>
          </p:cNvPr>
          <p:cNvSpPr txBox="1">
            <a:spLocks/>
          </p:cNvSpPr>
          <p:nvPr/>
        </p:nvSpPr>
        <p:spPr>
          <a:xfrm>
            <a:off x="1336180" y="2362030"/>
            <a:ext cx="422850" cy="487455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600" ker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t°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658E3C-6BD3-4026-8B8A-D326C3F8D8A5}"/>
              </a:ext>
            </a:extLst>
          </p:cNvPr>
          <p:cNvSpPr/>
          <p:nvPr/>
        </p:nvSpPr>
        <p:spPr bwMode="auto">
          <a:xfrm>
            <a:off x="1254960" y="5873906"/>
            <a:ext cx="1440199" cy="1296180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B5C8D43-AC84-4950-8243-B5053944540E}"/>
              </a:ext>
            </a:extLst>
          </p:cNvPr>
          <p:cNvSpPr/>
          <p:nvPr/>
        </p:nvSpPr>
        <p:spPr bwMode="auto">
          <a:xfrm>
            <a:off x="2335110" y="6161945"/>
            <a:ext cx="720100" cy="720100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39C9B43-F2B4-4847-A25E-CB5F907999F2}"/>
              </a:ext>
            </a:extLst>
          </p:cNvPr>
          <p:cNvSpPr txBox="1">
            <a:spLocks/>
          </p:cNvSpPr>
          <p:nvPr/>
        </p:nvSpPr>
        <p:spPr>
          <a:xfrm>
            <a:off x="2407120" y="6305965"/>
            <a:ext cx="576080" cy="432060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600" ker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483E0E41-B057-4A06-BFA5-0336EE06B679}"/>
              </a:ext>
            </a:extLst>
          </p:cNvPr>
          <p:cNvSpPr/>
          <p:nvPr/>
        </p:nvSpPr>
        <p:spPr bwMode="auto">
          <a:xfrm rot="10800000">
            <a:off x="1038930" y="6333270"/>
            <a:ext cx="433068" cy="332745"/>
          </a:xfrm>
          <a:prstGeom prst="triangle">
            <a:avLst/>
          </a:prstGeom>
          <a:noFill/>
          <a:ln w="25400">
            <a:solidFill>
              <a:srgbClr val="FFFFFF"/>
            </a:solidFill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8DFDE29-E878-4D90-BA9C-BA5FF563C85D}"/>
              </a:ext>
            </a:extLst>
          </p:cNvPr>
          <p:cNvCxnSpPr/>
          <p:nvPr/>
        </p:nvCxnSpPr>
        <p:spPr bwMode="auto">
          <a:xfrm>
            <a:off x="1038930" y="6666015"/>
            <a:ext cx="433069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69251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Single-photon detectors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47650" y="4630251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Photomultiplier tube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45" y="5206331"/>
            <a:ext cx="6012920" cy="16143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 bwMode="auto">
              <a:xfrm>
                <a:off x="1110940" y="5907581"/>
                <a:ext cx="580908" cy="31567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200" b="0" i="1" smtClean="0">
                          <a:ln w="12700">
                            <a:noFill/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CA" sz="2200" b="0" i="1" smtClean="0">
                          <a:ln w="12700">
                            <a:noFill/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sz="2200" b="0">
                  <a:ln w="12700">
                    <a:noFill/>
                  </a:ln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0940" y="5907581"/>
                <a:ext cx="580908" cy="315679"/>
              </a:xfrm>
              <a:prstGeom prst="rect">
                <a:avLst/>
              </a:prstGeom>
              <a:blipFill>
                <a:blip r:embed="rId3"/>
                <a:stretch>
                  <a:fillRect l="-6250" b="-15385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reeform 10"/>
          <p:cNvSpPr/>
          <p:nvPr/>
        </p:nvSpPr>
        <p:spPr bwMode="auto">
          <a:xfrm>
            <a:off x="2337754" y="5396817"/>
            <a:ext cx="59474" cy="1234440"/>
          </a:xfrm>
          <a:custGeom>
            <a:avLst/>
            <a:gdLst>
              <a:gd name="connsiteX0" fmla="*/ 48894 w 48894"/>
              <a:gd name="connsiteY0" fmla="*/ 0 h 1234440"/>
              <a:gd name="connsiteX1" fmla="*/ 3174 w 48894"/>
              <a:gd name="connsiteY1" fmla="*/ 308610 h 1234440"/>
              <a:gd name="connsiteX2" fmla="*/ 8889 w 48894"/>
              <a:gd name="connsiteY2" fmla="*/ 982980 h 1234440"/>
              <a:gd name="connsiteX3" fmla="*/ 48894 w 48894"/>
              <a:gd name="connsiteY3" fmla="*/ 1234440 h 123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94" h="1234440">
                <a:moveTo>
                  <a:pt x="48894" y="0"/>
                </a:moveTo>
                <a:cubicBezTo>
                  <a:pt x="29367" y="72390"/>
                  <a:pt x="9841" y="144780"/>
                  <a:pt x="3174" y="308610"/>
                </a:cubicBezTo>
                <a:cubicBezTo>
                  <a:pt x="-3493" y="472440"/>
                  <a:pt x="1269" y="828675"/>
                  <a:pt x="8889" y="982980"/>
                </a:cubicBezTo>
                <a:cubicBezTo>
                  <a:pt x="16509" y="1137285"/>
                  <a:pt x="32701" y="1185862"/>
                  <a:pt x="48894" y="1234440"/>
                </a:cubicBezTo>
              </a:path>
            </a:pathLst>
          </a:custGeom>
          <a:noFill/>
          <a:ln w="38100" cap="sq" cmpd="sng" algn="ctr">
            <a:solidFill>
              <a:srgbClr val="00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Freeform 32"/>
          <p:cNvSpPr/>
          <p:nvPr/>
        </p:nvSpPr>
        <p:spPr bwMode="auto">
          <a:xfrm rot="243651">
            <a:off x="1376549" y="6306342"/>
            <a:ext cx="970389" cy="260200"/>
          </a:xfrm>
          <a:custGeom>
            <a:avLst/>
            <a:gdLst>
              <a:gd name="connsiteX0" fmla="*/ 0 w 565149"/>
              <a:gd name="connsiteY0" fmla="*/ 64464 h 138343"/>
              <a:gd name="connsiteX1" fmla="*/ 107244 w 565149"/>
              <a:gd name="connsiteY1" fmla="*/ 2375 h 138343"/>
              <a:gd name="connsiteX2" fmla="*/ 197555 w 565149"/>
              <a:gd name="connsiteY2" fmla="*/ 137842 h 138343"/>
              <a:gd name="connsiteX3" fmla="*/ 333022 w 565149"/>
              <a:gd name="connsiteY3" fmla="*/ 30597 h 138343"/>
              <a:gd name="connsiteX4" fmla="*/ 412044 w 565149"/>
              <a:gd name="connsiteY4" fmla="*/ 137842 h 138343"/>
              <a:gd name="connsiteX5" fmla="*/ 502355 w 565149"/>
              <a:gd name="connsiteY5" fmla="*/ 70108 h 138343"/>
              <a:gd name="connsiteX6" fmla="*/ 558800 w 565149"/>
              <a:gd name="connsiteY6" fmla="*/ 53175 h 138343"/>
              <a:gd name="connsiteX7" fmla="*/ 564444 w 565149"/>
              <a:gd name="connsiteY7" fmla="*/ 53175 h 138343"/>
              <a:gd name="connsiteX8" fmla="*/ 564444 w 565149"/>
              <a:gd name="connsiteY8" fmla="*/ 47531 h 13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5149" h="138343">
                <a:moveTo>
                  <a:pt x="0" y="64464"/>
                </a:moveTo>
                <a:cubicBezTo>
                  <a:pt x="37159" y="27304"/>
                  <a:pt x="74318" y="-9855"/>
                  <a:pt x="107244" y="2375"/>
                </a:cubicBezTo>
                <a:cubicBezTo>
                  <a:pt x="140170" y="14605"/>
                  <a:pt x="159925" y="133138"/>
                  <a:pt x="197555" y="137842"/>
                </a:cubicBezTo>
                <a:cubicBezTo>
                  <a:pt x="235185" y="142546"/>
                  <a:pt x="297274" y="30597"/>
                  <a:pt x="333022" y="30597"/>
                </a:cubicBezTo>
                <a:cubicBezTo>
                  <a:pt x="368770" y="30597"/>
                  <a:pt x="383822" y="131257"/>
                  <a:pt x="412044" y="137842"/>
                </a:cubicBezTo>
                <a:cubicBezTo>
                  <a:pt x="440266" y="144427"/>
                  <a:pt x="477896" y="84219"/>
                  <a:pt x="502355" y="70108"/>
                </a:cubicBezTo>
                <a:cubicBezTo>
                  <a:pt x="526814" y="55997"/>
                  <a:pt x="548452" y="55997"/>
                  <a:pt x="558800" y="53175"/>
                </a:cubicBezTo>
                <a:cubicBezTo>
                  <a:pt x="569148" y="50353"/>
                  <a:pt x="563503" y="54116"/>
                  <a:pt x="564444" y="53175"/>
                </a:cubicBezTo>
                <a:cubicBezTo>
                  <a:pt x="565385" y="52234"/>
                  <a:pt x="564914" y="49882"/>
                  <a:pt x="564444" y="47531"/>
                </a:cubicBezTo>
              </a:path>
            </a:pathLst>
          </a:custGeom>
          <a:noFill/>
          <a:ln w="28575" cap="sq" cmpd="sng" algn="ctr">
            <a:solidFill>
              <a:srgbClr val="FF0000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TextBox 33"/>
          <p:cNvSpPr txBox="1"/>
          <p:nvPr/>
        </p:nvSpPr>
        <p:spPr bwMode="auto">
          <a:xfrm>
            <a:off x="1759030" y="7006581"/>
            <a:ext cx="1077017" cy="3795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000">
                <a:ln w="12700">
                  <a:noFill/>
                </a:ln>
                <a:solidFill>
                  <a:srgbClr val="00FF00"/>
                </a:solidFill>
              </a:rPr>
              <a:t>Photocathode</a:t>
            </a:r>
            <a:endParaRPr lang="en-US" sz="2000">
              <a:ln w="12700">
                <a:noFill/>
              </a:ln>
              <a:solidFill>
                <a:srgbClr val="00FF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 bwMode="auto">
          <a:xfrm>
            <a:off x="4063350" y="7006581"/>
            <a:ext cx="1077017" cy="3795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000">
                <a:ln w="12700">
                  <a:noFill/>
                </a:ln>
                <a:solidFill>
                  <a:srgbClr val="DDDDDD"/>
                </a:solidFill>
              </a:rPr>
              <a:t>Dynodes</a:t>
            </a:r>
            <a:endParaRPr lang="en-US" sz="2000">
              <a:ln w="12700">
                <a:noFill/>
              </a:ln>
              <a:solidFill>
                <a:srgbClr val="DDDDDD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H="1">
            <a:off x="7701045" y="6214471"/>
            <a:ext cx="882687" cy="396674"/>
          </a:xfrm>
          <a:custGeom>
            <a:avLst/>
            <a:gdLst>
              <a:gd name="connsiteX0" fmla="*/ 0 w 882687"/>
              <a:gd name="connsiteY0" fmla="*/ 5544 h 396674"/>
              <a:gd name="connsiteX1" fmla="*/ 169138 w 882687"/>
              <a:gd name="connsiteY1" fmla="*/ 5544 h 396674"/>
              <a:gd name="connsiteX2" fmla="*/ 206137 w 882687"/>
              <a:gd name="connsiteY2" fmla="*/ 16115 h 396674"/>
              <a:gd name="connsiteX3" fmla="*/ 237850 w 882687"/>
              <a:gd name="connsiteY3" fmla="*/ 53113 h 396674"/>
              <a:gd name="connsiteX4" fmla="*/ 258992 w 882687"/>
              <a:gd name="connsiteY4" fmla="*/ 63685 h 396674"/>
              <a:gd name="connsiteX5" fmla="*/ 280134 w 882687"/>
              <a:gd name="connsiteY5" fmla="*/ 105969 h 396674"/>
              <a:gd name="connsiteX6" fmla="*/ 290705 w 882687"/>
              <a:gd name="connsiteY6" fmla="*/ 127111 h 396674"/>
              <a:gd name="connsiteX7" fmla="*/ 301276 w 882687"/>
              <a:gd name="connsiteY7" fmla="*/ 142968 h 396674"/>
              <a:gd name="connsiteX8" fmla="*/ 317133 w 882687"/>
              <a:gd name="connsiteY8" fmla="*/ 185252 h 396674"/>
              <a:gd name="connsiteX9" fmla="*/ 327704 w 882687"/>
              <a:gd name="connsiteY9" fmla="*/ 232822 h 396674"/>
              <a:gd name="connsiteX10" fmla="*/ 348846 w 882687"/>
              <a:gd name="connsiteY10" fmla="*/ 253964 h 396674"/>
              <a:gd name="connsiteX11" fmla="*/ 359417 w 882687"/>
              <a:gd name="connsiteY11" fmla="*/ 275107 h 396674"/>
              <a:gd name="connsiteX12" fmla="*/ 380560 w 882687"/>
              <a:gd name="connsiteY12" fmla="*/ 364961 h 396674"/>
              <a:gd name="connsiteX13" fmla="*/ 391131 w 882687"/>
              <a:gd name="connsiteY13" fmla="*/ 386103 h 396674"/>
              <a:gd name="connsiteX14" fmla="*/ 412273 w 882687"/>
              <a:gd name="connsiteY14" fmla="*/ 396674 h 396674"/>
              <a:gd name="connsiteX15" fmla="*/ 428130 w 882687"/>
              <a:gd name="connsiteY15" fmla="*/ 391389 h 396674"/>
              <a:gd name="connsiteX16" fmla="*/ 480985 w 882687"/>
              <a:gd name="connsiteY16" fmla="*/ 380817 h 396674"/>
              <a:gd name="connsiteX17" fmla="*/ 523269 w 882687"/>
              <a:gd name="connsiteY17" fmla="*/ 349104 h 396674"/>
              <a:gd name="connsiteX18" fmla="*/ 539126 w 882687"/>
              <a:gd name="connsiteY18" fmla="*/ 338533 h 396674"/>
              <a:gd name="connsiteX19" fmla="*/ 570839 w 882687"/>
              <a:gd name="connsiteY19" fmla="*/ 259250 h 396674"/>
              <a:gd name="connsiteX20" fmla="*/ 570839 w 882687"/>
              <a:gd name="connsiteY20" fmla="*/ 259250 h 396674"/>
              <a:gd name="connsiteX21" fmla="*/ 591982 w 882687"/>
              <a:gd name="connsiteY21" fmla="*/ 211680 h 396674"/>
              <a:gd name="connsiteX22" fmla="*/ 591982 w 882687"/>
              <a:gd name="connsiteY22" fmla="*/ 148253 h 396674"/>
              <a:gd name="connsiteX23" fmla="*/ 602553 w 882687"/>
              <a:gd name="connsiteY23" fmla="*/ 79541 h 396674"/>
              <a:gd name="connsiteX24" fmla="*/ 623695 w 882687"/>
              <a:gd name="connsiteY24" fmla="*/ 68970 h 396674"/>
              <a:gd name="connsiteX25" fmla="*/ 634266 w 882687"/>
              <a:gd name="connsiteY25" fmla="*/ 47828 h 396674"/>
              <a:gd name="connsiteX26" fmla="*/ 660694 w 882687"/>
              <a:gd name="connsiteY26" fmla="*/ 37257 h 396674"/>
              <a:gd name="connsiteX27" fmla="*/ 681836 w 882687"/>
              <a:gd name="connsiteY27" fmla="*/ 26686 h 396674"/>
              <a:gd name="connsiteX28" fmla="*/ 882687 w 882687"/>
              <a:gd name="connsiteY28" fmla="*/ 16115 h 39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82687" h="396674">
                <a:moveTo>
                  <a:pt x="0" y="5544"/>
                </a:moveTo>
                <a:cubicBezTo>
                  <a:pt x="73777" y="625"/>
                  <a:pt x="92992" y="-3974"/>
                  <a:pt x="169138" y="5544"/>
                </a:cubicBezTo>
                <a:cubicBezTo>
                  <a:pt x="181865" y="7135"/>
                  <a:pt x="193804" y="12591"/>
                  <a:pt x="206137" y="16115"/>
                </a:cubicBezTo>
                <a:cubicBezTo>
                  <a:pt x="216791" y="32095"/>
                  <a:pt x="220761" y="40296"/>
                  <a:pt x="237850" y="53113"/>
                </a:cubicBezTo>
                <a:cubicBezTo>
                  <a:pt x="244153" y="57841"/>
                  <a:pt x="251945" y="60161"/>
                  <a:pt x="258992" y="63685"/>
                </a:cubicBezTo>
                <a:lnTo>
                  <a:pt x="280134" y="105969"/>
                </a:lnTo>
                <a:cubicBezTo>
                  <a:pt x="283658" y="113016"/>
                  <a:pt x="286335" y="120555"/>
                  <a:pt x="290705" y="127111"/>
                </a:cubicBezTo>
                <a:cubicBezTo>
                  <a:pt x="294229" y="132397"/>
                  <a:pt x="298647" y="137185"/>
                  <a:pt x="301276" y="142968"/>
                </a:cubicBezTo>
                <a:cubicBezTo>
                  <a:pt x="307505" y="156672"/>
                  <a:pt x="312885" y="170811"/>
                  <a:pt x="317133" y="185252"/>
                </a:cubicBezTo>
                <a:cubicBezTo>
                  <a:pt x="321716" y="200835"/>
                  <a:pt x="320897" y="218074"/>
                  <a:pt x="327704" y="232822"/>
                </a:cubicBezTo>
                <a:cubicBezTo>
                  <a:pt x="331880" y="241871"/>
                  <a:pt x="341799" y="246917"/>
                  <a:pt x="348846" y="253964"/>
                </a:cubicBezTo>
                <a:cubicBezTo>
                  <a:pt x="352370" y="261012"/>
                  <a:pt x="357387" y="267494"/>
                  <a:pt x="359417" y="275107"/>
                </a:cubicBezTo>
                <a:cubicBezTo>
                  <a:pt x="377691" y="343634"/>
                  <a:pt x="360531" y="314887"/>
                  <a:pt x="380560" y="364961"/>
                </a:cubicBezTo>
                <a:cubicBezTo>
                  <a:pt x="383486" y="372277"/>
                  <a:pt x="385560" y="380532"/>
                  <a:pt x="391131" y="386103"/>
                </a:cubicBezTo>
                <a:cubicBezTo>
                  <a:pt x="396702" y="391674"/>
                  <a:pt x="405226" y="393150"/>
                  <a:pt x="412273" y="396674"/>
                </a:cubicBezTo>
                <a:cubicBezTo>
                  <a:pt x="417559" y="394912"/>
                  <a:pt x="422701" y="392642"/>
                  <a:pt x="428130" y="391389"/>
                </a:cubicBezTo>
                <a:cubicBezTo>
                  <a:pt x="445637" y="387349"/>
                  <a:pt x="463709" y="385753"/>
                  <a:pt x="480985" y="380817"/>
                </a:cubicBezTo>
                <a:cubicBezTo>
                  <a:pt x="505051" y="373941"/>
                  <a:pt x="504133" y="365506"/>
                  <a:pt x="523269" y="349104"/>
                </a:cubicBezTo>
                <a:cubicBezTo>
                  <a:pt x="528092" y="344970"/>
                  <a:pt x="533840" y="342057"/>
                  <a:pt x="539126" y="338533"/>
                </a:cubicBezTo>
                <a:cubicBezTo>
                  <a:pt x="562059" y="304133"/>
                  <a:pt x="547688" y="328703"/>
                  <a:pt x="570839" y="259250"/>
                </a:cubicBezTo>
                <a:lnTo>
                  <a:pt x="570839" y="259250"/>
                </a:lnTo>
                <a:cubicBezTo>
                  <a:pt x="585653" y="229622"/>
                  <a:pt x="578484" y="245424"/>
                  <a:pt x="591982" y="211680"/>
                </a:cubicBezTo>
                <a:cubicBezTo>
                  <a:pt x="583538" y="177907"/>
                  <a:pt x="585233" y="195497"/>
                  <a:pt x="591982" y="148253"/>
                </a:cubicBezTo>
                <a:cubicBezTo>
                  <a:pt x="595259" y="125312"/>
                  <a:pt x="593947" y="101057"/>
                  <a:pt x="602553" y="79541"/>
                </a:cubicBezTo>
                <a:cubicBezTo>
                  <a:pt x="605479" y="72225"/>
                  <a:pt x="616648" y="72494"/>
                  <a:pt x="623695" y="68970"/>
                </a:cubicBezTo>
                <a:cubicBezTo>
                  <a:pt x="627219" y="61923"/>
                  <a:pt x="628284" y="52956"/>
                  <a:pt x="634266" y="47828"/>
                </a:cubicBezTo>
                <a:cubicBezTo>
                  <a:pt x="641470" y="41653"/>
                  <a:pt x="652024" y="41110"/>
                  <a:pt x="660694" y="37257"/>
                </a:cubicBezTo>
                <a:cubicBezTo>
                  <a:pt x="667894" y="34057"/>
                  <a:pt x="674520" y="29612"/>
                  <a:pt x="681836" y="26686"/>
                </a:cubicBezTo>
                <a:cubicBezTo>
                  <a:pt x="752835" y="-1714"/>
                  <a:pt x="774253" y="16115"/>
                  <a:pt x="882687" y="16115"/>
                </a:cubicBezTo>
              </a:path>
            </a:pathLst>
          </a:custGeom>
          <a:noFill/>
          <a:ln w="28575" cap="sq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7" name="Straight Connector 16"/>
          <p:cNvCxnSpPr/>
          <p:nvPr/>
        </p:nvCxnSpPr>
        <p:spPr bwMode="auto">
          <a:xfrm flipH="1">
            <a:off x="2196376" y="6595289"/>
            <a:ext cx="163844" cy="478016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00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4135360" y="6393499"/>
            <a:ext cx="360050" cy="642804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flipV="1">
            <a:off x="4495410" y="6502511"/>
            <a:ext cx="644957" cy="533792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5" name="TextBox 44"/>
          <p:cNvSpPr txBox="1"/>
          <p:nvPr/>
        </p:nvSpPr>
        <p:spPr bwMode="auto">
          <a:xfrm>
            <a:off x="2767170" y="5782411"/>
            <a:ext cx="273225" cy="3795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b="0">
                <a:ln w="12700">
                  <a:noFill/>
                </a:ln>
                <a:solidFill>
                  <a:srgbClr val="DDDDDD"/>
                </a:solidFill>
              </a:rPr>
              <a:t>e</a:t>
            </a:r>
            <a:endParaRPr lang="en-US" sz="2200" b="0">
              <a:ln w="12700">
                <a:noFill/>
              </a:ln>
              <a:solidFill>
                <a:srgbClr val="DDDDDD"/>
              </a:solidFill>
            </a:endParaRPr>
          </a:p>
        </p:txBody>
      </p:sp>
      <p:sp>
        <p:nvSpPr>
          <p:cNvPr id="43" name="Text Box 73"/>
          <p:cNvSpPr txBox="1">
            <a:spLocks noChangeArrowheads="1"/>
          </p:cNvSpPr>
          <p:nvPr/>
        </p:nvSpPr>
        <p:spPr bwMode="auto">
          <a:xfrm>
            <a:off x="151200" y="7506000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Image reprinted from: http://www.frankswebspace.org.uk/ScienceAndMaths/physics/physicsGCE/D1-5.htm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ontent Placeholder 2">
                <a:extLst>
                  <a:ext uri="{FF2B5EF4-FFF2-40B4-BE49-F238E27FC236}">
                    <a16:creationId xmlns:a16="http://schemas.microsoft.com/office/drawing/2014/main" id="{3230AF85-3D0C-459C-8A1C-1C0D4DAD6B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6820" y="689185"/>
                <a:ext cx="9864725" cy="431202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69888" indent="-369888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35000"/>
                  <a:buFont typeface="Symbol" pitchFamily="18" charset="2"/>
                  <a:buChar char="·"/>
                  <a:defRPr sz="24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01688" indent="-307975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Symbol" pitchFamily="18" charset="2"/>
                  <a:buChar char="¨"/>
                  <a:defRPr sz="2200" b="1">
                    <a:solidFill>
                      <a:schemeClr val="tx1"/>
                    </a:solidFill>
                    <a:latin typeface="+mn-lt"/>
                  </a:defRPr>
                </a:lvl2pPr>
                <a:lvl3pPr marL="1235075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65000"/>
                  <a:buFont typeface="Monotype Sorts" pitchFamily="2" charset="2"/>
                  <a:buChar char="è"/>
                  <a:defRPr sz="2200" b="1">
                    <a:solidFill>
                      <a:schemeClr val="tx1"/>
                    </a:solidFill>
                    <a:latin typeface="+mn-lt"/>
                  </a:defRPr>
                </a:lvl3pPr>
                <a:lvl4pPr marL="1727200" indent="-246063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ä"/>
                  <a:defRPr sz="2200">
                    <a:solidFill>
                      <a:schemeClr val="tx1"/>
                    </a:solidFill>
                    <a:latin typeface="+mn-lt"/>
                  </a:defRPr>
                </a:lvl4pPr>
                <a:lvl5pPr marL="2220913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Õ"/>
                  <a:defRPr sz="2200">
                    <a:solidFill>
                      <a:schemeClr val="tx1"/>
                    </a:solidFill>
                    <a:latin typeface="+mn-lt"/>
                  </a:defRPr>
                </a:lvl5pPr>
                <a:lvl6pPr marL="2678113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Õ"/>
                  <a:defRPr sz="2200">
                    <a:solidFill>
                      <a:schemeClr val="tx1"/>
                    </a:solidFill>
                    <a:latin typeface="+mn-lt"/>
                  </a:defRPr>
                </a:lvl6pPr>
                <a:lvl7pPr marL="3135313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Õ"/>
                  <a:defRPr sz="2200">
                    <a:solidFill>
                      <a:schemeClr val="tx1"/>
                    </a:solidFill>
                    <a:latin typeface="+mn-lt"/>
                  </a:defRPr>
                </a:lvl7pPr>
                <a:lvl8pPr marL="3592513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Õ"/>
                  <a:defRPr sz="2200">
                    <a:solidFill>
                      <a:schemeClr val="tx1"/>
                    </a:solidFill>
                    <a:latin typeface="+mn-lt"/>
                  </a:defRPr>
                </a:lvl8pPr>
                <a:lvl9pPr marL="4049713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Õ"/>
                  <a:defRPr sz="22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spcBef>
                    <a:spcPts val="0"/>
                  </a:spcBef>
                  <a:spcAft>
                    <a:spcPts val="1800"/>
                  </a:spcAft>
                  <a:buNone/>
                </a:pPr>
                <a:r>
                  <a:rPr lang="en-CA" kern="0">
                    <a:solidFill>
                      <a:srgbClr val="FFFFFF"/>
                    </a:solidFill>
                  </a:rPr>
                  <a:t>Photon energy</a:t>
                </a:r>
              </a:p>
              <a:p>
                <a:pPr marL="0" indent="0">
                  <a:spcBef>
                    <a:spcPts val="0"/>
                  </a:spcBef>
                  <a:spcAft>
                    <a:spcPts val="1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5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25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en-US" sz="25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25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50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  <m:r>
                                <a:rPr lang="en-US" sz="25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num>
                            <m:den>
                              <m:r>
                                <a:rPr lang="en-US" sz="25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𝝀</m:t>
                              </m:r>
                            </m:den>
                          </m:f>
                        </m:e>
                      </m:box>
                      <m:r>
                        <a:rPr lang="en-US" sz="25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  <m:r>
                            <a:rPr lang="en-US" sz="25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5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25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25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5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sz="25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5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𝟐𝟔</m:t>
                              </m:r>
                            </m:sup>
                          </m:sSup>
                        </m:num>
                        <m:den>
                          <m:r>
                            <a:rPr lang="en-US" sz="25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5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5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𝟓𝟓</m:t>
                          </m:r>
                          <m:r>
                            <a:rPr lang="en-US" sz="25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25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5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sz="25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5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𝟔</m:t>
                              </m:r>
                            </m:sup>
                          </m:sSup>
                        </m:den>
                      </m:f>
                      <m:r>
                        <a:rPr lang="en-US" sz="25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5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5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𝟐𝟖</m:t>
                      </m:r>
                      <m:r>
                        <a:rPr lang="en-US" sz="25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5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25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5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𝟏𝟗</m:t>
                          </m:r>
                        </m:sup>
                      </m:sSup>
                      <m:r>
                        <a:rPr lang="en-US" sz="25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500" b="1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J</m:t>
                      </m:r>
                      <m:r>
                        <a:rPr lang="en-US" sz="25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CA" sz="2500" kern="0">
                  <a:solidFill>
                    <a:srgbClr val="FFFFFF"/>
                  </a:solidFill>
                </a:endParaRPr>
              </a:p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CA" sz="4400" kern="0">
                    <a:solidFill>
                      <a:srgbClr val="FFFFFF"/>
                    </a:solidFill>
                    <a:sym typeface="Wingdings 3" panose="05040102010807070707" pitchFamily="18" charset="2"/>
                  </a:rPr>
                  <a:t></a:t>
                </a:r>
                <a:endParaRPr lang="en-CA" sz="4400" kern="0">
                  <a:solidFill>
                    <a:srgbClr val="FFFFFF"/>
                  </a:solidFill>
                </a:endParaRPr>
              </a:p>
              <a:p>
                <a:pPr marL="0" indent="0" algn="ctr">
                  <a:spcBef>
                    <a:spcPts val="0"/>
                  </a:spcBef>
                  <a:spcAft>
                    <a:spcPts val="1800"/>
                  </a:spcAft>
                  <a:buNone/>
                </a:pPr>
                <a:r>
                  <a:rPr lang="en-CA" sz="2500" kern="0">
                    <a:solidFill>
                      <a:srgbClr val="FFFFFF"/>
                    </a:solidFill>
                  </a:rPr>
                  <a:t>Need a gain mechanism</a:t>
                </a:r>
              </a:p>
            </p:txBody>
          </p:sp>
        </mc:Choice>
        <mc:Fallback xmlns="">
          <p:sp>
            <p:nvSpPr>
              <p:cNvPr id="44" name="Content Placeholder 2">
                <a:extLst>
                  <a:ext uri="{FF2B5EF4-FFF2-40B4-BE49-F238E27FC236}">
                    <a16:creationId xmlns:a16="http://schemas.microsoft.com/office/drawing/2014/main" id="{3230AF85-3D0C-459C-8A1C-1C0D4DAD6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20" y="689185"/>
                <a:ext cx="9864725" cy="431202"/>
              </a:xfrm>
              <a:prstGeom prst="rect">
                <a:avLst/>
              </a:prstGeom>
              <a:blipFill>
                <a:blip r:embed="rId4"/>
                <a:stretch>
                  <a:fillRect l="-1853" t="-19718" b="-557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6517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Single-photon avalanche photodiode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70" y="4275818"/>
            <a:ext cx="3771900" cy="30480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 flipV="1">
            <a:off x="4351390" y="6832893"/>
            <a:ext cx="4824670" cy="0"/>
          </a:xfrm>
          <a:prstGeom prst="line">
            <a:avLst/>
          </a:prstGeom>
          <a:solidFill>
            <a:schemeClr val="accent1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sp>
        <p:nvSpPr>
          <p:cNvPr id="7" name="Isosceles Triangle 6"/>
          <p:cNvSpPr/>
          <p:nvPr/>
        </p:nvSpPr>
        <p:spPr bwMode="auto">
          <a:xfrm rot="5400000">
            <a:off x="6520260" y="6508848"/>
            <a:ext cx="792110" cy="648090"/>
          </a:xfrm>
          <a:prstGeom prst="triangle">
            <a:avLst/>
          </a:prstGeom>
          <a:solidFill>
            <a:srgbClr val="000000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5725295" y="6832893"/>
            <a:ext cx="0" cy="652090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5575560" y="7484983"/>
            <a:ext cx="29947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Rectangle 14"/>
          <p:cNvSpPr/>
          <p:nvPr/>
        </p:nvSpPr>
        <p:spPr bwMode="auto">
          <a:xfrm>
            <a:off x="5653285" y="6980913"/>
            <a:ext cx="144020" cy="360050"/>
          </a:xfrm>
          <a:prstGeom prst="rect">
            <a:avLst/>
          </a:prstGeom>
          <a:solidFill>
            <a:srgbClr val="000000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cxnSp>
        <p:nvCxnSpPr>
          <p:cNvPr id="18" name="Straight Connector 17"/>
          <p:cNvCxnSpPr>
            <a:endCxn id="20" idx="1"/>
          </p:cNvCxnSpPr>
          <p:nvPr/>
        </p:nvCxnSpPr>
        <p:spPr bwMode="auto">
          <a:xfrm>
            <a:off x="4351390" y="4783153"/>
            <a:ext cx="3348465" cy="3170"/>
          </a:xfrm>
          <a:prstGeom prst="line">
            <a:avLst/>
          </a:prstGeom>
          <a:solidFill>
            <a:schemeClr val="accent1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6" name="Isosceles Triangle 15"/>
          <p:cNvSpPr/>
          <p:nvPr/>
        </p:nvSpPr>
        <p:spPr bwMode="auto">
          <a:xfrm rot="16200000">
            <a:off x="6519120" y="4460563"/>
            <a:ext cx="792110" cy="648090"/>
          </a:xfrm>
          <a:prstGeom prst="triangle">
            <a:avLst/>
          </a:prstGeom>
          <a:solidFill>
            <a:srgbClr val="000000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7699855" y="4494570"/>
            <a:ext cx="576080" cy="583506"/>
          </a:xfrm>
          <a:prstGeom prst="rect">
            <a:avLst/>
          </a:prstGeom>
          <a:solidFill>
            <a:srgbClr val="000000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8635985" y="4784607"/>
            <a:ext cx="0" cy="2048286"/>
          </a:xfrm>
          <a:prstGeom prst="line">
            <a:avLst/>
          </a:prstGeom>
          <a:solidFill>
            <a:schemeClr val="accent1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20" idx="3"/>
          </p:cNvCxnSpPr>
          <p:nvPr/>
        </p:nvCxnSpPr>
        <p:spPr bwMode="auto">
          <a:xfrm flipV="1">
            <a:off x="8275935" y="4784607"/>
            <a:ext cx="360050" cy="1716"/>
          </a:xfrm>
          <a:prstGeom prst="line">
            <a:avLst/>
          </a:prstGeom>
          <a:solidFill>
            <a:schemeClr val="accent1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arrow" w="lg" len="lg"/>
            <a:tailEnd type="none" w="med" len="med"/>
          </a:ln>
          <a:effectLst/>
        </p:spPr>
      </p:cxnSp>
      <p:grpSp>
        <p:nvGrpSpPr>
          <p:cNvPr id="50" name="Group 49"/>
          <p:cNvGrpSpPr/>
          <p:nvPr/>
        </p:nvGrpSpPr>
        <p:grpSpPr>
          <a:xfrm>
            <a:off x="7796640" y="4682693"/>
            <a:ext cx="388625" cy="181709"/>
            <a:chOff x="6655710" y="4674313"/>
            <a:chExt cx="288040" cy="263462"/>
          </a:xfrm>
        </p:grpSpPr>
        <p:cxnSp>
          <p:nvCxnSpPr>
            <p:cNvPr id="35" name="Straight Connector 34"/>
            <p:cNvCxnSpPr/>
            <p:nvPr/>
          </p:nvCxnSpPr>
          <p:spPr bwMode="auto">
            <a:xfrm>
              <a:off x="6655710" y="4937775"/>
              <a:ext cx="79386" cy="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 flipV="1">
              <a:off x="6735096" y="4674313"/>
              <a:ext cx="0" cy="259122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>
              <a:off x="6735096" y="4674313"/>
              <a:ext cx="120746" cy="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6855842" y="4674313"/>
              <a:ext cx="0" cy="259122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6855841" y="4937775"/>
              <a:ext cx="87909" cy="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1" name="Oval 50"/>
          <p:cNvSpPr/>
          <p:nvPr/>
        </p:nvSpPr>
        <p:spPr bwMode="auto">
          <a:xfrm>
            <a:off x="5689290" y="6798888"/>
            <a:ext cx="72010" cy="72010"/>
          </a:xfrm>
          <a:prstGeom prst="ellipse">
            <a:avLst/>
          </a:prstGeom>
          <a:solidFill>
            <a:srgbClr val="DDDDDD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8599980" y="6798888"/>
            <a:ext cx="72010" cy="72010"/>
          </a:xfrm>
          <a:prstGeom prst="ellipse">
            <a:avLst/>
          </a:prstGeom>
          <a:solidFill>
            <a:srgbClr val="DDDDDD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7167221" y="4712607"/>
            <a:ext cx="144000" cy="144000"/>
          </a:xfrm>
          <a:prstGeom prst="ellipse">
            <a:avLst/>
          </a:prstGeom>
          <a:solidFill>
            <a:srgbClr val="000000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58" name="TextBox 57"/>
          <p:cNvSpPr txBox="1"/>
          <p:nvPr/>
        </p:nvSpPr>
        <p:spPr bwMode="auto">
          <a:xfrm>
            <a:off x="5255192" y="4322654"/>
            <a:ext cx="1425687" cy="3156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>
                <a:ln w="12700">
                  <a:noFill/>
                </a:ln>
                <a:solidFill>
                  <a:srgbClr val="DDDDDD"/>
                </a:solidFill>
              </a:rPr>
              <a:t>+V</a:t>
            </a:r>
            <a:r>
              <a:rPr lang="en-CA" sz="2200" baseline="-25000">
                <a:ln w="12700">
                  <a:noFill/>
                </a:ln>
                <a:solidFill>
                  <a:srgbClr val="DDDDDD"/>
                </a:solidFill>
              </a:rPr>
              <a:t>bias</a:t>
            </a:r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 </a:t>
            </a:r>
            <a:r>
              <a:rPr lang="en-CA" sz="2200">
                <a:ln w="12700">
                  <a:noFill/>
                </a:ln>
                <a:solidFill>
                  <a:srgbClr val="FFFF00"/>
                </a:solidFill>
              </a:rPr>
              <a:t>&gt;</a:t>
            </a:r>
            <a:r>
              <a:rPr lang="en-CA" sz="1800">
                <a:ln w="12700">
                  <a:noFill/>
                </a:ln>
                <a:solidFill>
                  <a:srgbClr val="FFFF00"/>
                </a:solidFill>
              </a:rPr>
              <a:t> </a:t>
            </a:r>
            <a:r>
              <a:rPr lang="en-CA" sz="2200">
                <a:ln w="12700">
                  <a:noFill/>
                </a:ln>
                <a:solidFill>
                  <a:srgbClr val="FFFF00"/>
                </a:solidFill>
              </a:rPr>
              <a:t>V</a:t>
            </a:r>
            <a:r>
              <a:rPr lang="en-CA" sz="2200" baseline="-25000">
                <a:ln w="12700">
                  <a:noFill/>
                </a:ln>
                <a:solidFill>
                  <a:srgbClr val="FFFF00"/>
                </a:solidFill>
              </a:rPr>
              <a:t>br</a:t>
            </a:r>
            <a:endParaRPr lang="en-US" sz="2200">
              <a:ln w="12700">
                <a:noFill/>
              </a:ln>
              <a:solidFill>
                <a:srgbClr val="FFFF00"/>
              </a:solidFill>
            </a:endParaRPr>
          </a:p>
        </p:txBody>
      </p:sp>
      <p:sp>
        <p:nvSpPr>
          <p:cNvPr id="64" name="Rectangle 63"/>
          <p:cNvSpPr/>
          <p:nvPr/>
        </p:nvSpPr>
        <p:spPr bwMode="auto">
          <a:xfrm rot="16200000">
            <a:off x="4980620" y="4602900"/>
            <a:ext cx="144020" cy="360050"/>
          </a:xfrm>
          <a:prstGeom prst="rect">
            <a:avLst/>
          </a:prstGeom>
          <a:solidFill>
            <a:srgbClr val="000000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30" name="TextBox 29"/>
          <p:cNvSpPr txBox="1"/>
          <p:nvPr/>
        </p:nvSpPr>
        <p:spPr bwMode="auto">
          <a:xfrm>
            <a:off x="9214261" y="6665234"/>
            <a:ext cx="896448" cy="3156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000">
                <a:ln w="12700">
                  <a:noFill/>
                </a:ln>
                <a:solidFill>
                  <a:srgbClr val="DDDDDD"/>
                </a:solidFill>
              </a:rPr>
              <a:t>Output</a:t>
            </a:r>
            <a:endParaRPr lang="en-US" sz="2000">
              <a:ln w="12700">
                <a:noFill/>
              </a:ln>
              <a:solidFill>
                <a:srgbClr val="3333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 bwMode="auto">
              <a:xfrm>
                <a:off x="2906362" y="6836893"/>
                <a:ext cx="508898" cy="358050"/>
              </a:xfrm>
              <a:prstGeom prst="rect">
                <a:avLst/>
              </a:prstGeom>
              <a:solidFill>
                <a:srgbClr val="000000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200" b="0" i="1" smtClean="0">
                          <a:ln w="12700">
                            <a:noFill/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CA" sz="2200" b="0" i="1" smtClean="0">
                          <a:ln w="12700">
                            <a:noFill/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sz="2200" b="0">
                  <a:ln w="12700">
                    <a:noFill/>
                  </a:ln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6362" y="6836893"/>
                <a:ext cx="508898" cy="358050"/>
              </a:xfrm>
              <a:prstGeom prst="rect">
                <a:avLst/>
              </a:prstGeom>
              <a:blipFill rotWithShape="0">
                <a:blip r:embed="rId5"/>
                <a:stretch>
                  <a:fillRect l="-14458" b="-8621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 Box 73"/>
          <p:cNvSpPr txBox="1">
            <a:spLocks noChangeArrowheads="1"/>
          </p:cNvSpPr>
          <p:nvPr/>
        </p:nvSpPr>
        <p:spPr bwMode="auto">
          <a:xfrm>
            <a:off x="151200" y="7506000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Images reprinted from: https://www.photonicsonline.com/doc/avalanche-photodiodes-theory-and-applications-0001;  S. Cova </a:t>
            </a:r>
            <a:r>
              <a:rPr lang="en-US" sz="900" b="0" i="1">
                <a:solidFill>
                  <a:srgbClr val="4D4D4D"/>
                </a:solidFill>
                <a:cs typeface="Arial" pitchFamily="34" charset="0"/>
              </a:rPr>
              <a:t>et al.,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 </a:t>
            </a:r>
            <a:r>
              <a:rPr lang="da-DK" sz="900" b="0">
                <a:solidFill>
                  <a:srgbClr val="4D4D4D"/>
                </a:solidFill>
                <a:cs typeface="Arial" pitchFamily="34" charset="0"/>
              </a:rPr>
              <a:t>J. Mod. Opt. </a:t>
            </a:r>
            <a:r>
              <a:rPr lang="da-DK" sz="900">
                <a:solidFill>
                  <a:srgbClr val="4D4D4D"/>
                </a:solidFill>
                <a:cs typeface="Arial" pitchFamily="34" charset="0"/>
              </a:rPr>
              <a:t>51</a:t>
            </a:r>
            <a:r>
              <a:rPr lang="da-DK" sz="900" b="0">
                <a:solidFill>
                  <a:srgbClr val="4D4D4D"/>
                </a:solidFill>
                <a:cs typeface="Arial" pitchFamily="34" charset="0"/>
              </a:rPr>
              <a:t>, 1267 (2004)</a:t>
            </a:r>
            <a:endParaRPr lang="en-US" sz="900" b="0">
              <a:solidFill>
                <a:srgbClr val="4D4D4D"/>
              </a:solidFill>
              <a:cs typeface="Arial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C7B531-AD5B-40AF-B60F-1CCB287FA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821" y="822735"/>
            <a:ext cx="6239760" cy="3174216"/>
          </a:xfrm>
          <a:prstGeom prst="rect">
            <a:avLst/>
          </a:prstGeom>
        </p:spPr>
      </p:pic>
      <p:sp>
        <p:nvSpPr>
          <p:cNvPr id="46" name="Freeform 32">
            <a:extLst>
              <a:ext uri="{FF2B5EF4-FFF2-40B4-BE49-F238E27FC236}">
                <a16:creationId xmlns:a16="http://schemas.microsoft.com/office/drawing/2014/main" id="{A255A42C-2F03-4505-9502-E3F1DD275323}"/>
              </a:ext>
            </a:extLst>
          </p:cNvPr>
          <p:cNvSpPr/>
          <p:nvPr/>
        </p:nvSpPr>
        <p:spPr bwMode="auto">
          <a:xfrm rot="17658256">
            <a:off x="1154292" y="3222195"/>
            <a:ext cx="970389" cy="260200"/>
          </a:xfrm>
          <a:custGeom>
            <a:avLst/>
            <a:gdLst>
              <a:gd name="connsiteX0" fmla="*/ 0 w 565149"/>
              <a:gd name="connsiteY0" fmla="*/ 64464 h 138343"/>
              <a:gd name="connsiteX1" fmla="*/ 107244 w 565149"/>
              <a:gd name="connsiteY1" fmla="*/ 2375 h 138343"/>
              <a:gd name="connsiteX2" fmla="*/ 197555 w 565149"/>
              <a:gd name="connsiteY2" fmla="*/ 137842 h 138343"/>
              <a:gd name="connsiteX3" fmla="*/ 333022 w 565149"/>
              <a:gd name="connsiteY3" fmla="*/ 30597 h 138343"/>
              <a:gd name="connsiteX4" fmla="*/ 412044 w 565149"/>
              <a:gd name="connsiteY4" fmla="*/ 137842 h 138343"/>
              <a:gd name="connsiteX5" fmla="*/ 502355 w 565149"/>
              <a:gd name="connsiteY5" fmla="*/ 70108 h 138343"/>
              <a:gd name="connsiteX6" fmla="*/ 558800 w 565149"/>
              <a:gd name="connsiteY6" fmla="*/ 53175 h 138343"/>
              <a:gd name="connsiteX7" fmla="*/ 564444 w 565149"/>
              <a:gd name="connsiteY7" fmla="*/ 53175 h 138343"/>
              <a:gd name="connsiteX8" fmla="*/ 564444 w 565149"/>
              <a:gd name="connsiteY8" fmla="*/ 47531 h 13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5149" h="138343">
                <a:moveTo>
                  <a:pt x="0" y="64464"/>
                </a:moveTo>
                <a:cubicBezTo>
                  <a:pt x="37159" y="27304"/>
                  <a:pt x="74318" y="-9855"/>
                  <a:pt x="107244" y="2375"/>
                </a:cubicBezTo>
                <a:cubicBezTo>
                  <a:pt x="140170" y="14605"/>
                  <a:pt x="159925" y="133138"/>
                  <a:pt x="197555" y="137842"/>
                </a:cubicBezTo>
                <a:cubicBezTo>
                  <a:pt x="235185" y="142546"/>
                  <a:pt x="297274" y="30597"/>
                  <a:pt x="333022" y="30597"/>
                </a:cubicBezTo>
                <a:cubicBezTo>
                  <a:pt x="368770" y="30597"/>
                  <a:pt x="383822" y="131257"/>
                  <a:pt x="412044" y="137842"/>
                </a:cubicBezTo>
                <a:cubicBezTo>
                  <a:pt x="440266" y="144427"/>
                  <a:pt x="477896" y="84219"/>
                  <a:pt x="502355" y="70108"/>
                </a:cubicBezTo>
                <a:cubicBezTo>
                  <a:pt x="526814" y="55997"/>
                  <a:pt x="548452" y="55997"/>
                  <a:pt x="558800" y="53175"/>
                </a:cubicBezTo>
                <a:cubicBezTo>
                  <a:pt x="569148" y="50353"/>
                  <a:pt x="563503" y="54116"/>
                  <a:pt x="564444" y="53175"/>
                </a:cubicBezTo>
                <a:cubicBezTo>
                  <a:pt x="565385" y="52234"/>
                  <a:pt x="564914" y="49882"/>
                  <a:pt x="564444" y="47531"/>
                </a:cubicBezTo>
              </a:path>
            </a:pathLst>
          </a:custGeom>
          <a:noFill/>
          <a:ln w="28575" cap="sq" cmpd="sng" algn="ctr">
            <a:solidFill>
              <a:srgbClr val="FF0000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B07E776-16E0-4CA9-BEC0-99537C6A6FD8}"/>
                  </a:ext>
                </a:extLst>
              </p:cNvPr>
              <p:cNvSpPr txBox="1"/>
              <p:nvPr/>
            </p:nvSpPr>
            <p:spPr bwMode="auto">
              <a:xfrm>
                <a:off x="967843" y="3280302"/>
                <a:ext cx="508898" cy="3580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200" b="0" i="1" smtClean="0">
                          <a:ln w="12700">
                            <a:noFill/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CA" sz="2200" b="0" i="1" smtClean="0">
                          <a:ln w="12700">
                            <a:noFill/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sz="2200" b="0">
                  <a:ln w="12700">
                    <a:noFill/>
                  </a:ln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B07E776-16E0-4CA9-BEC0-99537C6A6F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7843" y="3280302"/>
                <a:ext cx="508898" cy="358050"/>
              </a:xfrm>
              <a:prstGeom prst="rect">
                <a:avLst/>
              </a:prstGeom>
              <a:blipFill>
                <a:blip r:embed="rId7"/>
                <a:stretch>
                  <a:fillRect l="-14458" b="-6780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AF2EB377-B99B-4360-B563-37592EE04E87}"/>
              </a:ext>
            </a:extLst>
          </p:cNvPr>
          <p:cNvGrpSpPr/>
          <p:nvPr/>
        </p:nvGrpSpPr>
        <p:grpSpPr>
          <a:xfrm>
            <a:off x="6591130" y="864207"/>
            <a:ext cx="3768124" cy="3093898"/>
            <a:chOff x="13187" y="1682762"/>
            <a:chExt cx="10121956" cy="5877783"/>
          </a:xfrm>
        </p:grpSpPr>
        <p:sp>
          <p:nvSpPr>
            <p:cNvPr id="49" name="TextBox 5">
              <a:extLst>
                <a:ext uri="{FF2B5EF4-FFF2-40B4-BE49-F238E27FC236}">
                  <a16:creationId xmlns:a16="http://schemas.microsoft.com/office/drawing/2014/main" id="{1F0334A7-90A5-4DD6-ABF9-2D5D6B10C9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87" y="4472940"/>
              <a:ext cx="1399489" cy="895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01250" tIns="50625" rIns="101250" bIns="50625">
              <a:spAutoFit/>
            </a:bodyPr>
            <a:lstStyle/>
            <a:p>
              <a:pPr algn="l" hangingPunct="1">
                <a:buClr>
                  <a:srgbClr val="375974"/>
                </a:buClr>
                <a:buSzPct val="100000"/>
                <a:buFont typeface="Arial" pitchFamily="34" charset="0"/>
                <a:buNone/>
                <a:tabLst>
                  <a:tab pos="0" algn="l"/>
                  <a:tab pos="1028700" algn="l"/>
                  <a:tab pos="2057400" algn="l"/>
                  <a:tab pos="3084513" algn="l"/>
                  <a:tab pos="4114800" algn="l"/>
                  <a:tab pos="5143500" algn="l"/>
                  <a:tab pos="6170613" algn="l"/>
                  <a:tab pos="7199313" algn="l"/>
                  <a:tab pos="8229600" algn="l"/>
                  <a:tab pos="9258300" algn="l"/>
                  <a:tab pos="10287000" algn="l"/>
                  <a:tab pos="11315700" algn="l"/>
                </a:tabLst>
              </a:pPr>
              <a:r>
                <a:rPr lang="en-US" b="0">
                  <a:solidFill>
                    <a:srgbClr val="FFFFFF"/>
                  </a:solidFill>
                  <a:cs typeface="Arial" pitchFamily="34" charset="0"/>
                </a:rPr>
                <a:t>I</a:t>
              </a:r>
              <a:r>
                <a:rPr lang="en-US" b="0" baseline="-25000">
                  <a:solidFill>
                    <a:srgbClr val="FFFFFF"/>
                  </a:solidFill>
                  <a:cs typeface="Arial" pitchFamily="34" charset="0"/>
                </a:rPr>
                <a:t>th</a:t>
              </a:r>
            </a:p>
          </p:txBody>
        </p:sp>
        <p:sp>
          <p:nvSpPr>
            <p:cNvPr id="54" name="Straight Connector 2">
              <a:extLst>
                <a:ext uri="{FF2B5EF4-FFF2-40B4-BE49-F238E27FC236}">
                  <a16:creationId xmlns:a16="http://schemas.microsoft.com/office/drawing/2014/main" id="{56C45BA9-8867-4104-9156-85458E6954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38276" y="2010459"/>
              <a:ext cx="0" cy="3890278"/>
            </a:xfrm>
            <a:prstGeom prst="lin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 type="arrow" w="lg" len="lg"/>
            </a:ln>
          </p:spPr>
          <p:txBody>
            <a:bodyPr lIns="101250" tIns="50625" rIns="101250" bIns="50625" anchor="ctr" anchorCtr="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5" name="Straight Connector 3">
              <a:extLst>
                <a:ext uri="{FF2B5EF4-FFF2-40B4-BE49-F238E27FC236}">
                  <a16:creationId xmlns:a16="http://schemas.microsoft.com/office/drawing/2014/main" id="{9601DE7C-6F0D-4559-B438-52307C1C62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7138" y="5656263"/>
              <a:ext cx="7672387" cy="4762"/>
            </a:xfrm>
            <a:prstGeom prst="lin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 type="arrow" w="lg" len="lg"/>
            </a:ln>
          </p:spPr>
          <p:txBody>
            <a:bodyPr lIns="101250" tIns="50625" rIns="101250" bIns="50625" anchor="ctr" anchorCtr="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6" name="Straight Connector 4">
              <a:extLst>
                <a:ext uri="{FF2B5EF4-FFF2-40B4-BE49-F238E27FC236}">
                  <a16:creationId xmlns:a16="http://schemas.microsoft.com/office/drawing/2014/main" id="{CEE974CB-A3F3-49E5-8E9F-29C08409C6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450975" y="5656263"/>
              <a:ext cx="3382963" cy="4762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116235" tIns="65610" rIns="116235" bIns="65610" anchor="ctr" anchorCtr="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" name="TextBox 5">
              <a:extLst>
                <a:ext uri="{FF2B5EF4-FFF2-40B4-BE49-F238E27FC236}">
                  <a16:creationId xmlns:a16="http://schemas.microsoft.com/office/drawing/2014/main" id="{82DD30AE-6B6D-4F1D-8A69-ED21E7D34A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269" y="1685606"/>
              <a:ext cx="957262" cy="895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1250" tIns="50625" rIns="101250" bIns="50625">
              <a:spAutoFit/>
            </a:bodyPr>
            <a:lstStyle/>
            <a:p>
              <a:pPr algn="l" hangingPunct="1">
                <a:buClr>
                  <a:srgbClr val="375974"/>
                </a:buClr>
                <a:buSzPct val="100000"/>
                <a:buFont typeface="Arial" pitchFamily="34" charset="0"/>
                <a:buNone/>
                <a:tabLst>
                  <a:tab pos="0" algn="l"/>
                  <a:tab pos="1028700" algn="l"/>
                  <a:tab pos="2057400" algn="l"/>
                  <a:tab pos="3084513" algn="l"/>
                  <a:tab pos="4114800" algn="l"/>
                  <a:tab pos="5143500" algn="l"/>
                  <a:tab pos="6170613" algn="l"/>
                  <a:tab pos="7199313" algn="l"/>
                  <a:tab pos="8229600" algn="l"/>
                  <a:tab pos="9258300" algn="l"/>
                  <a:tab pos="10287000" algn="l"/>
                  <a:tab pos="11315700" algn="l"/>
                </a:tabLst>
              </a:pPr>
              <a:r>
                <a:rPr lang="en-US" b="0">
                  <a:solidFill>
                    <a:srgbClr val="FFFFFF"/>
                  </a:solidFill>
                  <a:cs typeface="Arial" pitchFamily="34" charset="0"/>
                </a:rPr>
                <a:t>I</a:t>
              </a:r>
            </a:p>
          </p:txBody>
        </p:sp>
        <p:sp>
          <p:nvSpPr>
            <p:cNvPr id="59" name="TextBox 6">
              <a:extLst>
                <a:ext uri="{FF2B5EF4-FFF2-40B4-BE49-F238E27FC236}">
                  <a16:creationId xmlns:a16="http://schemas.microsoft.com/office/drawing/2014/main" id="{6A8CD6BA-90D2-4F1B-924D-943A9AE335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10876" y="5751513"/>
              <a:ext cx="717550" cy="895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1250" tIns="50625" rIns="101250" bIns="50625">
              <a:spAutoFit/>
            </a:bodyPr>
            <a:lstStyle/>
            <a:p>
              <a:pPr algn="l" hangingPunct="1">
                <a:buClr>
                  <a:srgbClr val="375974"/>
                </a:buClr>
                <a:buSzPct val="100000"/>
                <a:buFont typeface="Arial" pitchFamily="34" charset="0"/>
                <a:buNone/>
                <a:tabLst>
                  <a:tab pos="0" algn="l"/>
                  <a:tab pos="1028700" algn="l"/>
                  <a:tab pos="2057400" algn="l"/>
                  <a:tab pos="3084513" algn="l"/>
                  <a:tab pos="4114800" algn="l"/>
                  <a:tab pos="5143500" algn="l"/>
                  <a:tab pos="6170613" algn="l"/>
                  <a:tab pos="7199313" algn="l"/>
                  <a:tab pos="8229600" algn="l"/>
                  <a:tab pos="9258300" algn="l"/>
                  <a:tab pos="10287000" algn="l"/>
                  <a:tab pos="11315700" algn="l"/>
                </a:tabLst>
              </a:pPr>
              <a:r>
                <a:rPr lang="en-US" b="0">
                  <a:solidFill>
                    <a:srgbClr val="FFFFFF"/>
                  </a:solidFill>
                  <a:cs typeface="Arial" pitchFamily="34" charset="0"/>
                </a:rPr>
                <a:t>V</a:t>
              </a:r>
            </a:p>
          </p:txBody>
        </p:sp>
        <p:sp>
          <p:nvSpPr>
            <p:cNvPr id="60" name="Straight Connector 7">
              <a:extLst>
                <a:ext uri="{FF2B5EF4-FFF2-40B4-BE49-F238E27FC236}">
                  <a16:creationId xmlns:a16="http://schemas.microsoft.com/office/drawing/2014/main" id="{2C885702-5795-4631-87A4-D1923051C2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33938" y="5661025"/>
              <a:ext cx="3108325" cy="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116235" tIns="65610" rIns="116235" bIns="65610" anchor="ctr" anchorCtr="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Straight Connector 8">
              <a:extLst>
                <a:ext uri="{FF2B5EF4-FFF2-40B4-BE49-F238E27FC236}">
                  <a16:creationId xmlns:a16="http://schemas.microsoft.com/office/drawing/2014/main" id="{8A324C70-0F5E-4EEF-9CEC-BE2DFE1DB2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33938" y="3748088"/>
              <a:ext cx="3108325" cy="1912937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116235" tIns="65610" rIns="116235" bIns="65610" anchor="ctr" anchorCtr="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Straight Connector 9">
              <a:extLst>
                <a:ext uri="{FF2B5EF4-FFF2-40B4-BE49-F238E27FC236}">
                  <a16:creationId xmlns:a16="http://schemas.microsoft.com/office/drawing/2014/main" id="{4E64AD69-0BB4-44C5-A447-892D4B57E2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857751" y="1897472"/>
              <a:ext cx="0" cy="437774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prstDash val="lgDash"/>
              <a:round/>
              <a:headEnd/>
              <a:tailEnd/>
            </a:ln>
          </p:spPr>
          <p:txBody>
            <a:bodyPr lIns="101250" tIns="50625" rIns="101250" bIns="50625" anchor="ctr" anchorCtr="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" name="TextBox 10">
              <a:extLst>
                <a:ext uri="{FF2B5EF4-FFF2-40B4-BE49-F238E27FC236}">
                  <a16:creationId xmlns:a16="http://schemas.microsoft.com/office/drawing/2014/main" id="{DBC5F340-B2F6-4877-87D7-DE0C7F4F1D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6123" y="1682762"/>
              <a:ext cx="3598828" cy="1422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01250" tIns="50625" rIns="101250" bIns="50625">
              <a:spAutoFit/>
            </a:bodyPr>
            <a:lstStyle/>
            <a:p>
              <a:pPr hangingPunct="1">
                <a:buClr>
                  <a:srgbClr val="375974"/>
                </a:buClr>
                <a:buSzPct val="100000"/>
                <a:buFont typeface="Arial" pitchFamily="34" charset="0"/>
                <a:buNone/>
                <a:tabLst>
                  <a:tab pos="0" algn="l"/>
                  <a:tab pos="1028700" algn="l"/>
                  <a:tab pos="2057400" algn="l"/>
                  <a:tab pos="3084513" algn="l"/>
                  <a:tab pos="4114800" algn="l"/>
                  <a:tab pos="5143500" algn="l"/>
                  <a:tab pos="6170613" algn="l"/>
                  <a:tab pos="7199313" algn="l"/>
                  <a:tab pos="8229600" algn="l"/>
                  <a:tab pos="9258300" algn="l"/>
                  <a:tab pos="10287000" algn="l"/>
                  <a:tab pos="11315700" algn="l"/>
                </a:tabLst>
              </a:pPr>
              <a:r>
                <a:rPr lang="en-US" sz="2100">
                  <a:solidFill>
                    <a:srgbClr val="FFFFFF"/>
                  </a:solidFill>
                  <a:cs typeface="Arial" pitchFamily="34" charset="0"/>
                </a:rPr>
                <a:t>Linear mode</a:t>
              </a:r>
            </a:p>
          </p:txBody>
        </p:sp>
        <p:sp>
          <p:nvSpPr>
            <p:cNvPr id="65" name="TextBox 11">
              <a:extLst>
                <a:ext uri="{FF2B5EF4-FFF2-40B4-BE49-F238E27FC236}">
                  <a16:creationId xmlns:a16="http://schemas.microsoft.com/office/drawing/2014/main" id="{05FE76F2-0331-4400-977A-E6BC79926D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0363" y="1682762"/>
              <a:ext cx="4381803" cy="1422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01250" tIns="50625" rIns="101250" bIns="50625">
              <a:spAutoFit/>
            </a:bodyPr>
            <a:lstStyle/>
            <a:p>
              <a:pPr hangingPunct="1">
                <a:buClr>
                  <a:srgbClr val="375974"/>
                </a:buClr>
                <a:buSzPct val="100000"/>
                <a:buFont typeface="Arial" pitchFamily="34" charset="0"/>
                <a:buNone/>
                <a:tabLst>
                  <a:tab pos="0" algn="l"/>
                  <a:tab pos="1028700" algn="l"/>
                  <a:tab pos="2057400" algn="l"/>
                  <a:tab pos="3084513" algn="l"/>
                  <a:tab pos="4114800" algn="l"/>
                  <a:tab pos="5143500" algn="l"/>
                  <a:tab pos="6170613" algn="l"/>
                  <a:tab pos="7199313" algn="l"/>
                  <a:tab pos="8229600" algn="l"/>
                  <a:tab pos="9258300" algn="l"/>
                  <a:tab pos="10287000" algn="l"/>
                  <a:tab pos="11315700" algn="l"/>
                </a:tabLst>
              </a:pPr>
              <a:r>
                <a:rPr lang="en-US" sz="2100">
                  <a:solidFill>
                    <a:srgbClr val="FFFFFF"/>
                  </a:solidFill>
                  <a:cs typeface="Arial" pitchFamily="34" charset="0"/>
                </a:rPr>
                <a:t>Geiger mode</a:t>
              </a:r>
            </a:p>
          </p:txBody>
        </p:sp>
        <p:sp>
          <p:nvSpPr>
            <p:cNvPr id="67" name="TextBox 13">
              <a:extLst>
                <a:ext uri="{FF2B5EF4-FFF2-40B4-BE49-F238E27FC236}">
                  <a16:creationId xmlns:a16="http://schemas.microsoft.com/office/drawing/2014/main" id="{7A27806F-07FE-4B1D-96E8-4190F7F621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91470" y="4233356"/>
              <a:ext cx="3043673" cy="1382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01250" tIns="50625" rIns="101250" bIns="50625">
              <a:spAutoFit/>
            </a:bodyPr>
            <a:lstStyle/>
            <a:p>
              <a:pPr algn="l" hangingPunct="1">
                <a:buClr>
                  <a:srgbClr val="375974"/>
                </a:buClr>
                <a:buSzPct val="100000"/>
                <a:buFont typeface="Arial" pitchFamily="34" charset="0"/>
                <a:buNone/>
                <a:tabLst>
                  <a:tab pos="0" algn="l"/>
                  <a:tab pos="1028700" algn="l"/>
                  <a:tab pos="2057400" algn="l"/>
                  <a:tab pos="3084513" algn="l"/>
                  <a:tab pos="4114800" algn="l"/>
                  <a:tab pos="5143500" algn="l"/>
                  <a:tab pos="6170613" algn="l"/>
                  <a:tab pos="7199313" algn="l"/>
                  <a:tab pos="8229600" algn="l"/>
                  <a:tab pos="9258300" algn="l"/>
                  <a:tab pos="10287000" algn="l"/>
                  <a:tab pos="11315700" algn="l"/>
                </a:tabLst>
              </a:pPr>
              <a:r>
                <a:rPr lang="en-US" sz="2000" b="0">
                  <a:solidFill>
                    <a:srgbClr val="FFFFFF"/>
                  </a:solidFill>
                  <a:cs typeface="Arial" pitchFamily="34" charset="0"/>
                </a:rPr>
                <a:t>Single photon</a:t>
              </a:r>
            </a:p>
          </p:txBody>
        </p:sp>
        <p:sp>
          <p:nvSpPr>
            <p:cNvPr id="68" name="TextBox 14">
              <a:extLst>
                <a:ext uri="{FF2B5EF4-FFF2-40B4-BE49-F238E27FC236}">
                  <a16:creationId xmlns:a16="http://schemas.microsoft.com/office/drawing/2014/main" id="{BCAB3CD2-D8A0-486E-82C3-D8A3C3682C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4544" y="6138413"/>
              <a:ext cx="4434668" cy="1422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01250" tIns="50625" rIns="101250" bIns="50625">
              <a:spAutoFit/>
            </a:bodyPr>
            <a:lstStyle/>
            <a:p>
              <a:pPr hangingPunct="1">
                <a:buClr>
                  <a:srgbClr val="375974"/>
                </a:buClr>
                <a:buSzPct val="100000"/>
                <a:buFont typeface="Arial" pitchFamily="34" charset="0"/>
                <a:buNone/>
                <a:tabLst>
                  <a:tab pos="0" algn="l"/>
                  <a:tab pos="1028700" algn="l"/>
                  <a:tab pos="2057400" algn="l"/>
                  <a:tab pos="3084513" algn="l"/>
                  <a:tab pos="4114800" algn="l"/>
                  <a:tab pos="5143500" algn="l"/>
                  <a:tab pos="6170613" algn="l"/>
                  <a:tab pos="7199313" algn="l"/>
                  <a:tab pos="8229600" algn="l"/>
                  <a:tab pos="9258300" algn="l"/>
                  <a:tab pos="10287000" algn="l"/>
                  <a:tab pos="11315700" algn="l"/>
                </a:tabLst>
              </a:pPr>
              <a:r>
                <a:rPr lang="en-US" sz="2100" b="0">
                  <a:solidFill>
                    <a:srgbClr val="FFFF00"/>
                  </a:solidFill>
                  <a:cs typeface="Arial" pitchFamily="34" charset="0"/>
                </a:rPr>
                <a:t>Breakdown</a:t>
              </a:r>
            </a:p>
            <a:p>
              <a:pPr hangingPunct="1">
                <a:buClr>
                  <a:srgbClr val="375974"/>
                </a:buClr>
                <a:buSzPct val="100000"/>
                <a:buFont typeface="Arial" pitchFamily="34" charset="0"/>
                <a:buNone/>
                <a:tabLst>
                  <a:tab pos="0" algn="l"/>
                  <a:tab pos="1028700" algn="l"/>
                  <a:tab pos="2057400" algn="l"/>
                  <a:tab pos="3084513" algn="l"/>
                  <a:tab pos="4114800" algn="l"/>
                  <a:tab pos="5143500" algn="l"/>
                  <a:tab pos="6170613" algn="l"/>
                  <a:tab pos="7199313" algn="l"/>
                  <a:tab pos="8229600" algn="l"/>
                  <a:tab pos="9258300" algn="l"/>
                  <a:tab pos="10287000" algn="l"/>
                  <a:tab pos="11315700" algn="l"/>
                </a:tabLst>
              </a:pPr>
              <a:r>
                <a:rPr lang="en-US" sz="2100" b="0">
                  <a:solidFill>
                    <a:srgbClr val="FFFF00"/>
                  </a:solidFill>
                  <a:cs typeface="Arial" pitchFamily="34" charset="0"/>
                </a:rPr>
                <a:t>voltage </a:t>
              </a:r>
              <a:r>
                <a:rPr lang="en-US" sz="2100">
                  <a:solidFill>
                    <a:srgbClr val="FFFF00"/>
                  </a:solidFill>
                  <a:cs typeface="Arial" pitchFamily="34" charset="0"/>
                </a:rPr>
                <a:t>V</a:t>
              </a:r>
              <a:r>
                <a:rPr lang="en-US" sz="2100" baseline="-25000">
                  <a:solidFill>
                    <a:srgbClr val="FFFF00"/>
                  </a:solidFill>
                  <a:cs typeface="Arial" pitchFamily="34" charset="0"/>
                </a:rPr>
                <a:t>br</a:t>
              </a:r>
            </a:p>
          </p:txBody>
        </p:sp>
        <p:sp>
          <p:nvSpPr>
            <p:cNvPr id="69" name="Straight Connector 21">
              <a:extLst>
                <a:ext uri="{FF2B5EF4-FFF2-40B4-BE49-F238E27FC236}">
                  <a16:creationId xmlns:a16="http://schemas.microsoft.com/office/drawing/2014/main" id="{8C52EC20-2A38-45EA-A14A-5A593C88E9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86250" y="4286250"/>
              <a:ext cx="2643189" cy="1285875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arrow" w="lg" len="lg"/>
            </a:ln>
          </p:spPr>
          <p:txBody>
            <a:bodyPr lIns="101250" tIns="50625" rIns="101250" bIns="50625" anchor="ctr" anchorCtr="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TextBox 22">
              <a:extLst>
                <a:ext uri="{FF2B5EF4-FFF2-40B4-BE49-F238E27FC236}">
                  <a16:creationId xmlns:a16="http://schemas.microsoft.com/office/drawing/2014/main" id="{84A90882-7882-4F02-BF64-C9DB968B19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517970">
              <a:off x="3413743" y="4146801"/>
              <a:ext cx="3846501" cy="778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01250" tIns="50625" rIns="101250" bIns="50625">
              <a:spAutoFit/>
            </a:bodyPr>
            <a:lstStyle/>
            <a:p>
              <a:pPr algn="l" hangingPunct="1">
                <a:buClr>
                  <a:srgbClr val="375974"/>
                </a:buClr>
                <a:buSzPct val="100000"/>
                <a:buFont typeface="Arial" pitchFamily="34" charset="0"/>
                <a:buNone/>
                <a:tabLst>
                  <a:tab pos="0" algn="l"/>
                  <a:tab pos="1028700" algn="l"/>
                  <a:tab pos="2057400" algn="l"/>
                  <a:tab pos="3084513" algn="l"/>
                  <a:tab pos="4114800" algn="l"/>
                  <a:tab pos="5143500" algn="l"/>
                  <a:tab pos="6170613" algn="l"/>
                  <a:tab pos="7199313" algn="l"/>
                  <a:tab pos="8229600" algn="l"/>
                  <a:tab pos="9258300" algn="l"/>
                  <a:tab pos="10287000" algn="l"/>
                  <a:tab pos="11315700" algn="l"/>
                </a:tabLst>
              </a:pPr>
              <a:r>
                <a:rPr lang="en-US" sz="2000" b="0">
                  <a:solidFill>
                    <a:srgbClr val="FFFFFF"/>
                  </a:solidFill>
                  <a:cs typeface="Arial" pitchFamily="34" charset="0"/>
                </a:rPr>
                <a:t>Quenching</a:t>
              </a:r>
            </a:p>
          </p:txBody>
        </p:sp>
        <p:sp>
          <p:nvSpPr>
            <p:cNvPr id="72" name="Oval 27">
              <a:extLst>
                <a:ext uri="{FF2B5EF4-FFF2-40B4-BE49-F238E27FC236}">
                  <a16:creationId xmlns:a16="http://schemas.microsoft.com/office/drawing/2014/main" id="{1A66423E-B1AD-42CD-88B8-555ECFCD55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5899" y="5521887"/>
              <a:ext cx="386814" cy="273571"/>
            </a:xfrm>
            <a:prstGeom prst="ellipse">
              <a:avLst/>
            </a:prstGeom>
            <a:solidFill>
              <a:srgbClr val="00FF00"/>
            </a:solidFill>
            <a:ln w="6350">
              <a:solidFill>
                <a:srgbClr val="00CC00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Oval 28">
              <a:extLst>
                <a:ext uri="{FF2B5EF4-FFF2-40B4-BE49-F238E27FC236}">
                  <a16:creationId xmlns:a16="http://schemas.microsoft.com/office/drawing/2014/main" id="{7AC00891-E4B8-41F1-B4A3-966447CF18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4784" y="4182036"/>
              <a:ext cx="386814" cy="273571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Oval 29">
              <a:extLst>
                <a:ext uri="{FF2B5EF4-FFF2-40B4-BE49-F238E27FC236}">
                  <a16:creationId xmlns:a16="http://schemas.microsoft.com/office/drawing/2014/main" id="{ACD81061-700F-483E-9947-37A79471EB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8724" y="5520298"/>
              <a:ext cx="386814" cy="273571"/>
            </a:xfrm>
            <a:prstGeom prst="ellipse">
              <a:avLst/>
            </a:prstGeom>
            <a:solidFill>
              <a:srgbClr val="00FFFF"/>
            </a:solidFill>
            <a:ln w="6350">
              <a:solidFill>
                <a:srgbClr val="00CCCC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75" name="Straight Connector 30">
              <a:extLst>
                <a:ext uri="{FF2B5EF4-FFF2-40B4-BE49-F238E27FC236}">
                  <a16:creationId xmlns:a16="http://schemas.microsoft.com/office/drawing/2014/main" id="{8F55231F-6FC4-467B-988B-E31B601EDF7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254125" y="5083175"/>
              <a:ext cx="357188" cy="0"/>
            </a:xfrm>
            <a:prstGeom prst="lin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</p:spPr>
        </p:cxnSp>
        <p:sp>
          <p:nvSpPr>
            <p:cNvPr id="71" name="Straight Connector 23">
              <a:extLst>
                <a:ext uri="{FF2B5EF4-FFF2-40B4-BE49-F238E27FC236}">
                  <a16:creationId xmlns:a16="http://schemas.microsoft.com/office/drawing/2014/main" id="{187AA25F-F1C6-466A-8785-4450D5E569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4188" y="5749925"/>
              <a:ext cx="2643187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arrow" w="lg" len="lg"/>
            </a:ln>
          </p:spPr>
          <p:txBody>
            <a:bodyPr lIns="101250" tIns="50625" rIns="101250" bIns="50625" anchor="ctr" anchorCtr="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Straight Connector 12">
              <a:extLst>
                <a:ext uri="{FF2B5EF4-FFF2-40B4-BE49-F238E27FC236}">
                  <a16:creationId xmlns:a16="http://schemas.microsoft.com/office/drawing/2014/main" id="{ABFD06C0-D1B8-4791-982F-0A43A7B285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000875" y="4429125"/>
              <a:ext cx="0" cy="114300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arrow" w="lg" len="lg"/>
            </a:ln>
          </p:spPr>
          <p:txBody>
            <a:bodyPr lIns="101250" tIns="50625" rIns="101250" bIns="50625" anchor="ctr" anchorCtr="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1498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Superconducting single-photon detectors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47650" y="4123947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Transition-edge sensor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47650" y="689185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Superconducting nanowire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20" y="1257522"/>
            <a:ext cx="2502030" cy="25280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430" y="905215"/>
            <a:ext cx="4847940" cy="2834074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419861" y="4699169"/>
            <a:ext cx="3859519" cy="2938491"/>
            <a:chOff x="419861" y="4721745"/>
            <a:chExt cx="3859519" cy="29384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999" y="4721745"/>
              <a:ext cx="2458044" cy="256519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 bwMode="auto">
            <a:xfrm>
              <a:off x="419861" y="5005927"/>
              <a:ext cx="896448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CA" sz="2000">
                  <a:ln w="12700">
                    <a:noFill/>
                  </a:ln>
                  <a:solidFill>
                    <a:srgbClr val="DDDDDD"/>
                  </a:solidFill>
                </a:rPr>
                <a:t>Al lead</a:t>
              </a:r>
              <a:endParaRPr lang="en-US" sz="2000">
                <a:ln w="12700">
                  <a:noFill/>
                </a:ln>
                <a:solidFill>
                  <a:srgbClr val="3333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3382932" y="5988333"/>
              <a:ext cx="896448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CA" sz="2000">
                  <a:ln w="12700">
                    <a:noFill/>
                  </a:ln>
                  <a:solidFill>
                    <a:srgbClr val="DDDDDD"/>
                  </a:solidFill>
                </a:rPr>
                <a:t>W sensor</a:t>
              </a:r>
              <a:endParaRPr lang="en-US" sz="2000">
                <a:ln w="12700">
                  <a:noFill/>
                </a:ln>
                <a:solidFill>
                  <a:srgbClr val="3333FF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 bwMode="auto">
            <a:xfrm>
              <a:off x="1313218" y="5198604"/>
              <a:ext cx="344555" cy="72051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2881943" y="6062765"/>
              <a:ext cx="319523" cy="7015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grpSp>
          <p:nvGrpSpPr>
            <p:cNvPr id="26" name="Group 25"/>
            <p:cNvGrpSpPr/>
            <p:nvPr/>
          </p:nvGrpSpPr>
          <p:grpSpPr>
            <a:xfrm rot="5400000">
              <a:off x="3223208" y="7046655"/>
              <a:ext cx="88254" cy="666000"/>
              <a:chOff x="3658768" y="6904927"/>
              <a:chExt cx="88254" cy="409178"/>
            </a:xfrm>
          </p:grpSpPr>
          <p:cxnSp>
            <p:nvCxnSpPr>
              <p:cNvPr id="22" name="Straight Connector 21"/>
              <p:cNvCxnSpPr/>
              <p:nvPr/>
            </p:nvCxnSpPr>
            <p:spPr bwMode="auto">
              <a:xfrm>
                <a:off x="3703300" y="6904927"/>
                <a:ext cx="0" cy="409178"/>
              </a:xfrm>
              <a:prstGeom prst="line">
                <a:avLst/>
              </a:prstGeom>
              <a:solidFill>
                <a:schemeClr val="accent1"/>
              </a:solidFill>
              <a:ln w="9525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>
                <a:off x="3658768" y="6904927"/>
                <a:ext cx="88254" cy="0"/>
              </a:xfrm>
              <a:prstGeom prst="line">
                <a:avLst/>
              </a:prstGeom>
              <a:solidFill>
                <a:schemeClr val="accent1"/>
              </a:solidFill>
              <a:ln w="9525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>
                <a:off x="3658768" y="7314105"/>
                <a:ext cx="88254" cy="0"/>
              </a:xfrm>
              <a:prstGeom prst="line">
                <a:avLst/>
              </a:prstGeom>
              <a:solidFill>
                <a:schemeClr val="accent1"/>
              </a:solidFill>
              <a:ln w="9525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5" name="Rectangle 24"/>
            <p:cNvSpPr/>
            <p:nvPr/>
          </p:nvSpPr>
          <p:spPr bwMode="auto">
            <a:xfrm>
              <a:off x="2899612" y="7363364"/>
              <a:ext cx="735445" cy="296872"/>
            </a:xfrm>
            <a:prstGeom prst="rect">
              <a:avLst/>
            </a:prstGeom>
            <a:noFill/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CA" sz="1600" b="0">
                  <a:solidFill>
                    <a:srgbClr val="C0C0C0"/>
                  </a:solidFill>
                </a:rPr>
                <a:t>10</a:t>
              </a:r>
              <a:r>
                <a:rPr lang="en-CA" sz="800" b="0">
                  <a:solidFill>
                    <a:srgbClr val="C0C0C0"/>
                  </a:solidFill>
                </a:rPr>
                <a:t> </a:t>
              </a:r>
              <a:r>
                <a:rPr lang="en-CA" sz="1600" b="0">
                  <a:solidFill>
                    <a:srgbClr val="C0C0C0"/>
                  </a:solidFill>
                </a:rPr>
                <a:t>µm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380667" y="4452569"/>
            <a:ext cx="3280035" cy="3060634"/>
            <a:chOff x="5380667" y="4486433"/>
            <a:chExt cx="3280035" cy="306063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0667" y="4486433"/>
              <a:ext cx="3280035" cy="3060634"/>
            </a:xfrm>
            <a:prstGeom prst="rect">
              <a:avLst/>
            </a:prstGeom>
          </p:spPr>
        </p:pic>
        <p:sp>
          <p:nvSpPr>
            <p:cNvPr id="33" name="Freeform 32"/>
            <p:cNvSpPr/>
            <p:nvPr/>
          </p:nvSpPr>
          <p:spPr bwMode="auto">
            <a:xfrm rot="851487">
              <a:off x="6402411" y="6822269"/>
              <a:ext cx="649345" cy="156664"/>
            </a:xfrm>
            <a:custGeom>
              <a:avLst/>
              <a:gdLst>
                <a:gd name="connsiteX0" fmla="*/ 0 w 565149"/>
                <a:gd name="connsiteY0" fmla="*/ 64464 h 138343"/>
                <a:gd name="connsiteX1" fmla="*/ 107244 w 565149"/>
                <a:gd name="connsiteY1" fmla="*/ 2375 h 138343"/>
                <a:gd name="connsiteX2" fmla="*/ 197555 w 565149"/>
                <a:gd name="connsiteY2" fmla="*/ 137842 h 138343"/>
                <a:gd name="connsiteX3" fmla="*/ 333022 w 565149"/>
                <a:gd name="connsiteY3" fmla="*/ 30597 h 138343"/>
                <a:gd name="connsiteX4" fmla="*/ 412044 w 565149"/>
                <a:gd name="connsiteY4" fmla="*/ 137842 h 138343"/>
                <a:gd name="connsiteX5" fmla="*/ 502355 w 565149"/>
                <a:gd name="connsiteY5" fmla="*/ 70108 h 138343"/>
                <a:gd name="connsiteX6" fmla="*/ 558800 w 565149"/>
                <a:gd name="connsiteY6" fmla="*/ 53175 h 138343"/>
                <a:gd name="connsiteX7" fmla="*/ 564444 w 565149"/>
                <a:gd name="connsiteY7" fmla="*/ 53175 h 138343"/>
                <a:gd name="connsiteX8" fmla="*/ 564444 w 565149"/>
                <a:gd name="connsiteY8" fmla="*/ 47531 h 13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5149" h="138343">
                  <a:moveTo>
                    <a:pt x="0" y="64464"/>
                  </a:moveTo>
                  <a:cubicBezTo>
                    <a:pt x="37159" y="27304"/>
                    <a:pt x="74318" y="-9855"/>
                    <a:pt x="107244" y="2375"/>
                  </a:cubicBezTo>
                  <a:cubicBezTo>
                    <a:pt x="140170" y="14605"/>
                    <a:pt x="159925" y="133138"/>
                    <a:pt x="197555" y="137842"/>
                  </a:cubicBezTo>
                  <a:cubicBezTo>
                    <a:pt x="235185" y="142546"/>
                    <a:pt x="297274" y="30597"/>
                    <a:pt x="333022" y="30597"/>
                  </a:cubicBezTo>
                  <a:cubicBezTo>
                    <a:pt x="368770" y="30597"/>
                    <a:pt x="383822" y="131257"/>
                    <a:pt x="412044" y="137842"/>
                  </a:cubicBezTo>
                  <a:cubicBezTo>
                    <a:pt x="440266" y="144427"/>
                    <a:pt x="477896" y="84219"/>
                    <a:pt x="502355" y="70108"/>
                  </a:cubicBezTo>
                  <a:cubicBezTo>
                    <a:pt x="526814" y="55997"/>
                    <a:pt x="548452" y="55997"/>
                    <a:pt x="558800" y="53175"/>
                  </a:cubicBezTo>
                  <a:cubicBezTo>
                    <a:pt x="569148" y="50353"/>
                    <a:pt x="563503" y="54116"/>
                    <a:pt x="564444" y="53175"/>
                  </a:cubicBezTo>
                  <a:cubicBezTo>
                    <a:pt x="565385" y="52234"/>
                    <a:pt x="564914" y="49882"/>
                    <a:pt x="564444" y="47531"/>
                  </a:cubicBezTo>
                </a:path>
              </a:pathLst>
            </a:custGeom>
            <a:noFill/>
            <a:ln w="28575" cap="sq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stealth" w="lg" len="lg"/>
            </a:ln>
            <a:effectLst/>
          </p:spPr>
          <p:txBody>
            <a:bodyPr rtlCol="0" anchor="ctr"/>
            <a:lstStyle/>
            <a:p>
              <a:pPr algn="ctr"/>
              <a:endParaRPr lang="en-CA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 bwMode="auto">
                <a:xfrm>
                  <a:off x="5941254" y="6559455"/>
                  <a:ext cx="580908" cy="31567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2200" b="0" i="1" smtClean="0">
                            <a:ln w="12700">
                              <a:noFill/>
                            </a:ln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  <m:r>
                          <a:rPr lang="en-CA" sz="2200" b="0" i="1" smtClean="0">
                            <a:ln w="12700">
                              <a:noFill/>
                            </a:ln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oMath>
                    </m:oMathPara>
                  </a14:m>
                  <a:endParaRPr lang="en-US" sz="2200" b="0">
                    <a:ln w="12700">
                      <a:noFill/>
                    </a:ln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941254" y="6559455"/>
                  <a:ext cx="580908" cy="31567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6316" b="-15385"/>
                  </a:stretch>
                </a:blip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ext Box 73"/>
          <p:cNvSpPr txBox="1">
            <a:spLocks noChangeArrowheads="1"/>
          </p:cNvSpPr>
          <p:nvPr/>
        </p:nvSpPr>
        <p:spPr bwMode="auto">
          <a:xfrm>
            <a:off x="151200" y="3857625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Images reprinted from: R. Sobolewski </a:t>
            </a:r>
            <a:r>
              <a:rPr lang="en-US" sz="900" b="0" i="1">
                <a:solidFill>
                  <a:srgbClr val="4D4D4D"/>
                </a:solidFill>
                <a:cs typeface="Arial" pitchFamily="34" charset="0"/>
              </a:rPr>
              <a:t>et al.,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 IEEE Trans. Appl. Supercond. </a:t>
            </a:r>
            <a:r>
              <a:rPr lang="en-US" sz="900">
                <a:solidFill>
                  <a:srgbClr val="4D4D4D"/>
                </a:solidFill>
                <a:cs typeface="Arial" pitchFamily="34" charset="0"/>
              </a:rPr>
              <a:t>13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, 1151 (2003)</a:t>
            </a:r>
          </a:p>
        </p:txBody>
      </p:sp>
      <p:sp>
        <p:nvSpPr>
          <p:cNvPr id="28" name="Text Box 73"/>
          <p:cNvSpPr txBox="1">
            <a:spLocks noChangeArrowheads="1"/>
          </p:cNvSpPr>
          <p:nvPr/>
        </p:nvSpPr>
        <p:spPr bwMode="auto">
          <a:xfrm>
            <a:off x="151200" y="7506000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Images reprinted from: B. Cabrera </a:t>
            </a:r>
            <a:r>
              <a:rPr lang="en-US" sz="900" b="0" i="1">
                <a:solidFill>
                  <a:srgbClr val="4D4D4D"/>
                </a:solidFill>
                <a:cs typeface="Arial" pitchFamily="34" charset="0"/>
              </a:rPr>
              <a:t>et al.,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 Appl. Phys. Lett. </a:t>
            </a:r>
            <a:r>
              <a:rPr lang="en-US" sz="900">
                <a:solidFill>
                  <a:srgbClr val="4D4D4D"/>
                </a:solidFill>
                <a:cs typeface="Arial" pitchFamily="34" charset="0"/>
              </a:rPr>
              <a:t>73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, 735 (1998);  A.J. Miller </a:t>
            </a:r>
            <a:r>
              <a:rPr lang="en-US" sz="900" b="0" i="1">
                <a:solidFill>
                  <a:srgbClr val="4D4D4D"/>
                </a:solidFill>
                <a:cs typeface="Arial" pitchFamily="34" charset="0"/>
              </a:rPr>
              <a:t>et al.,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 Appl. Phys. Lett. </a:t>
            </a:r>
            <a:r>
              <a:rPr lang="en-US" sz="900">
                <a:solidFill>
                  <a:srgbClr val="4D4D4D"/>
                </a:solidFill>
                <a:cs typeface="Arial" pitchFamily="34" charset="0"/>
              </a:rPr>
              <a:t>83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, 791 (2003)</a:t>
            </a:r>
          </a:p>
        </p:txBody>
      </p:sp>
    </p:spTree>
    <p:extLst>
      <p:ext uri="{BB962C8B-B14F-4D97-AF65-F5344CB8AC3E}">
        <p14:creationId xmlns:p14="http://schemas.microsoft.com/office/powerpoint/2010/main" val="603326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Cooling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A42E8-106F-458C-973E-26424A4340B3}"/>
              </a:ext>
            </a:extLst>
          </p:cNvPr>
          <p:cNvSpPr txBox="1">
            <a:spLocks/>
          </p:cNvSpPr>
          <p:nvPr/>
        </p:nvSpPr>
        <p:spPr>
          <a:xfrm>
            <a:off x="247651" y="689185"/>
            <a:ext cx="9791700" cy="2448340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  <a:tabLst>
                <a:tab pos="4122738" algn="l"/>
              </a:tabLst>
            </a:pPr>
            <a:r>
              <a:rPr lang="en-US" sz="2200" kern="0">
                <a:solidFill>
                  <a:srgbClr val="FFFFFF"/>
                </a:solidFill>
              </a:rPr>
              <a:t>Photomultiplier: room temperature	  Avalanche photodiode: −50 °C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  <a:tabLst>
                <a:tab pos="4122738" algn="l"/>
              </a:tabLst>
            </a:pPr>
            <a:endParaRPr lang="en-US" sz="2200" kern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  <a:tabLst>
                <a:tab pos="4122738" algn="l"/>
              </a:tabLst>
            </a:pPr>
            <a:endParaRPr lang="en-US" sz="2200" kern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  <a:tabLst>
                <a:tab pos="4122738" algn="l"/>
              </a:tabLst>
            </a:pPr>
            <a:endParaRPr lang="en-US" sz="1600" kern="0">
              <a:solidFill>
                <a:srgbClr val="FFFFFF"/>
              </a:solidFill>
            </a:endParaRPr>
          </a:p>
          <a:p>
            <a:pPr marL="5078413" indent="0">
              <a:spcBef>
                <a:spcPts val="0"/>
              </a:spcBef>
              <a:spcAft>
                <a:spcPts val="1800"/>
              </a:spcAft>
              <a:buNone/>
              <a:tabLst>
                <a:tab pos="4122738" algn="l"/>
              </a:tabLst>
            </a:pPr>
            <a:r>
              <a:rPr lang="en-US" sz="2200" kern="0">
                <a:solidFill>
                  <a:srgbClr val="FFFFFF"/>
                </a:solidFill>
              </a:rPr>
              <a:t>Thermoelectric cooling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>
                <a:tab pos="4122738" algn="l"/>
              </a:tabLst>
            </a:pPr>
            <a:endParaRPr lang="en-CA" sz="1000" kern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  <a:tabLst>
                <a:tab pos="4122738" algn="l"/>
              </a:tabLst>
            </a:pPr>
            <a:r>
              <a:rPr lang="en-CA" sz="2200" kern="0">
                <a:solidFill>
                  <a:srgbClr val="FFFFFF"/>
                </a:solidFill>
              </a:rPr>
              <a:t>Superconducting nanowire: 4 K     </a:t>
            </a:r>
            <a:r>
              <a:rPr lang="en-CA" sz="1000" kern="0">
                <a:solidFill>
                  <a:srgbClr val="FFFFFF"/>
                </a:solidFill>
              </a:rPr>
              <a:t> </a:t>
            </a:r>
            <a:r>
              <a:rPr lang="en-CA" sz="2200" kern="0">
                <a:solidFill>
                  <a:srgbClr val="FFFFFF"/>
                </a:solidFill>
              </a:rPr>
              <a:t>Transition-edge sensor: 100 mK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6E694F-D5B4-48E6-8962-4C01AC31E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00" t="5711" r="5499" b="13621"/>
          <a:stretch/>
        </p:blipFill>
        <p:spPr>
          <a:xfrm>
            <a:off x="5342277" y="1138498"/>
            <a:ext cx="2465593" cy="1634836"/>
          </a:xfrm>
          <a:prstGeom prst="rect">
            <a:avLst/>
          </a:prstGeom>
        </p:spPr>
      </p:pic>
      <p:sp>
        <p:nvSpPr>
          <p:cNvPr id="6" name="Text Box 73">
            <a:extLst>
              <a:ext uri="{FF2B5EF4-FFF2-40B4-BE49-F238E27FC236}">
                <a16:creationId xmlns:a16="http://schemas.microsoft.com/office/drawing/2014/main" id="{7008FF24-9F05-48AF-A68B-98C3F35F3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00" y="7506000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Images reprinted from: Kryotherm;  S. Sauge </a:t>
            </a:r>
            <a:r>
              <a:rPr lang="en-US" sz="900" b="0" i="1">
                <a:solidFill>
                  <a:srgbClr val="4D4D4D"/>
                </a:solidFill>
                <a:cs typeface="Arial" pitchFamily="34" charset="0"/>
              </a:rPr>
              <a:t>et al.,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 Opt. Express </a:t>
            </a:r>
            <a:r>
              <a:rPr lang="en-US" sz="900">
                <a:solidFill>
                  <a:srgbClr val="4D4D4D"/>
                </a:solidFill>
                <a:cs typeface="Arial" pitchFamily="34" charset="0"/>
              </a:rPr>
              <a:t>19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, 23590 (2011);  Advanced Research Systems;  University of Cape Town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3A17C1-0591-4E29-B5B8-C634665B6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49" y="4001646"/>
            <a:ext cx="4463791" cy="3442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F1E72D-9782-4241-AC33-AF46A9E5E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267" y="4001645"/>
            <a:ext cx="5160084" cy="34425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24151A-21AA-4C19-8076-348D7F0654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684" b="39253"/>
          <a:stretch/>
        </p:blipFill>
        <p:spPr>
          <a:xfrm>
            <a:off x="7904984" y="1138481"/>
            <a:ext cx="2134366" cy="163483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9BD951C-C759-43A7-9EAA-9FF6AE6B707E}"/>
              </a:ext>
            </a:extLst>
          </p:cNvPr>
          <p:cNvGrpSpPr/>
          <p:nvPr/>
        </p:nvGrpSpPr>
        <p:grpSpPr>
          <a:xfrm>
            <a:off x="8990698" y="2777475"/>
            <a:ext cx="1071786" cy="380548"/>
            <a:chOff x="5368805" y="6429487"/>
            <a:chExt cx="1071786" cy="38054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8387077-2417-4CC3-87E1-31A79F4C523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21927" y="6810035"/>
              <a:ext cx="568800" cy="0"/>
            </a:xfrm>
            <a:prstGeom prst="line">
              <a:avLst/>
            </a:prstGeom>
            <a:noFill/>
            <a:ln w="9525" cap="sq" algn="ctr">
              <a:solidFill>
                <a:srgbClr val="C0C0C0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3A7B2FD-5460-4FF8-82A1-8FC40DC28D5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421927" y="6738035"/>
              <a:ext cx="0" cy="72000"/>
            </a:xfrm>
            <a:prstGeom prst="line">
              <a:avLst/>
            </a:prstGeom>
            <a:noFill/>
            <a:ln w="9525" cap="sq" algn="ctr">
              <a:solidFill>
                <a:srgbClr val="C0C0C0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87EF5A4-A31D-4641-A8C5-8E4162A8E58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990727" y="6738035"/>
              <a:ext cx="0" cy="72000"/>
            </a:xfrm>
            <a:prstGeom prst="line">
              <a:avLst/>
            </a:prstGeom>
            <a:noFill/>
            <a:ln w="9525" cap="sq" algn="ctr">
              <a:solidFill>
                <a:srgbClr val="C0C0C0"/>
              </a:solidFill>
              <a:round/>
              <a:headEnd type="none" w="med" len="med"/>
              <a:tailEnd type="none" w="med" len="med"/>
            </a:ln>
          </p:spPr>
        </p:cxn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FC6A088C-23F9-4FAA-91A3-974F6299C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4693" y="6429487"/>
              <a:ext cx="505898" cy="360000"/>
            </a:xfrm>
            <a:custGeom>
              <a:avLst/>
              <a:gdLst>
                <a:gd name="T0" fmla="*/ 340 w 340"/>
                <a:gd name="T1" fmla="*/ 208 h 208"/>
                <a:gd name="T2" fmla="*/ 340 w 340"/>
                <a:gd name="T3" fmla="*/ 0 h 208"/>
                <a:gd name="T4" fmla="*/ 0 w 340"/>
                <a:gd name="T5" fmla="*/ 0 h 208"/>
                <a:gd name="T6" fmla="*/ 0 w 340"/>
                <a:gd name="T7" fmla="*/ 208 h 208"/>
                <a:gd name="T8" fmla="*/ 340 w 340"/>
                <a:gd name="T9" fmla="*/ 208 h 208"/>
                <a:gd name="T10" fmla="*/ 340 w 340"/>
                <a:gd name="T1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208">
                  <a:moveTo>
                    <a:pt x="340" y="208"/>
                  </a:moveTo>
                  <a:lnTo>
                    <a:pt x="340" y="0"/>
                  </a:lnTo>
                  <a:lnTo>
                    <a:pt x="0" y="0"/>
                  </a:lnTo>
                  <a:lnTo>
                    <a:pt x="0" y="208"/>
                  </a:lnTo>
                  <a:lnTo>
                    <a:pt x="340" y="208"/>
                  </a:lnTo>
                  <a:lnTo>
                    <a:pt x="340" y="208"/>
                  </a:lnTo>
                  <a:close/>
                </a:path>
              </a:pathLst>
            </a:custGeom>
            <a:noFill/>
            <a:ln w="1905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l"/>
              <a:r>
                <a:rPr lang="en-US" sz="1600" b="0">
                  <a:solidFill>
                    <a:srgbClr val="C0C0C0"/>
                  </a:solidFill>
                </a:rPr>
                <a:t>5</a:t>
              </a:r>
              <a:r>
                <a:rPr lang="en-US" sz="1200" b="0">
                  <a:solidFill>
                    <a:srgbClr val="C0C0C0"/>
                  </a:solidFill>
                </a:rPr>
                <a:t> </a:t>
              </a:r>
              <a:r>
                <a:rPr lang="en-US" sz="1600" b="0">
                  <a:solidFill>
                    <a:srgbClr val="C0C0C0"/>
                  </a:solidFill>
                </a:rPr>
                <a:t>mm</a:t>
              </a: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5B125D84-4EC7-4E6A-BA9F-D577B8E55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8805" y="6429487"/>
              <a:ext cx="613299" cy="360000"/>
            </a:xfrm>
            <a:custGeom>
              <a:avLst/>
              <a:gdLst>
                <a:gd name="T0" fmla="*/ 340 w 340"/>
                <a:gd name="T1" fmla="*/ 208 h 208"/>
                <a:gd name="T2" fmla="*/ 340 w 340"/>
                <a:gd name="T3" fmla="*/ 0 h 208"/>
                <a:gd name="T4" fmla="*/ 0 w 340"/>
                <a:gd name="T5" fmla="*/ 0 h 208"/>
                <a:gd name="T6" fmla="*/ 0 w 340"/>
                <a:gd name="T7" fmla="*/ 208 h 208"/>
                <a:gd name="T8" fmla="*/ 340 w 340"/>
                <a:gd name="T9" fmla="*/ 208 h 208"/>
                <a:gd name="T10" fmla="*/ 340 w 340"/>
                <a:gd name="T1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208">
                  <a:moveTo>
                    <a:pt x="340" y="208"/>
                  </a:moveTo>
                  <a:lnTo>
                    <a:pt x="340" y="0"/>
                  </a:lnTo>
                  <a:lnTo>
                    <a:pt x="0" y="0"/>
                  </a:lnTo>
                  <a:lnTo>
                    <a:pt x="0" y="208"/>
                  </a:lnTo>
                  <a:lnTo>
                    <a:pt x="340" y="208"/>
                  </a:lnTo>
                  <a:lnTo>
                    <a:pt x="340" y="208"/>
                  </a:lnTo>
                  <a:close/>
                </a:path>
              </a:pathLst>
            </a:custGeom>
            <a:noFill/>
            <a:ln w="1905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l"/>
              <a:r>
                <a:rPr lang="en-US" sz="1600" b="0">
                  <a:solidFill>
                    <a:srgbClr val="C0C0C0"/>
                  </a:solidFill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9256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Attenuated laser source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9130360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1982495" y="2340715"/>
            <a:ext cx="36000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miter lim="800000"/>
            <a:headEnd type="none" w="lg" len="lg"/>
            <a:tailEnd type="triangle" w="lg" len="lg"/>
          </a:ln>
          <a:effectLst/>
        </p:spPr>
      </p:cxnSp>
      <p:sp>
        <p:nvSpPr>
          <p:cNvPr id="10" name="Oval 9"/>
          <p:cNvSpPr/>
          <p:nvPr/>
        </p:nvSpPr>
        <p:spPr bwMode="auto">
          <a:xfrm>
            <a:off x="4884100" y="2101746"/>
            <a:ext cx="144000" cy="144000"/>
          </a:xfrm>
          <a:prstGeom prst="ellipse">
            <a:avLst/>
          </a:prstGeom>
          <a:solidFill>
            <a:srgbClr val="FFFFFF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 bwMode="auto">
          <a:xfrm>
            <a:off x="6036260" y="2101746"/>
            <a:ext cx="144000" cy="144000"/>
          </a:xfrm>
          <a:prstGeom prst="ellipse">
            <a:avLst/>
          </a:prstGeom>
          <a:solidFill>
            <a:srgbClr val="FFFFFF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 bwMode="auto">
          <a:xfrm>
            <a:off x="7972485" y="2101746"/>
            <a:ext cx="144000" cy="144000"/>
          </a:xfrm>
          <a:prstGeom prst="ellipse">
            <a:avLst/>
          </a:prstGeom>
          <a:solidFill>
            <a:srgbClr val="FFFFFF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6811180" y="2101746"/>
            <a:ext cx="144000" cy="144000"/>
          </a:xfrm>
          <a:prstGeom prst="ellipse">
            <a:avLst/>
          </a:prstGeom>
          <a:solidFill>
            <a:srgbClr val="FFFFFF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 bwMode="auto">
          <a:xfrm>
            <a:off x="6811180" y="1885716"/>
            <a:ext cx="144000" cy="144000"/>
          </a:xfrm>
          <a:prstGeom prst="ellipse">
            <a:avLst/>
          </a:prstGeom>
          <a:solidFill>
            <a:srgbClr val="FFFFFF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4877968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5264549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5651130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6037711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6424292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6810873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7197454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7584035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7970616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8357197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8743778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3331644" y="2340715"/>
            <a:ext cx="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3718225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4104806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4491387" y="2340715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1785320" y="2340715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2171901" y="2340715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2558482" y="2340715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2945063" y="2340715"/>
            <a:ext cx="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35" name="TextBox 34"/>
          <p:cNvSpPr txBox="1"/>
          <p:nvPr/>
        </p:nvSpPr>
        <p:spPr bwMode="auto">
          <a:xfrm>
            <a:off x="2816320" y="2128972"/>
            <a:ext cx="1588692" cy="45969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Attenuator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6106757" y="2389786"/>
                <a:ext cx="2510751" cy="8611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26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CA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d>
                        <m:dPr>
                          <m:ctrlPr>
                            <a:rPr lang="nb-NO" sz="26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sz="26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</m:e>
                      </m:d>
                      <m:r>
                        <a:rPr lang="pt-BR" sz="2600" i="1">
                          <a:solidFill>
                            <a:srgbClr val="FFFFFF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BR" sz="26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60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60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CA" sz="26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p>
                          </m:sSup>
                          <m:sSup>
                            <m:sSupPr>
                              <m:ctrlPr>
                                <a:rPr lang="pt-BR" sz="260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26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CA" sz="26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CA" sz="26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sup>
                          </m:sSup>
                        </m:num>
                        <m:den>
                          <m:r>
                            <a:rPr lang="en-CA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CA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en-CA" sz="260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6757" y="2389786"/>
                <a:ext cx="2510751" cy="86113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5135370" y="2600158"/>
                <a:ext cx="489236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26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</m:oMath>
                  </m:oMathPara>
                </a14:m>
                <a:endParaRPr lang="en-CA" sz="260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370" y="2600158"/>
                <a:ext cx="489236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/>
          <p:cNvCxnSpPr/>
          <p:nvPr/>
        </p:nvCxnSpPr>
        <p:spPr bwMode="auto">
          <a:xfrm flipH="1">
            <a:off x="5335555" y="2363575"/>
            <a:ext cx="0" cy="377906"/>
          </a:xfrm>
          <a:prstGeom prst="line">
            <a:avLst/>
          </a:prstGeom>
          <a:solidFill>
            <a:schemeClr val="accent1"/>
          </a:solidFill>
          <a:ln w="0" cap="rnd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126" name="Group 125"/>
          <p:cNvGrpSpPr/>
          <p:nvPr/>
        </p:nvGrpSpPr>
        <p:grpSpPr>
          <a:xfrm>
            <a:off x="4063351" y="4277228"/>
            <a:ext cx="2736379" cy="2100747"/>
            <a:chOff x="2075645" y="1996709"/>
            <a:chExt cx="2736379" cy="2520566"/>
          </a:xfrm>
        </p:grpSpPr>
        <p:cxnSp>
          <p:nvCxnSpPr>
            <p:cNvPr id="61" name="Straight Arrow Connector 4"/>
            <p:cNvCxnSpPr>
              <a:cxnSpLocks noChangeShapeType="1"/>
            </p:cNvCxnSpPr>
            <p:nvPr/>
          </p:nvCxnSpPr>
          <p:spPr bwMode="auto">
            <a:xfrm flipV="1">
              <a:off x="2550800" y="2201395"/>
              <a:ext cx="0" cy="1978179"/>
            </a:xfrm>
            <a:prstGeom prst="straightConnector1">
              <a:avLst/>
            </a:prstGeom>
            <a:noFill/>
            <a:ln w="6350" algn="ctr">
              <a:solidFill>
                <a:srgbClr val="DDDDDD"/>
              </a:solidFill>
              <a:round/>
              <a:headEnd/>
              <a:tailEnd type="arrow" w="lg" len="lg"/>
            </a:ln>
          </p:spPr>
        </p:cxnSp>
        <p:cxnSp>
          <p:nvCxnSpPr>
            <p:cNvPr id="62" name="Straight Arrow Connector 6"/>
            <p:cNvCxnSpPr>
              <a:cxnSpLocks noChangeShapeType="1"/>
            </p:cNvCxnSpPr>
            <p:nvPr/>
          </p:nvCxnSpPr>
          <p:spPr bwMode="auto">
            <a:xfrm flipV="1">
              <a:off x="2550800" y="4171916"/>
              <a:ext cx="1973195" cy="6067"/>
            </a:xfrm>
            <a:prstGeom prst="straightConnector1">
              <a:avLst/>
            </a:prstGeom>
            <a:noFill/>
            <a:ln w="6350" algn="ctr">
              <a:solidFill>
                <a:srgbClr val="DDDDDD"/>
              </a:solidFill>
              <a:round/>
              <a:headEnd/>
              <a:tailEnd type="arrow" w="lg" len="lg"/>
            </a:ln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2479130" y="2567796"/>
              <a:ext cx="144020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78" name="Straight Connector 77"/>
            <p:cNvCxnSpPr/>
            <p:nvPr/>
          </p:nvCxnSpPr>
          <p:spPr bwMode="auto">
            <a:xfrm>
              <a:off x="2478562" y="2969827"/>
              <a:ext cx="144020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80" name="Straight Connector 79"/>
            <p:cNvCxnSpPr/>
            <p:nvPr/>
          </p:nvCxnSpPr>
          <p:spPr bwMode="auto">
            <a:xfrm>
              <a:off x="2479130" y="3771519"/>
              <a:ext cx="144020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81" name="Straight Connector 80"/>
            <p:cNvCxnSpPr/>
            <p:nvPr/>
          </p:nvCxnSpPr>
          <p:spPr bwMode="auto">
            <a:xfrm>
              <a:off x="2515050" y="2784523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84" name="Straight Connector 83"/>
            <p:cNvCxnSpPr/>
            <p:nvPr/>
          </p:nvCxnSpPr>
          <p:spPr bwMode="auto">
            <a:xfrm>
              <a:off x="2515050" y="2687845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85" name="Straight Connector 84"/>
            <p:cNvCxnSpPr/>
            <p:nvPr/>
          </p:nvCxnSpPr>
          <p:spPr bwMode="auto">
            <a:xfrm>
              <a:off x="2515050" y="2633455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86" name="Straight Connector 85"/>
            <p:cNvCxnSpPr/>
            <p:nvPr/>
          </p:nvCxnSpPr>
          <p:spPr bwMode="auto">
            <a:xfrm>
              <a:off x="2515050" y="2854771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87" name="Straight Connector 86"/>
            <p:cNvCxnSpPr/>
            <p:nvPr/>
          </p:nvCxnSpPr>
          <p:spPr bwMode="auto">
            <a:xfrm>
              <a:off x="2515050" y="2730133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89" name="Straight Connector 88"/>
            <p:cNvCxnSpPr/>
            <p:nvPr/>
          </p:nvCxnSpPr>
          <p:spPr bwMode="auto">
            <a:xfrm>
              <a:off x="2515050" y="2661647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0" name="Straight Connector 89"/>
            <p:cNvCxnSpPr/>
            <p:nvPr/>
          </p:nvCxnSpPr>
          <p:spPr bwMode="auto">
            <a:xfrm>
              <a:off x="2515050" y="2612311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1" name="Straight Connector 90"/>
            <p:cNvCxnSpPr/>
            <p:nvPr/>
          </p:nvCxnSpPr>
          <p:spPr bwMode="auto">
            <a:xfrm>
              <a:off x="2515050" y="2591167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3" name="Straight Connector 92"/>
            <p:cNvCxnSpPr/>
            <p:nvPr/>
          </p:nvCxnSpPr>
          <p:spPr bwMode="auto">
            <a:xfrm>
              <a:off x="2515050" y="3186861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4" name="Straight Connector 93"/>
            <p:cNvCxnSpPr/>
            <p:nvPr/>
          </p:nvCxnSpPr>
          <p:spPr bwMode="auto">
            <a:xfrm>
              <a:off x="2515050" y="3090183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5" name="Straight Connector 94"/>
            <p:cNvCxnSpPr/>
            <p:nvPr/>
          </p:nvCxnSpPr>
          <p:spPr bwMode="auto">
            <a:xfrm>
              <a:off x="2515050" y="3035793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6" name="Straight Connector 95"/>
            <p:cNvCxnSpPr/>
            <p:nvPr/>
          </p:nvCxnSpPr>
          <p:spPr bwMode="auto">
            <a:xfrm>
              <a:off x="2515050" y="3257109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7" name="Straight Connector 96"/>
            <p:cNvCxnSpPr/>
            <p:nvPr/>
          </p:nvCxnSpPr>
          <p:spPr bwMode="auto">
            <a:xfrm>
              <a:off x="2515050" y="3132471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8" name="Straight Connector 97"/>
            <p:cNvCxnSpPr/>
            <p:nvPr/>
          </p:nvCxnSpPr>
          <p:spPr bwMode="auto">
            <a:xfrm>
              <a:off x="2515050" y="3063985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9" name="Straight Connector 98"/>
            <p:cNvCxnSpPr/>
            <p:nvPr/>
          </p:nvCxnSpPr>
          <p:spPr bwMode="auto">
            <a:xfrm>
              <a:off x="2515050" y="3014649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0" name="Straight Connector 99"/>
            <p:cNvCxnSpPr/>
            <p:nvPr/>
          </p:nvCxnSpPr>
          <p:spPr bwMode="auto">
            <a:xfrm>
              <a:off x="2515050" y="2993505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1" name="Straight Connector 100"/>
            <p:cNvCxnSpPr/>
            <p:nvPr/>
          </p:nvCxnSpPr>
          <p:spPr bwMode="auto">
            <a:xfrm>
              <a:off x="2478562" y="3370223"/>
              <a:ext cx="144020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2" name="Straight Connector 101"/>
            <p:cNvCxnSpPr/>
            <p:nvPr/>
          </p:nvCxnSpPr>
          <p:spPr bwMode="auto">
            <a:xfrm>
              <a:off x="2514482" y="3586950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3" name="Straight Connector 102"/>
            <p:cNvCxnSpPr/>
            <p:nvPr/>
          </p:nvCxnSpPr>
          <p:spPr bwMode="auto">
            <a:xfrm>
              <a:off x="2514482" y="3490272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4" name="Straight Connector 103"/>
            <p:cNvCxnSpPr/>
            <p:nvPr/>
          </p:nvCxnSpPr>
          <p:spPr bwMode="auto">
            <a:xfrm>
              <a:off x="2514482" y="3435882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5" name="Straight Connector 104"/>
            <p:cNvCxnSpPr/>
            <p:nvPr/>
          </p:nvCxnSpPr>
          <p:spPr bwMode="auto">
            <a:xfrm>
              <a:off x="2514482" y="3657198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6" name="Straight Connector 105"/>
            <p:cNvCxnSpPr/>
            <p:nvPr/>
          </p:nvCxnSpPr>
          <p:spPr bwMode="auto">
            <a:xfrm>
              <a:off x="2514482" y="3532560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7" name="Straight Connector 106"/>
            <p:cNvCxnSpPr/>
            <p:nvPr/>
          </p:nvCxnSpPr>
          <p:spPr bwMode="auto">
            <a:xfrm>
              <a:off x="2514482" y="3464074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8" name="Straight Connector 107"/>
            <p:cNvCxnSpPr/>
            <p:nvPr/>
          </p:nvCxnSpPr>
          <p:spPr bwMode="auto">
            <a:xfrm>
              <a:off x="2514482" y="3414738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9" name="Straight Connector 108"/>
            <p:cNvCxnSpPr/>
            <p:nvPr/>
          </p:nvCxnSpPr>
          <p:spPr bwMode="auto">
            <a:xfrm>
              <a:off x="2514482" y="3393594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11" name="Straight Connector 110"/>
            <p:cNvCxnSpPr/>
            <p:nvPr/>
          </p:nvCxnSpPr>
          <p:spPr bwMode="auto">
            <a:xfrm>
              <a:off x="2515787" y="3987418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12" name="Straight Connector 111"/>
            <p:cNvCxnSpPr/>
            <p:nvPr/>
          </p:nvCxnSpPr>
          <p:spPr bwMode="auto">
            <a:xfrm>
              <a:off x="2515787" y="3890740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13" name="Straight Connector 112"/>
            <p:cNvCxnSpPr/>
            <p:nvPr/>
          </p:nvCxnSpPr>
          <p:spPr bwMode="auto">
            <a:xfrm>
              <a:off x="2515787" y="3836350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14" name="Straight Connector 113"/>
            <p:cNvCxnSpPr/>
            <p:nvPr/>
          </p:nvCxnSpPr>
          <p:spPr bwMode="auto">
            <a:xfrm>
              <a:off x="2515787" y="4057666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15" name="Straight Connector 114"/>
            <p:cNvCxnSpPr/>
            <p:nvPr/>
          </p:nvCxnSpPr>
          <p:spPr bwMode="auto">
            <a:xfrm>
              <a:off x="2515787" y="3933028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16" name="Straight Connector 115"/>
            <p:cNvCxnSpPr/>
            <p:nvPr/>
          </p:nvCxnSpPr>
          <p:spPr bwMode="auto">
            <a:xfrm>
              <a:off x="2515787" y="3864542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17" name="Straight Connector 116"/>
            <p:cNvCxnSpPr/>
            <p:nvPr/>
          </p:nvCxnSpPr>
          <p:spPr bwMode="auto">
            <a:xfrm>
              <a:off x="2515787" y="3815206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18" name="Straight Connector 117"/>
            <p:cNvCxnSpPr/>
            <p:nvPr/>
          </p:nvCxnSpPr>
          <p:spPr bwMode="auto">
            <a:xfrm>
              <a:off x="2515787" y="3794062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TextBox 118"/>
                <p:cNvSpPr txBox="1"/>
                <p:nvPr/>
              </p:nvSpPr>
              <p:spPr bwMode="auto">
                <a:xfrm>
                  <a:off x="2651725" y="4201596"/>
                  <a:ext cx="2160299" cy="31567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r>
                    <a:rPr lang="en-CA" sz="2200">
                      <a:ln w="12700">
                        <a:noFill/>
                      </a:ln>
                      <a:solidFill>
                        <a:srgbClr val="DDDDDD"/>
                      </a:solidFill>
                    </a:rPr>
                    <a:t>0   1   2   3</a:t>
                  </a:r>
                  <a:r>
                    <a:rPr lang="en-CA" sz="2200">
                      <a:ln w="12700">
                        <a:noFill/>
                      </a:ln>
                      <a:solidFill>
                        <a:srgbClr val="FFFFFF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CA" b="1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CA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</m:oMath>
                  </a14:m>
                  <a:endParaRPr lang="en-US" i="1">
                    <a:ln w="12700">
                      <a:noFill/>
                    </a:ln>
                    <a:solidFill>
                      <a:srgbClr val="FFFFFF"/>
                    </a:solidFill>
                  </a:endParaRPr>
                </a:p>
              </p:txBody>
            </p:sp>
          </mc:Choice>
          <mc:Fallback xmlns="">
            <p:sp>
              <p:nvSpPr>
                <p:cNvPr id="119" name="TextBox 1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651725" y="4201596"/>
                  <a:ext cx="2160299" cy="31567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41860" b="-83721"/>
                  </a:stretch>
                </a:blip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0" name="TextBox 119"/>
            <p:cNvSpPr txBox="1"/>
            <p:nvPr/>
          </p:nvSpPr>
          <p:spPr bwMode="auto">
            <a:xfrm>
              <a:off x="2075645" y="2417425"/>
              <a:ext cx="335357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CA" sz="2200">
                  <a:ln w="12700">
                    <a:noFill/>
                  </a:ln>
                  <a:solidFill>
                    <a:srgbClr val="DDDDDD"/>
                  </a:solidFill>
                </a:rPr>
                <a:t>1</a:t>
              </a:r>
              <a:endParaRPr lang="en-US" sz="2200">
                <a:ln w="12700">
                  <a:noFill/>
                </a:ln>
                <a:solidFill>
                  <a:srgbClr val="DDDDDD"/>
                </a:solidFill>
              </a:endParaRPr>
            </a:p>
          </p:txBody>
        </p:sp>
        <p:sp>
          <p:nvSpPr>
            <p:cNvPr id="121" name="TextBox 120"/>
            <p:cNvSpPr txBox="1"/>
            <p:nvPr/>
          </p:nvSpPr>
          <p:spPr bwMode="auto">
            <a:xfrm>
              <a:off x="2075645" y="2821846"/>
              <a:ext cx="335357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CA" sz="2200">
                  <a:ln w="12700">
                    <a:noFill/>
                  </a:ln>
                  <a:solidFill>
                    <a:srgbClr val="DDDDDD"/>
                  </a:solidFill>
                </a:rPr>
                <a:t>0.1</a:t>
              </a:r>
              <a:endParaRPr lang="en-US" sz="2200">
                <a:ln w="12700">
                  <a:noFill/>
                </a:ln>
                <a:solidFill>
                  <a:srgbClr val="DDDDDD"/>
                </a:solidFill>
              </a:endParaRPr>
            </a:p>
          </p:txBody>
        </p:sp>
        <p:sp>
          <p:nvSpPr>
            <p:cNvPr id="122" name="TextBox 121"/>
            <p:cNvSpPr txBox="1"/>
            <p:nvPr/>
          </p:nvSpPr>
          <p:spPr bwMode="auto">
            <a:xfrm>
              <a:off x="2075645" y="3209535"/>
              <a:ext cx="335357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CA" sz="2200">
                  <a:ln w="12700">
                    <a:noFill/>
                  </a:ln>
                  <a:solidFill>
                    <a:srgbClr val="DDDDDD"/>
                  </a:solidFill>
                </a:rPr>
                <a:t>0.01</a:t>
              </a:r>
              <a:endParaRPr lang="en-US" sz="2200">
                <a:ln w="12700">
                  <a:noFill/>
                </a:ln>
                <a:solidFill>
                  <a:srgbClr val="DDDDDD"/>
                </a:solidFill>
              </a:endParaRPr>
            </a:p>
          </p:txBody>
        </p:sp>
        <p:sp>
          <p:nvSpPr>
            <p:cNvPr id="123" name="TextBox 122"/>
            <p:cNvSpPr txBox="1"/>
            <p:nvPr/>
          </p:nvSpPr>
          <p:spPr bwMode="auto">
            <a:xfrm>
              <a:off x="2075645" y="3613956"/>
              <a:ext cx="335357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CA" sz="2200">
                  <a:ln w="12700">
                    <a:noFill/>
                  </a:ln>
                  <a:solidFill>
                    <a:srgbClr val="DDDDDD"/>
                  </a:solidFill>
                </a:rPr>
                <a:t>0.001</a:t>
              </a:r>
              <a:endParaRPr lang="en-US" sz="2200">
                <a:ln w="12700">
                  <a:noFill/>
                </a:ln>
                <a:solidFill>
                  <a:srgbClr val="DDDDDD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 124"/>
                <p:cNvSpPr/>
                <p:nvPr/>
              </p:nvSpPr>
              <p:spPr>
                <a:xfrm>
                  <a:off x="2133149" y="1996709"/>
                  <a:ext cx="48122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oMath>
                    </m:oMathPara>
                  </a14:m>
                  <a:endParaRPr lang="en-CA"/>
                </a:p>
              </p:txBody>
            </p:sp>
          </mc:Choice>
          <mc:Fallback xmlns="">
            <p:sp>
              <p:nvSpPr>
                <p:cNvPr id="125" name="Rectangle 1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3149" y="1996709"/>
                  <a:ext cx="481222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532" b="-17460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7" name="Rectangle 126"/>
          <p:cNvSpPr/>
          <p:nvPr/>
        </p:nvSpPr>
        <p:spPr bwMode="auto">
          <a:xfrm>
            <a:off x="4769977" y="4785706"/>
            <a:ext cx="307229" cy="1309488"/>
          </a:xfrm>
          <a:prstGeom prst="rect">
            <a:avLst/>
          </a:prstGeom>
          <a:solidFill>
            <a:srgbClr val="5F5F5F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28" name="Rectangle 127"/>
          <p:cNvSpPr/>
          <p:nvPr/>
        </p:nvSpPr>
        <p:spPr bwMode="auto">
          <a:xfrm>
            <a:off x="5159265" y="5021963"/>
            <a:ext cx="307229" cy="1070478"/>
          </a:xfrm>
          <a:prstGeom prst="rect">
            <a:avLst/>
          </a:prstGeom>
          <a:solidFill>
            <a:srgbClr val="00FF00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29" name="Rectangle 128"/>
          <p:cNvSpPr/>
          <p:nvPr/>
        </p:nvSpPr>
        <p:spPr bwMode="auto">
          <a:xfrm>
            <a:off x="5548553" y="5346389"/>
            <a:ext cx="307229" cy="746051"/>
          </a:xfrm>
          <a:prstGeom prst="rect">
            <a:avLst/>
          </a:prstGeom>
          <a:solidFill>
            <a:srgbClr val="FF00FF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30" name="Rectangle 129"/>
          <p:cNvSpPr/>
          <p:nvPr/>
        </p:nvSpPr>
        <p:spPr bwMode="auto">
          <a:xfrm>
            <a:off x="5937841" y="5751839"/>
            <a:ext cx="307229" cy="340601"/>
          </a:xfrm>
          <a:prstGeom prst="rect">
            <a:avLst/>
          </a:prstGeom>
          <a:solidFill>
            <a:srgbClr val="FF00FF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Rectangle 131"/>
              <p:cNvSpPr/>
              <p:nvPr/>
            </p:nvSpPr>
            <p:spPr>
              <a:xfrm>
                <a:off x="5038993" y="4263650"/>
                <a:ext cx="1444947" cy="4819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nb-NO" sz="26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nb-NO" sz="26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CA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CA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CA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CA" sz="2600"/>
              </a:p>
            </p:txBody>
          </p:sp>
        </mc:Choice>
        <mc:Fallback xmlns="">
          <p:sp>
            <p:nvSpPr>
              <p:cNvPr id="132" name="Rectangle 1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993" y="4263650"/>
                <a:ext cx="1444947" cy="4819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3" name="Group 132"/>
          <p:cNvGrpSpPr/>
          <p:nvPr/>
        </p:nvGrpSpPr>
        <p:grpSpPr>
          <a:xfrm>
            <a:off x="7479943" y="4272637"/>
            <a:ext cx="2736379" cy="2100747"/>
            <a:chOff x="2075645" y="1996709"/>
            <a:chExt cx="2736379" cy="2520566"/>
          </a:xfrm>
        </p:grpSpPr>
        <p:cxnSp>
          <p:nvCxnSpPr>
            <p:cNvPr id="134" name="Straight Arrow Connector 4"/>
            <p:cNvCxnSpPr>
              <a:cxnSpLocks noChangeShapeType="1"/>
            </p:cNvCxnSpPr>
            <p:nvPr/>
          </p:nvCxnSpPr>
          <p:spPr bwMode="auto">
            <a:xfrm flipV="1">
              <a:off x="2550800" y="2201395"/>
              <a:ext cx="0" cy="1978179"/>
            </a:xfrm>
            <a:prstGeom prst="straightConnector1">
              <a:avLst/>
            </a:prstGeom>
            <a:noFill/>
            <a:ln w="6350" algn="ctr">
              <a:solidFill>
                <a:srgbClr val="DDDDDD"/>
              </a:solidFill>
              <a:round/>
              <a:headEnd/>
              <a:tailEnd type="arrow" w="lg" len="lg"/>
            </a:ln>
          </p:spPr>
        </p:cxnSp>
        <p:cxnSp>
          <p:nvCxnSpPr>
            <p:cNvPr id="135" name="Straight Arrow Connector 6"/>
            <p:cNvCxnSpPr>
              <a:cxnSpLocks noChangeShapeType="1"/>
            </p:cNvCxnSpPr>
            <p:nvPr/>
          </p:nvCxnSpPr>
          <p:spPr bwMode="auto">
            <a:xfrm flipV="1">
              <a:off x="2550800" y="4171916"/>
              <a:ext cx="1973195" cy="6067"/>
            </a:xfrm>
            <a:prstGeom prst="straightConnector1">
              <a:avLst/>
            </a:prstGeom>
            <a:noFill/>
            <a:ln w="6350" algn="ctr">
              <a:solidFill>
                <a:srgbClr val="DDDDDD"/>
              </a:solidFill>
              <a:round/>
              <a:headEnd/>
              <a:tailEnd type="arrow" w="lg" len="lg"/>
            </a:ln>
          </p:spPr>
        </p:cxnSp>
        <p:cxnSp>
          <p:nvCxnSpPr>
            <p:cNvPr id="136" name="Straight Connector 135"/>
            <p:cNvCxnSpPr/>
            <p:nvPr/>
          </p:nvCxnSpPr>
          <p:spPr bwMode="auto">
            <a:xfrm>
              <a:off x="2479130" y="2567796"/>
              <a:ext cx="144020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37" name="Straight Connector 136"/>
            <p:cNvCxnSpPr/>
            <p:nvPr/>
          </p:nvCxnSpPr>
          <p:spPr bwMode="auto">
            <a:xfrm>
              <a:off x="2478562" y="2969827"/>
              <a:ext cx="144020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38" name="Straight Connector 137"/>
            <p:cNvCxnSpPr/>
            <p:nvPr/>
          </p:nvCxnSpPr>
          <p:spPr bwMode="auto">
            <a:xfrm>
              <a:off x="2479130" y="3771519"/>
              <a:ext cx="144020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39" name="Straight Connector 138"/>
            <p:cNvCxnSpPr/>
            <p:nvPr/>
          </p:nvCxnSpPr>
          <p:spPr bwMode="auto">
            <a:xfrm>
              <a:off x="2515050" y="2784523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0" name="Straight Connector 139"/>
            <p:cNvCxnSpPr/>
            <p:nvPr/>
          </p:nvCxnSpPr>
          <p:spPr bwMode="auto">
            <a:xfrm>
              <a:off x="2515050" y="2687845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1" name="Straight Connector 140"/>
            <p:cNvCxnSpPr/>
            <p:nvPr/>
          </p:nvCxnSpPr>
          <p:spPr bwMode="auto">
            <a:xfrm>
              <a:off x="2515050" y="2633455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2" name="Straight Connector 141"/>
            <p:cNvCxnSpPr/>
            <p:nvPr/>
          </p:nvCxnSpPr>
          <p:spPr bwMode="auto">
            <a:xfrm>
              <a:off x="2515050" y="2854771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3" name="Straight Connector 142"/>
            <p:cNvCxnSpPr/>
            <p:nvPr/>
          </p:nvCxnSpPr>
          <p:spPr bwMode="auto">
            <a:xfrm>
              <a:off x="2515050" y="2730133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4" name="Straight Connector 143"/>
            <p:cNvCxnSpPr/>
            <p:nvPr/>
          </p:nvCxnSpPr>
          <p:spPr bwMode="auto">
            <a:xfrm>
              <a:off x="2515050" y="2661647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5" name="Straight Connector 144"/>
            <p:cNvCxnSpPr/>
            <p:nvPr/>
          </p:nvCxnSpPr>
          <p:spPr bwMode="auto">
            <a:xfrm>
              <a:off x="2515050" y="2612311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6" name="Straight Connector 145"/>
            <p:cNvCxnSpPr/>
            <p:nvPr/>
          </p:nvCxnSpPr>
          <p:spPr bwMode="auto">
            <a:xfrm>
              <a:off x="2515050" y="2591167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7" name="Straight Connector 146"/>
            <p:cNvCxnSpPr/>
            <p:nvPr/>
          </p:nvCxnSpPr>
          <p:spPr bwMode="auto">
            <a:xfrm>
              <a:off x="2515050" y="3186861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8" name="Straight Connector 147"/>
            <p:cNvCxnSpPr/>
            <p:nvPr/>
          </p:nvCxnSpPr>
          <p:spPr bwMode="auto">
            <a:xfrm>
              <a:off x="2515050" y="3090183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9" name="Straight Connector 148"/>
            <p:cNvCxnSpPr/>
            <p:nvPr/>
          </p:nvCxnSpPr>
          <p:spPr bwMode="auto">
            <a:xfrm>
              <a:off x="2515050" y="3035793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0" name="Straight Connector 149"/>
            <p:cNvCxnSpPr/>
            <p:nvPr/>
          </p:nvCxnSpPr>
          <p:spPr bwMode="auto">
            <a:xfrm>
              <a:off x="2515050" y="3257109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1" name="Straight Connector 150"/>
            <p:cNvCxnSpPr/>
            <p:nvPr/>
          </p:nvCxnSpPr>
          <p:spPr bwMode="auto">
            <a:xfrm>
              <a:off x="2515050" y="3132471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2" name="Straight Connector 151"/>
            <p:cNvCxnSpPr/>
            <p:nvPr/>
          </p:nvCxnSpPr>
          <p:spPr bwMode="auto">
            <a:xfrm>
              <a:off x="2515050" y="3063985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3" name="Straight Connector 152"/>
            <p:cNvCxnSpPr/>
            <p:nvPr/>
          </p:nvCxnSpPr>
          <p:spPr bwMode="auto">
            <a:xfrm>
              <a:off x="2515050" y="3014649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4" name="Straight Connector 153"/>
            <p:cNvCxnSpPr/>
            <p:nvPr/>
          </p:nvCxnSpPr>
          <p:spPr bwMode="auto">
            <a:xfrm>
              <a:off x="2515050" y="2993505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5" name="Straight Connector 154"/>
            <p:cNvCxnSpPr/>
            <p:nvPr/>
          </p:nvCxnSpPr>
          <p:spPr bwMode="auto">
            <a:xfrm>
              <a:off x="2478562" y="3370223"/>
              <a:ext cx="144020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6" name="Straight Connector 155"/>
            <p:cNvCxnSpPr/>
            <p:nvPr/>
          </p:nvCxnSpPr>
          <p:spPr bwMode="auto">
            <a:xfrm>
              <a:off x="2514482" y="3586950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7" name="Straight Connector 156"/>
            <p:cNvCxnSpPr/>
            <p:nvPr/>
          </p:nvCxnSpPr>
          <p:spPr bwMode="auto">
            <a:xfrm>
              <a:off x="2514482" y="3490272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8" name="Straight Connector 157"/>
            <p:cNvCxnSpPr/>
            <p:nvPr/>
          </p:nvCxnSpPr>
          <p:spPr bwMode="auto">
            <a:xfrm>
              <a:off x="2514482" y="3435882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9" name="Straight Connector 158"/>
            <p:cNvCxnSpPr/>
            <p:nvPr/>
          </p:nvCxnSpPr>
          <p:spPr bwMode="auto">
            <a:xfrm>
              <a:off x="2514482" y="3657198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0" name="Straight Connector 159"/>
            <p:cNvCxnSpPr/>
            <p:nvPr/>
          </p:nvCxnSpPr>
          <p:spPr bwMode="auto">
            <a:xfrm>
              <a:off x="2514482" y="3532560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1" name="Straight Connector 160"/>
            <p:cNvCxnSpPr/>
            <p:nvPr/>
          </p:nvCxnSpPr>
          <p:spPr bwMode="auto">
            <a:xfrm>
              <a:off x="2514482" y="3464074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2" name="Straight Connector 161"/>
            <p:cNvCxnSpPr/>
            <p:nvPr/>
          </p:nvCxnSpPr>
          <p:spPr bwMode="auto">
            <a:xfrm>
              <a:off x="2514482" y="3414738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3" name="Straight Connector 162"/>
            <p:cNvCxnSpPr/>
            <p:nvPr/>
          </p:nvCxnSpPr>
          <p:spPr bwMode="auto">
            <a:xfrm>
              <a:off x="2514482" y="3393594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4" name="Straight Connector 163"/>
            <p:cNvCxnSpPr/>
            <p:nvPr/>
          </p:nvCxnSpPr>
          <p:spPr bwMode="auto">
            <a:xfrm>
              <a:off x="2515787" y="3987418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5" name="Straight Connector 164"/>
            <p:cNvCxnSpPr/>
            <p:nvPr/>
          </p:nvCxnSpPr>
          <p:spPr bwMode="auto">
            <a:xfrm>
              <a:off x="2515787" y="3890740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6" name="Straight Connector 165"/>
            <p:cNvCxnSpPr/>
            <p:nvPr/>
          </p:nvCxnSpPr>
          <p:spPr bwMode="auto">
            <a:xfrm>
              <a:off x="2515787" y="3836350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7" name="Straight Connector 166"/>
            <p:cNvCxnSpPr/>
            <p:nvPr/>
          </p:nvCxnSpPr>
          <p:spPr bwMode="auto">
            <a:xfrm>
              <a:off x="2515787" y="4057666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8" name="Straight Connector 167"/>
            <p:cNvCxnSpPr/>
            <p:nvPr/>
          </p:nvCxnSpPr>
          <p:spPr bwMode="auto">
            <a:xfrm>
              <a:off x="2515787" y="3933028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9" name="Straight Connector 168"/>
            <p:cNvCxnSpPr/>
            <p:nvPr/>
          </p:nvCxnSpPr>
          <p:spPr bwMode="auto">
            <a:xfrm>
              <a:off x="2515787" y="3864542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70" name="Straight Connector 169"/>
            <p:cNvCxnSpPr/>
            <p:nvPr/>
          </p:nvCxnSpPr>
          <p:spPr bwMode="auto">
            <a:xfrm>
              <a:off x="2515787" y="3815206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71" name="Straight Connector 170"/>
            <p:cNvCxnSpPr/>
            <p:nvPr/>
          </p:nvCxnSpPr>
          <p:spPr bwMode="auto">
            <a:xfrm>
              <a:off x="2515787" y="3794062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TextBox 171"/>
                <p:cNvSpPr txBox="1"/>
                <p:nvPr/>
              </p:nvSpPr>
              <p:spPr bwMode="auto">
                <a:xfrm>
                  <a:off x="2651725" y="4201596"/>
                  <a:ext cx="2160299" cy="31567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r>
                    <a:rPr lang="en-CA" sz="2200">
                      <a:ln w="12700">
                        <a:noFill/>
                      </a:ln>
                      <a:solidFill>
                        <a:srgbClr val="DDDDDD"/>
                      </a:solidFill>
                    </a:rPr>
                    <a:t>0   1   2   3</a:t>
                  </a:r>
                  <a:r>
                    <a:rPr lang="en-CA" sz="2200">
                      <a:ln w="12700">
                        <a:noFill/>
                      </a:ln>
                      <a:solidFill>
                        <a:srgbClr val="FFFFFF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CA" b="1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CA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</m:oMath>
                  </a14:m>
                  <a:endParaRPr lang="en-US" i="1">
                    <a:ln w="12700">
                      <a:noFill/>
                    </a:ln>
                    <a:solidFill>
                      <a:srgbClr val="FFFFFF"/>
                    </a:solidFill>
                  </a:endParaRPr>
                </a:p>
              </p:txBody>
            </p:sp>
          </mc:Choice>
          <mc:Fallback xmlns="">
            <p:sp>
              <p:nvSpPr>
                <p:cNvPr id="172" name="TextBox 1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651725" y="4201596"/>
                  <a:ext cx="2160299" cy="31567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41860" b="-83721"/>
                  </a:stretch>
                </a:blip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3" name="TextBox 172"/>
            <p:cNvSpPr txBox="1"/>
            <p:nvPr/>
          </p:nvSpPr>
          <p:spPr bwMode="auto">
            <a:xfrm>
              <a:off x="2075645" y="2417425"/>
              <a:ext cx="335357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CA" sz="2200">
                  <a:ln w="12700">
                    <a:noFill/>
                  </a:ln>
                  <a:solidFill>
                    <a:srgbClr val="DDDDDD"/>
                  </a:solidFill>
                </a:rPr>
                <a:t>1</a:t>
              </a:r>
              <a:endParaRPr lang="en-US" sz="2200">
                <a:ln w="12700">
                  <a:noFill/>
                </a:ln>
                <a:solidFill>
                  <a:srgbClr val="DDDDDD"/>
                </a:solidFill>
              </a:endParaRPr>
            </a:p>
          </p:txBody>
        </p:sp>
        <p:sp>
          <p:nvSpPr>
            <p:cNvPr id="174" name="TextBox 173"/>
            <p:cNvSpPr txBox="1"/>
            <p:nvPr/>
          </p:nvSpPr>
          <p:spPr bwMode="auto">
            <a:xfrm>
              <a:off x="2075645" y="2821846"/>
              <a:ext cx="335357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CA" sz="2200">
                  <a:ln w="12700">
                    <a:noFill/>
                  </a:ln>
                  <a:solidFill>
                    <a:srgbClr val="DDDDDD"/>
                  </a:solidFill>
                </a:rPr>
                <a:t>0.1</a:t>
              </a:r>
              <a:endParaRPr lang="en-US" sz="2200">
                <a:ln w="12700">
                  <a:noFill/>
                </a:ln>
                <a:solidFill>
                  <a:srgbClr val="DDDDDD"/>
                </a:solidFill>
              </a:endParaRPr>
            </a:p>
          </p:txBody>
        </p:sp>
        <p:sp>
          <p:nvSpPr>
            <p:cNvPr id="175" name="TextBox 174"/>
            <p:cNvSpPr txBox="1"/>
            <p:nvPr/>
          </p:nvSpPr>
          <p:spPr bwMode="auto">
            <a:xfrm>
              <a:off x="2075645" y="3209535"/>
              <a:ext cx="335357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CA" sz="2200">
                  <a:ln w="12700">
                    <a:noFill/>
                  </a:ln>
                  <a:solidFill>
                    <a:srgbClr val="DDDDDD"/>
                  </a:solidFill>
                </a:rPr>
                <a:t>0.01</a:t>
              </a:r>
              <a:endParaRPr lang="en-US" sz="2200">
                <a:ln w="12700">
                  <a:noFill/>
                </a:ln>
                <a:solidFill>
                  <a:srgbClr val="DDDDDD"/>
                </a:solidFill>
              </a:endParaRPr>
            </a:p>
          </p:txBody>
        </p:sp>
        <p:sp>
          <p:nvSpPr>
            <p:cNvPr id="176" name="TextBox 175"/>
            <p:cNvSpPr txBox="1"/>
            <p:nvPr/>
          </p:nvSpPr>
          <p:spPr bwMode="auto">
            <a:xfrm>
              <a:off x="2075645" y="3613956"/>
              <a:ext cx="335357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CA" sz="2200">
                  <a:ln w="12700">
                    <a:noFill/>
                  </a:ln>
                  <a:solidFill>
                    <a:srgbClr val="DDDDDD"/>
                  </a:solidFill>
                </a:rPr>
                <a:t>0.001</a:t>
              </a:r>
              <a:endParaRPr lang="en-US" sz="2200">
                <a:ln w="12700">
                  <a:noFill/>
                </a:ln>
                <a:solidFill>
                  <a:srgbClr val="DDDDDD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7" name="Rectangle 176"/>
                <p:cNvSpPr/>
                <p:nvPr/>
              </p:nvSpPr>
              <p:spPr>
                <a:xfrm>
                  <a:off x="2133149" y="1996709"/>
                  <a:ext cx="48122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oMath>
                    </m:oMathPara>
                  </a14:m>
                  <a:endParaRPr lang="en-CA"/>
                </a:p>
              </p:txBody>
            </p:sp>
          </mc:Choice>
          <mc:Fallback xmlns="">
            <p:sp>
              <p:nvSpPr>
                <p:cNvPr id="177" name="Rectangle 17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3149" y="1996709"/>
                  <a:ext cx="481222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2532" b="-15625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8" name="Rectangle 177"/>
          <p:cNvSpPr/>
          <p:nvPr/>
        </p:nvSpPr>
        <p:spPr bwMode="auto">
          <a:xfrm>
            <a:off x="8186569" y="4753197"/>
            <a:ext cx="307229" cy="1337406"/>
          </a:xfrm>
          <a:prstGeom prst="rect">
            <a:avLst/>
          </a:prstGeom>
          <a:solidFill>
            <a:srgbClr val="5F5F5F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79" name="Rectangle 178"/>
          <p:cNvSpPr/>
          <p:nvPr/>
        </p:nvSpPr>
        <p:spPr bwMode="auto">
          <a:xfrm>
            <a:off x="8575857" y="5323108"/>
            <a:ext cx="307229" cy="764741"/>
          </a:xfrm>
          <a:prstGeom prst="rect">
            <a:avLst/>
          </a:prstGeom>
          <a:solidFill>
            <a:srgbClr val="00FF00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80" name="Rectangle 179"/>
          <p:cNvSpPr/>
          <p:nvPr/>
        </p:nvSpPr>
        <p:spPr bwMode="auto">
          <a:xfrm>
            <a:off x="8965145" y="5997373"/>
            <a:ext cx="307229" cy="90476"/>
          </a:xfrm>
          <a:prstGeom prst="rect">
            <a:avLst/>
          </a:prstGeom>
          <a:solidFill>
            <a:srgbClr val="FF00FF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Rectangle 181"/>
              <p:cNvSpPr/>
              <p:nvPr/>
            </p:nvSpPr>
            <p:spPr>
              <a:xfrm>
                <a:off x="8453970" y="4259059"/>
                <a:ext cx="1643720" cy="4819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nb-NO" sz="26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nb-NO" sz="26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CA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CA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CA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𝟎𝟐</m:t>
                      </m:r>
                    </m:oMath>
                  </m:oMathPara>
                </a14:m>
                <a:endParaRPr lang="en-CA" sz="2600"/>
              </a:p>
            </p:txBody>
          </p:sp>
        </mc:Choice>
        <mc:Fallback xmlns="">
          <p:sp>
            <p:nvSpPr>
              <p:cNvPr id="182" name="Rectangle 1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3970" y="4259059"/>
                <a:ext cx="1643720" cy="48197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1" name="Text Box 4">
            <a:extLst>
              <a:ext uri="{FF2B5EF4-FFF2-40B4-BE49-F238E27FC236}">
                <a16:creationId xmlns:a16="http://schemas.microsoft.com/office/drawing/2014/main" id="{DF82D959-E035-4D8F-AD99-5307BB1C5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lvl="0"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 J. van Enk, C. A. Fuchs, arXiv:quant-ph/0111157</a:t>
            </a:r>
          </a:p>
        </p:txBody>
      </p:sp>
      <p:sp>
        <p:nvSpPr>
          <p:cNvPr id="184" name="Isosceles Triangle 183">
            <a:extLst>
              <a:ext uri="{FF2B5EF4-FFF2-40B4-BE49-F238E27FC236}">
                <a16:creationId xmlns:a16="http://schemas.microsoft.com/office/drawing/2014/main" id="{DB8A3C3D-D73C-4E0B-8B50-DC191242E8ED}"/>
              </a:ext>
            </a:extLst>
          </p:cNvPr>
          <p:cNvSpPr/>
          <p:nvPr/>
        </p:nvSpPr>
        <p:spPr bwMode="auto">
          <a:xfrm rot="10800000">
            <a:off x="1110940" y="2201061"/>
            <a:ext cx="433068" cy="332745"/>
          </a:xfrm>
          <a:prstGeom prst="triangle">
            <a:avLst/>
          </a:prstGeom>
          <a:noFill/>
          <a:ln w="25400">
            <a:solidFill>
              <a:srgbClr val="FFFFFF"/>
            </a:solidFill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US"/>
          </a:p>
        </p:txBody>
      </p: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CB2B0B6E-80F1-4A59-BDAA-68C9404866F5}"/>
              </a:ext>
            </a:extLst>
          </p:cNvPr>
          <p:cNvCxnSpPr/>
          <p:nvPr/>
        </p:nvCxnSpPr>
        <p:spPr bwMode="auto">
          <a:xfrm>
            <a:off x="1110940" y="2533806"/>
            <a:ext cx="433069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81B2FAA-C76C-446E-971F-FF4A67C03A1B}"/>
              </a:ext>
            </a:extLst>
          </p:cNvPr>
          <p:cNvCxnSpPr>
            <a:cxnSpLocks/>
          </p:cNvCxnSpPr>
          <p:nvPr/>
        </p:nvCxnSpPr>
        <p:spPr bwMode="auto">
          <a:xfrm flipV="1">
            <a:off x="1326970" y="1957726"/>
            <a:ext cx="0" cy="2172478"/>
          </a:xfrm>
          <a:prstGeom prst="line">
            <a:avLst/>
          </a:prstGeom>
          <a:noFill/>
          <a:ln w="25400" cap="sq" algn="ctr">
            <a:solidFill>
              <a:srgbClr val="FFFFFF"/>
            </a:solidFill>
            <a:miter lim="800000"/>
            <a:headEnd type="none" w="med" len="med"/>
            <a:tailEnd type="none"/>
          </a:ln>
        </p:spPr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32CA1278-A425-4A7D-9484-32966D13C484}"/>
              </a:ext>
            </a:extLst>
          </p:cNvPr>
          <p:cNvCxnSpPr>
            <a:cxnSpLocks/>
          </p:cNvCxnSpPr>
          <p:nvPr/>
        </p:nvCxnSpPr>
        <p:spPr bwMode="auto">
          <a:xfrm>
            <a:off x="678880" y="1957726"/>
            <a:ext cx="648090" cy="0"/>
          </a:xfrm>
          <a:prstGeom prst="line">
            <a:avLst/>
          </a:prstGeom>
          <a:noFill/>
          <a:ln w="25400" cap="sq" algn="ctr">
            <a:solidFill>
              <a:srgbClr val="FFFFFF"/>
            </a:solidFill>
            <a:miter lim="800000"/>
            <a:headEnd type="none" w="med" len="med"/>
            <a:tailEnd type="none"/>
          </a:ln>
        </p:spPr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88CCF382-B0F7-4536-B526-E6AC418D9576}"/>
              </a:ext>
            </a:extLst>
          </p:cNvPr>
          <p:cNvCxnSpPr>
            <a:cxnSpLocks/>
          </p:cNvCxnSpPr>
          <p:nvPr/>
        </p:nvCxnSpPr>
        <p:spPr bwMode="auto">
          <a:xfrm flipV="1">
            <a:off x="678880" y="1976681"/>
            <a:ext cx="0" cy="2153523"/>
          </a:xfrm>
          <a:prstGeom prst="line">
            <a:avLst/>
          </a:prstGeom>
          <a:noFill/>
          <a:ln w="25400" cap="sq" algn="ctr">
            <a:solidFill>
              <a:srgbClr val="FFFFFF"/>
            </a:solidFill>
            <a:miter lim="800000"/>
            <a:headEnd type="none" w="med" len="med"/>
            <a:tailEnd type="none"/>
          </a:ln>
        </p:spPr>
      </p:cxnSp>
      <p:sp>
        <p:nvSpPr>
          <p:cNvPr id="39" name="Left Bracket 38">
            <a:extLst>
              <a:ext uri="{FF2B5EF4-FFF2-40B4-BE49-F238E27FC236}">
                <a16:creationId xmlns:a16="http://schemas.microsoft.com/office/drawing/2014/main" id="{C3FD3B01-A0FB-4FBE-B2A5-FEF9799FD92C}"/>
              </a:ext>
            </a:extLst>
          </p:cNvPr>
          <p:cNvSpPr/>
          <p:nvPr/>
        </p:nvSpPr>
        <p:spPr bwMode="auto">
          <a:xfrm>
            <a:off x="921200" y="2042946"/>
            <a:ext cx="91435" cy="639722"/>
          </a:xfrm>
          <a:prstGeom prst="leftBracket">
            <a:avLst>
              <a:gd name="adj" fmla="val 349823"/>
            </a:avLst>
          </a:prstGeom>
          <a:noFill/>
          <a:ln w="25400" algn="ctr">
            <a:solidFill>
              <a:srgbClr val="C0C0C0"/>
            </a:solidFill>
            <a:round/>
            <a:headEnd type="none" w="med" len="med"/>
            <a:tailEnd type="none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Left Bracket 187">
            <a:extLst>
              <a:ext uri="{FF2B5EF4-FFF2-40B4-BE49-F238E27FC236}">
                <a16:creationId xmlns:a16="http://schemas.microsoft.com/office/drawing/2014/main" id="{14FBBAD9-309B-4D8C-BD03-100808304F6F}"/>
              </a:ext>
            </a:extLst>
          </p:cNvPr>
          <p:cNvSpPr/>
          <p:nvPr/>
        </p:nvSpPr>
        <p:spPr bwMode="auto">
          <a:xfrm rot="10800000">
            <a:off x="1636149" y="2042945"/>
            <a:ext cx="91435" cy="639722"/>
          </a:xfrm>
          <a:prstGeom prst="leftBracket">
            <a:avLst>
              <a:gd name="adj" fmla="val 349823"/>
            </a:avLst>
          </a:prstGeom>
          <a:noFill/>
          <a:ln w="25400" algn="ctr">
            <a:solidFill>
              <a:srgbClr val="C0C0C0"/>
            </a:solidFill>
            <a:round/>
            <a:headEnd type="none" w="med" len="med"/>
            <a:tailEnd type="none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 bwMode="auto">
          <a:xfrm>
            <a:off x="460339" y="4118026"/>
            <a:ext cx="1077017" cy="45969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G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7925050-DEF3-4EC6-8449-CBBF22ECE69E}"/>
              </a:ext>
            </a:extLst>
          </p:cNvPr>
          <p:cNvGrpSpPr/>
          <p:nvPr/>
        </p:nvGrpSpPr>
        <p:grpSpPr>
          <a:xfrm rot="16200000">
            <a:off x="-138537" y="3290934"/>
            <a:ext cx="1106585" cy="241521"/>
            <a:chOff x="1123179" y="4565545"/>
            <a:chExt cx="1345172" cy="232664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11CB182-81BE-4393-901D-AEB0BE477CB2}"/>
                </a:ext>
              </a:extLst>
            </p:cNvPr>
            <p:cNvGrpSpPr/>
            <p:nvPr/>
          </p:nvGrpSpPr>
          <p:grpSpPr>
            <a:xfrm>
              <a:off x="1254960" y="4565547"/>
              <a:ext cx="432059" cy="232662"/>
              <a:chOff x="1254960" y="4565547"/>
              <a:chExt cx="432059" cy="232662"/>
            </a:xfrm>
          </p:grpSpPr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751A819D-B7C3-4682-B60B-F74B0600027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470990" y="4565547"/>
                <a:ext cx="0" cy="232661"/>
              </a:xfrm>
              <a:prstGeom prst="line">
                <a:avLst/>
              </a:prstGeom>
              <a:noFill/>
              <a:ln w="25400" cap="sq" algn="ctr">
                <a:solidFill>
                  <a:srgbClr val="FFFFFF"/>
                </a:solidFill>
                <a:miter lim="800000"/>
                <a:headEnd type="none" w="med" len="med"/>
                <a:tailEnd type="none"/>
              </a:ln>
            </p:spPr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66B1213E-AFB6-483D-8753-56F14A3EE91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254960" y="4565547"/>
                <a:ext cx="216030" cy="0"/>
              </a:xfrm>
              <a:prstGeom prst="line">
                <a:avLst/>
              </a:prstGeom>
              <a:noFill/>
              <a:ln w="25400" cap="sq" algn="ctr">
                <a:solidFill>
                  <a:srgbClr val="FFFFFF"/>
                </a:solidFill>
                <a:miter lim="800000"/>
                <a:headEnd type="none" w="med" len="med"/>
                <a:tailEnd type="none"/>
              </a:ln>
            </p:spPr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CABE6968-C225-4BB7-B9FC-477FAA1A9F3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254960" y="4567577"/>
                <a:ext cx="0" cy="230631"/>
              </a:xfrm>
              <a:prstGeom prst="line">
                <a:avLst/>
              </a:prstGeom>
              <a:noFill/>
              <a:ln w="25400" cap="sq" algn="ctr">
                <a:solidFill>
                  <a:srgbClr val="FFFFFF"/>
                </a:solidFill>
                <a:miter lim="800000"/>
                <a:headEnd type="none" w="med" len="med"/>
                <a:tailEnd type="none"/>
              </a:ln>
            </p:spPr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B152CCB1-6F43-4BD8-B349-528A9384A3C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470990" y="4798208"/>
                <a:ext cx="216029" cy="1"/>
              </a:xfrm>
              <a:prstGeom prst="line">
                <a:avLst/>
              </a:prstGeom>
              <a:noFill/>
              <a:ln w="25400" cap="sq" algn="ctr">
                <a:solidFill>
                  <a:srgbClr val="FFFFFF"/>
                </a:solidFill>
                <a:miter lim="800000"/>
                <a:headEnd type="none" w="med" len="med"/>
                <a:tailEnd type="none"/>
              </a:ln>
            </p:spPr>
          </p:cxnSp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3D01DF42-6342-4A96-83FD-F615CFB5DBB1}"/>
                </a:ext>
              </a:extLst>
            </p:cNvPr>
            <p:cNvGrpSpPr/>
            <p:nvPr/>
          </p:nvGrpSpPr>
          <p:grpSpPr>
            <a:xfrm>
              <a:off x="1687018" y="4565546"/>
              <a:ext cx="432059" cy="232662"/>
              <a:chOff x="1254960" y="4565547"/>
              <a:chExt cx="432059" cy="232662"/>
            </a:xfrm>
          </p:grpSpPr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B46019C1-0DA0-4AE0-BAD3-5EB07367A36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470990" y="4565547"/>
                <a:ext cx="0" cy="232661"/>
              </a:xfrm>
              <a:prstGeom prst="line">
                <a:avLst/>
              </a:prstGeom>
              <a:noFill/>
              <a:ln w="25400" cap="sq" algn="ctr">
                <a:solidFill>
                  <a:srgbClr val="FFFFFF"/>
                </a:solidFill>
                <a:miter lim="800000"/>
                <a:headEnd type="none" w="med" len="med"/>
                <a:tailEnd type="none"/>
              </a:ln>
            </p:spPr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C96F31CB-2252-4E38-9D90-B5260EF2D38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254960" y="4565547"/>
                <a:ext cx="216030" cy="0"/>
              </a:xfrm>
              <a:prstGeom prst="line">
                <a:avLst/>
              </a:prstGeom>
              <a:noFill/>
              <a:ln w="25400" cap="sq" algn="ctr">
                <a:solidFill>
                  <a:srgbClr val="FFFFFF"/>
                </a:solidFill>
                <a:miter lim="800000"/>
                <a:headEnd type="none" w="med" len="med"/>
                <a:tailEnd type="none"/>
              </a:ln>
            </p:spPr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AE4001AC-55EC-4252-8FCA-65801480741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254960" y="4567577"/>
                <a:ext cx="0" cy="230631"/>
              </a:xfrm>
              <a:prstGeom prst="line">
                <a:avLst/>
              </a:prstGeom>
              <a:noFill/>
              <a:ln w="25400" cap="sq" algn="ctr">
                <a:solidFill>
                  <a:srgbClr val="FFFFFF"/>
                </a:solidFill>
                <a:miter lim="800000"/>
                <a:headEnd type="none" w="med" len="med"/>
                <a:tailEnd type="none"/>
              </a:ln>
            </p:spPr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32D6DEED-BF50-4F5F-9E4A-AA837E017C9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470990" y="4798208"/>
                <a:ext cx="216029" cy="1"/>
              </a:xfrm>
              <a:prstGeom prst="line">
                <a:avLst/>
              </a:prstGeom>
              <a:noFill/>
              <a:ln w="25400" cap="sq" algn="ctr">
                <a:solidFill>
                  <a:srgbClr val="FFFFFF"/>
                </a:solidFill>
                <a:miter lim="800000"/>
                <a:headEnd type="none" w="med" len="med"/>
                <a:tailEnd type="none"/>
              </a:ln>
            </p:spPr>
          </p:cxnSp>
        </p:grp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3308F814-FF57-4302-897C-5FB78EAAD3B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35105" y="4565545"/>
              <a:ext cx="0" cy="232662"/>
            </a:xfrm>
            <a:prstGeom prst="line">
              <a:avLst/>
            </a:prstGeom>
            <a:noFill/>
            <a:ln w="25400" cap="sq" algn="ctr">
              <a:solidFill>
                <a:srgbClr val="FFFFFF"/>
              </a:solidFill>
              <a:miter lim="800000"/>
              <a:headEnd type="none" w="med" len="med"/>
              <a:tailEnd type="none"/>
            </a:ln>
          </p:spPr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796B4E62-9E21-4677-83DE-206DEF35F4B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19075" y="4565545"/>
              <a:ext cx="216030" cy="0"/>
            </a:xfrm>
            <a:prstGeom prst="line">
              <a:avLst/>
            </a:prstGeom>
            <a:noFill/>
            <a:ln w="25400" cap="sq" algn="ctr">
              <a:solidFill>
                <a:srgbClr val="FFFFFF"/>
              </a:solidFill>
              <a:miter lim="800000"/>
              <a:headEnd type="none" w="med" len="med"/>
              <a:tailEnd type="none"/>
            </a:ln>
          </p:spPr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B7A02FD9-9612-4831-93D5-7C32AB4FC8E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119075" y="4567575"/>
              <a:ext cx="0" cy="230632"/>
            </a:xfrm>
            <a:prstGeom prst="line">
              <a:avLst/>
            </a:prstGeom>
            <a:noFill/>
            <a:ln w="25400" cap="sq" algn="ctr">
              <a:solidFill>
                <a:srgbClr val="FFFFFF"/>
              </a:solidFill>
              <a:miter lim="800000"/>
              <a:headEnd type="none" w="med" len="med"/>
              <a:tailEnd type="none"/>
            </a:ln>
          </p:spPr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07C9344B-856D-41CF-8C71-3A9CF5BEF3E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35105" y="4798207"/>
              <a:ext cx="133246" cy="1"/>
            </a:xfrm>
            <a:prstGeom prst="line">
              <a:avLst/>
            </a:prstGeom>
            <a:noFill/>
            <a:ln w="25400" cap="sq" algn="ctr">
              <a:solidFill>
                <a:srgbClr val="FFFFFF"/>
              </a:solidFill>
              <a:miter lim="800000"/>
              <a:headEnd type="none" w="med" len="med"/>
              <a:tailEnd type="none"/>
            </a:ln>
          </p:spPr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3ABDD13B-F7ED-4BDD-B455-3295046A4C9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23179" y="4798206"/>
              <a:ext cx="131780" cy="0"/>
            </a:xfrm>
            <a:prstGeom prst="line">
              <a:avLst/>
            </a:prstGeom>
            <a:noFill/>
            <a:ln w="25400" cap="sq" algn="ctr">
              <a:solidFill>
                <a:srgbClr val="FFFFFF"/>
              </a:solidFill>
              <a:miter lim="800000"/>
              <a:headEnd type="none" w="med" len="med"/>
              <a:tailEnd type="none"/>
            </a:ln>
          </p:spPr>
        </p:cxn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id="{80A619A3-6DA6-4ECC-A5C3-D268DA5A3A33}"/>
              </a:ext>
            </a:extLst>
          </p:cNvPr>
          <p:cNvSpPr txBox="1"/>
          <p:nvPr/>
        </p:nvSpPr>
        <p:spPr bwMode="auto">
          <a:xfrm>
            <a:off x="460339" y="1546143"/>
            <a:ext cx="1743756" cy="3156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Laser diode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54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026A3D-86D6-4C2C-AE2E-FA91DA6875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47"/>
          <a:stretch/>
        </p:blipFill>
        <p:spPr>
          <a:xfrm>
            <a:off x="2191090" y="761195"/>
            <a:ext cx="5778802" cy="69540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Assembled fiber optics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F5D67F-2292-4D29-AA77-F6B555815963}"/>
              </a:ext>
            </a:extLst>
          </p:cNvPr>
          <p:cNvSpPr txBox="1">
            <a:spLocks/>
          </p:cNvSpPr>
          <p:nvPr/>
        </p:nvSpPr>
        <p:spPr>
          <a:xfrm>
            <a:off x="247650" y="689185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>
                <a:solidFill>
                  <a:srgbClr val="FFFFFF"/>
                </a:solidFill>
              </a:rPr>
              <a:t>Quantum key distribution unit Alice (ID Quantique Clavis2)</a:t>
            </a:r>
            <a:endParaRPr lang="en-CA" kern="0">
              <a:solidFill>
                <a:srgbClr val="FFFFFF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7862DB6-CBC7-4866-B0CD-945AD30619E2}"/>
              </a:ext>
            </a:extLst>
          </p:cNvPr>
          <p:cNvGrpSpPr/>
          <p:nvPr/>
        </p:nvGrpSpPr>
        <p:grpSpPr>
          <a:xfrm>
            <a:off x="8239930" y="7149587"/>
            <a:ext cx="1965408" cy="380548"/>
            <a:chOff x="5368805" y="6429487"/>
            <a:chExt cx="1965408" cy="38054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C96BD8F-BED4-45DB-8860-262B3805362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21927" y="6810035"/>
              <a:ext cx="1328400" cy="0"/>
            </a:xfrm>
            <a:prstGeom prst="line">
              <a:avLst/>
            </a:prstGeom>
            <a:noFill/>
            <a:ln w="9525" cap="sq" algn="ctr">
              <a:solidFill>
                <a:srgbClr val="C0C0C0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5E27E2A-0703-4A7C-A089-6880D4D088C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421927" y="6738035"/>
              <a:ext cx="0" cy="72000"/>
            </a:xfrm>
            <a:prstGeom prst="line">
              <a:avLst/>
            </a:prstGeom>
            <a:noFill/>
            <a:ln w="9525" cap="sq" algn="ctr">
              <a:solidFill>
                <a:srgbClr val="C0C0C0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86487A2-432F-4036-9D97-E99CA290A09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750327" y="6738035"/>
              <a:ext cx="0" cy="72000"/>
            </a:xfrm>
            <a:prstGeom prst="line">
              <a:avLst/>
            </a:prstGeom>
            <a:noFill/>
            <a:ln w="9525" cap="sq" algn="ctr">
              <a:solidFill>
                <a:srgbClr val="C0C0C0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56E53BF-53B9-41D2-A710-5990B278D77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086127" y="6766835"/>
              <a:ext cx="0" cy="43200"/>
            </a:xfrm>
            <a:prstGeom prst="line">
              <a:avLst/>
            </a:prstGeom>
            <a:noFill/>
            <a:ln w="9525" cap="sq" algn="ctr">
              <a:solidFill>
                <a:srgbClr val="C0C0C0"/>
              </a:solidFill>
              <a:round/>
              <a:headEnd type="none" w="med" len="med"/>
              <a:tailEnd type="none" w="med" len="med"/>
            </a:ln>
          </p:spPr>
        </p:cxnSp>
        <p:sp>
          <p:nvSpPr>
            <p:cNvPr id="11" name="Freeform 29">
              <a:extLst>
                <a:ext uri="{FF2B5EF4-FFF2-40B4-BE49-F238E27FC236}">
                  <a16:creationId xmlns:a16="http://schemas.microsoft.com/office/drawing/2014/main" id="{8FBC9D8E-6703-4805-A0CF-AF436E97C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3332" y="6429487"/>
              <a:ext cx="750881" cy="360000"/>
            </a:xfrm>
            <a:custGeom>
              <a:avLst/>
              <a:gdLst>
                <a:gd name="T0" fmla="*/ 340 w 340"/>
                <a:gd name="T1" fmla="*/ 208 h 208"/>
                <a:gd name="T2" fmla="*/ 340 w 340"/>
                <a:gd name="T3" fmla="*/ 0 h 208"/>
                <a:gd name="T4" fmla="*/ 0 w 340"/>
                <a:gd name="T5" fmla="*/ 0 h 208"/>
                <a:gd name="T6" fmla="*/ 0 w 340"/>
                <a:gd name="T7" fmla="*/ 208 h 208"/>
                <a:gd name="T8" fmla="*/ 340 w 340"/>
                <a:gd name="T9" fmla="*/ 208 h 208"/>
                <a:gd name="T10" fmla="*/ 340 w 340"/>
                <a:gd name="T1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208">
                  <a:moveTo>
                    <a:pt x="340" y="208"/>
                  </a:moveTo>
                  <a:lnTo>
                    <a:pt x="340" y="0"/>
                  </a:lnTo>
                  <a:lnTo>
                    <a:pt x="0" y="0"/>
                  </a:lnTo>
                  <a:lnTo>
                    <a:pt x="0" y="208"/>
                  </a:lnTo>
                  <a:lnTo>
                    <a:pt x="340" y="208"/>
                  </a:lnTo>
                  <a:lnTo>
                    <a:pt x="340" y="208"/>
                  </a:lnTo>
                  <a:close/>
                </a:path>
              </a:pathLst>
            </a:custGeom>
            <a:noFill/>
            <a:ln w="1905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l"/>
              <a:r>
                <a:rPr lang="en-US" sz="1600" b="0">
                  <a:solidFill>
                    <a:srgbClr val="C0C0C0"/>
                  </a:solidFill>
                </a:rPr>
                <a:t>100</a:t>
              </a:r>
              <a:r>
                <a:rPr lang="en-US" sz="1200" b="0">
                  <a:solidFill>
                    <a:srgbClr val="C0C0C0"/>
                  </a:solidFill>
                </a:rPr>
                <a:t> </a:t>
              </a:r>
              <a:r>
                <a:rPr lang="en-US" sz="1600" b="0">
                  <a:solidFill>
                    <a:srgbClr val="C0C0C0"/>
                  </a:solidFill>
                </a:rPr>
                <a:t>mm</a:t>
              </a:r>
            </a:p>
          </p:txBody>
        </p:sp>
        <p:sp>
          <p:nvSpPr>
            <p:cNvPr id="12" name="Freeform 29">
              <a:extLst>
                <a:ext uri="{FF2B5EF4-FFF2-40B4-BE49-F238E27FC236}">
                  <a16:creationId xmlns:a16="http://schemas.microsoft.com/office/drawing/2014/main" id="{C88EBC42-E587-4105-9A9C-F056BA2B0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8805" y="6429487"/>
              <a:ext cx="613299" cy="360000"/>
            </a:xfrm>
            <a:custGeom>
              <a:avLst/>
              <a:gdLst>
                <a:gd name="T0" fmla="*/ 340 w 340"/>
                <a:gd name="T1" fmla="*/ 208 h 208"/>
                <a:gd name="T2" fmla="*/ 340 w 340"/>
                <a:gd name="T3" fmla="*/ 0 h 208"/>
                <a:gd name="T4" fmla="*/ 0 w 340"/>
                <a:gd name="T5" fmla="*/ 0 h 208"/>
                <a:gd name="T6" fmla="*/ 0 w 340"/>
                <a:gd name="T7" fmla="*/ 208 h 208"/>
                <a:gd name="T8" fmla="*/ 340 w 340"/>
                <a:gd name="T9" fmla="*/ 208 h 208"/>
                <a:gd name="T10" fmla="*/ 340 w 340"/>
                <a:gd name="T1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208">
                  <a:moveTo>
                    <a:pt x="340" y="208"/>
                  </a:moveTo>
                  <a:lnTo>
                    <a:pt x="340" y="0"/>
                  </a:lnTo>
                  <a:lnTo>
                    <a:pt x="0" y="0"/>
                  </a:lnTo>
                  <a:lnTo>
                    <a:pt x="0" y="208"/>
                  </a:lnTo>
                  <a:lnTo>
                    <a:pt x="340" y="208"/>
                  </a:lnTo>
                  <a:lnTo>
                    <a:pt x="340" y="208"/>
                  </a:lnTo>
                  <a:close/>
                </a:path>
              </a:pathLst>
            </a:custGeom>
            <a:noFill/>
            <a:ln w="1905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l"/>
              <a:r>
                <a:rPr lang="en-US" sz="1600" b="0">
                  <a:solidFill>
                    <a:srgbClr val="C0C0C0"/>
                  </a:solidFill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8237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5825" y="2363788"/>
            <a:ext cx="5800725" cy="464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Assembled free-space optics</a:t>
            </a:r>
            <a:endParaRPr lang="en-SG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16088" y="2676525"/>
            <a:ext cx="1065212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50:50</a:t>
            </a:r>
            <a:endParaRPr lang="en-SG" sz="2700">
              <a:solidFill>
                <a:srgbClr val="000000"/>
              </a:solidFill>
              <a:latin typeface="Arial Unicode MS" panose="020B0604020202020204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571150" y="2684463"/>
            <a:ext cx="900226" cy="51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PBS</a:t>
            </a:r>
            <a:endParaRPr lang="en-SG" sz="2700">
              <a:solidFill>
                <a:srgbClr val="000000"/>
              </a:solidFill>
              <a:latin typeface="Arial Unicode MS" panose="020B0604020202020204" pitchFamily="34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850969" y="5133975"/>
            <a:ext cx="900226" cy="51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PBS</a:t>
            </a:r>
            <a:endParaRPr lang="en-SG" sz="2700">
              <a:solidFill>
                <a:srgbClr val="000000"/>
              </a:solidFill>
              <a:latin typeface="Arial Unicode MS" panose="020B0604020202020204" pitchFamily="34" charset="-128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727825" y="2800350"/>
            <a:ext cx="11128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APD, </a:t>
            </a:r>
          </a:p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+45</a:t>
            </a:r>
            <a:r>
              <a:rPr lang="en-SG" sz="2700">
                <a:solidFill>
                  <a:srgbClr val="000000"/>
                </a:solidFill>
                <a:latin typeface="Arial Unicode MS" panose="020B0604020202020204" pitchFamily="34" charset="-128"/>
              </a:rPr>
              <a:t>°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479800" y="2111375"/>
            <a:ext cx="114935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860" tIns="51429" rIns="102860" bIns="51429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/2</a:t>
            </a:r>
          </a:p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 22.5</a:t>
            </a:r>
            <a:r>
              <a:rPr lang="en-SG" sz="2700">
                <a:solidFill>
                  <a:srgbClr val="000000"/>
                </a:solidFill>
                <a:latin typeface="Arial Unicode MS" panose="020B0604020202020204" pitchFamily="34" charset="-128"/>
              </a:rPr>
              <a:t>°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810375" y="4976813"/>
            <a:ext cx="455613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V</a:t>
            </a:r>
            <a:endParaRPr lang="en-SG" sz="2700">
              <a:solidFill>
                <a:srgbClr val="000000"/>
              </a:solidFill>
              <a:latin typeface="Arial Unicode MS" panose="020B0604020202020204" pitchFamily="34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208588" y="6619875"/>
            <a:ext cx="84137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-45</a:t>
            </a:r>
            <a:r>
              <a:rPr lang="en-SG" sz="2700">
                <a:solidFill>
                  <a:srgbClr val="000000"/>
                </a:solidFill>
                <a:latin typeface="Arial Unicode MS" panose="020B0604020202020204" pitchFamily="34" charset="-128"/>
              </a:rPr>
              <a:t>°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337420" y="6619875"/>
            <a:ext cx="457797" cy="51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H</a:t>
            </a:r>
            <a:endParaRPr lang="en-SG" sz="2700">
              <a:solidFill>
                <a:srgbClr val="000000"/>
              </a:solidFill>
              <a:latin typeface="Arial Unicode MS" panose="020B0604020202020204" pitchFamily="34" charset="-128"/>
            </a:endParaRPr>
          </a:p>
        </p:txBody>
      </p:sp>
      <p:sp>
        <p:nvSpPr>
          <p:cNvPr id="39949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da-DK" sz="1600" b="0">
                <a:solidFill>
                  <a:srgbClr val="4D4D4D"/>
                </a:solidFill>
                <a:cs typeface="Arial" pitchFamily="34" charset="0"/>
              </a:rPr>
              <a:t>J. G. Rarity, P. C. M. Owens, P. R. Tapster, J. Mod. Opt. </a:t>
            </a:r>
            <a:r>
              <a:rPr lang="da-DK" sz="1600">
                <a:solidFill>
                  <a:srgbClr val="4D4D4D"/>
                </a:solidFill>
                <a:cs typeface="Arial" pitchFamily="34" charset="0"/>
              </a:rPr>
              <a:t>41</a:t>
            </a:r>
            <a:r>
              <a:rPr lang="da-DK" sz="1600" b="0">
                <a:solidFill>
                  <a:srgbClr val="4D4D4D"/>
                </a:solidFill>
                <a:cs typeface="Arial" pitchFamily="34" charset="0"/>
              </a:rPr>
              <a:t>, 2435 (1994)</a:t>
            </a:r>
            <a:endParaRPr lang="en-US" sz="1600" b="0">
              <a:solidFill>
                <a:srgbClr val="4D4D4D"/>
              </a:solidFill>
              <a:cs typeface="Arial" pitchFamily="34" charset="0"/>
            </a:endParaRPr>
          </a:p>
        </p:txBody>
      </p:sp>
      <p:pic>
        <p:nvPicPr>
          <p:cNvPr id="39950" name="Picture 2"/>
          <p:cNvPicPr>
            <a:picLocks noChangeAspect="1" noChangeArrowheads="1"/>
          </p:cNvPicPr>
          <p:nvPr/>
        </p:nvPicPr>
        <p:blipFill>
          <a:blip r:embed="rId2" cstate="print"/>
          <a:srcRect t="18245" r="67979" b="64819"/>
          <a:stretch>
            <a:fillRect/>
          </a:stretch>
        </p:blipFill>
        <p:spPr bwMode="auto">
          <a:xfrm>
            <a:off x="-714375" y="3214688"/>
            <a:ext cx="18573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8637778-9848-47D4-9A8F-3E93455F0992}"/>
              </a:ext>
            </a:extLst>
          </p:cNvPr>
          <p:cNvSpPr txBox="1">
            <a:spLocks/>
          </p:cNvSpPr>
          <p:nvPr/>
        </p:nvSpPr>
        <p:spPr>
          <a:xfrm>
            <a:off x="247650" y="689185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/>
              <a:t>Bob’s polarization analyzer with single-photon detectors</a:t>
            </a:r>
            <a:endParaRPr lang="en-CA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480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5825" y="2363788"/>
            <a:ext cx="5800725" cy="464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Assembled free-space optics</a:t>
            </a:r>
            <a:endParaRPr lang="en-SG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16088" y="2676525"/>
            <a:ext cx="1065212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50:50</a:t>
            </a:r>
            <a:endParaRPr lang="en-SG" sz="2700">
              <a:solidFill>
                <a:srgbClr val="000000"/>
              </a:solidFill>
              <a:latin typeface="Arial Unicode MS" panose="020B0604020202020204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571150" y="2684463"/>
            <a:ext cx="900226" cy="51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PBS</a:t>
            </a:r>
            <a:endParaRPr lang="en-SG" sz="2700">
              <a:solidFill>
                <a:srgbClr val="000000"/>
              </a:solidFill>
              <a:latin typeface="Arial Unicode MS" panose="020B0604020202020204" pitchFamily="34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850969" y="5133975"/>
            <a:ext cx="900226" cy="51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PBS</a:t>
            </a:r>
            <a:endParaRPr lang="en-SG" sz="2700">
              <a:solidFill>
                <a:srgbClr val="000000"/>
              </a:solidFill>
              <a:latin typeface="Arial Unicode MS" panose="020B0604020202020204" pitchFamily="34" charset="-128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727825" y="2800350"/>
            <a:ext cx="11128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APD, </a:t>
            </a:r>
          </a:p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+45</a:t>
            </a:r>
            <a:r>
              <a:rPr lang="en-SG" sz="2700">
                <a:solidFill>
                  <a:srgbClr val="000000"/>
                </a:solidFill>
                <a:latin typeface="Arial Unicode MS" panose="020B0604020202020204" pitchFamily="34" charset="-128"/>
              </a:rPr>
              <a:t>°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479800" y="2111375"/>
            <a:ext cx="114935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860" tIns="51429" rIns="102860" bIns="51429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/2</a:t>
            </a:r>
          </a:p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 22.5</a:t>
            </a:r>
            <a:r>
              <a:rPr lang="en-SG" sz="2700">
                <a:solidFill>
                  <a:srgbClr val="000000"/>
                </a:solidFill>
                <a:latin typeface="Arial Unicode MS" panose="020B0604020202020204" pitchFamily="34" charset="-128"/>
              </a:rPr>
              <a:t>°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810375" y="4976813"/>
            <a:ext cx="455613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V</a:t>
            </a:r>
            <a:endParaRPr lang="en-SG" sz="2700">
              <a:solidFill>
                <a:srgbClr val="000000"/>
              </a:solidFill>
              <a:latin typeface="Arial Unicode MS" panose="020B0604020202020204" pitchFamily="34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208588" y="6619875"/>
            <a:ext cx="84137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-45</a:t>
            </a:r>
            <a:r>
              <a:rPr lang="en-SG" sz="2700">
                <a:solidFill>
                  <a:srgbClr val="000000"/>
                </a:solidFill>
                <a:latin typeface="Arial Unicode MS" panose="020B0604020202020204" pitchFamily="34" charset="-128"/>
              </a:rPr>
              <a:t>°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337420" y="6619875"/>
            <a:ext cx="457797" cy="51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Arial Unicode MS" panose="020B0604020202020204" pitchFamily="34" charset="-128"/>
              </a:rPr>
              <a:t>H</a:t>
            </a:r>
            <a:endParaRPr lang="en-SG" sz="2700">
              <a:solidFill>
                <a:srgbClr val="000000"/>
              </a:solidFill>
              <a:latin typeface="Arial Unicode MS" panose="020B0604020202020204" pitchFamily="34" charset="-128"/>
            </a:endParaRPr>
          </a:p>
        </p:txBody>
      </p:sp>
      <p:sp>
        <p:nvSpPr>
          <p:cNvPr id="39949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da-DK" sz="1600" b="0">
                <a:solidFill>
                  <a:srgbClr val="4D4D4D"/>
                </a:solidFill>
                <a:cs typeface="Arial" pitchFamily="34" charset="0"/>
              </a:rPr>
              <a:t>J. G. Rarity, P. C. M. Owens, P. R. Tapster, J. Mod. Opt. </a:t>
            </a:r>
            <a:r>
              <a:rPr lang="da-DK" sz="1600">
                <a:solidFill>
                  <a:srgbClr val="4D4D4D"/>
                </a:solidFill>
                <a:cs typeface="Arial" pitchFamily="34" charset="0"/>
              </a:rPr>
              <a:t>41</a:t>
            </a:r>
            <a:r>
              <a:rPr lang="da-DK" sz="1600" b="0">
                <a:solidFill>
                  <a:srgbClr val="4D4D4D"/>
                </a:solidFill>
                <a:cs typeface="Arial" pitchFamily="34" charset="0"/>
              </a:rPr>
              <a:t>, 2435 (1994)</a:t>
            </a:r>
            <a:endParaRPr lang="en-US" sz="1600" b="0">
              <a:solidFill>
                <a:srgbClr val="4D4D4D"/>
              </a:solidFill>
              <a:cs typeface="Arial" pitchFamily="34" charset="0"/>
            </a:endParaRPr>
          </a:p>
        </p:txBody>
      </p:sp>
      <p:pic>
        <p:nvPicPr>
          <p:cNvPr id="39950" name="Picture 2"/>
          <p:cNvPicPr>
            <a:picLocks noChangeAspect="1" noChangeArrowheads="1"/>
          </p:cNvPicPr>
          <p:nvPr/>
        </p:nvPicPr>
        <p:blipFill>
          <a:blip r:embed="rId2" cstate="print"/>
          <a:srcRect t="18245" r="67979" b="64819"/>
          <a:stretch>
            <a:fillRect/>
          </a:stretch>
        </p:blipFill>
        <p:spPr bwMode="auto">
          <a:xfrm>
            <a:off x="-714375" y="3214688"/>
            <a:ext cx="18573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8637778-9848-47D4-9A8F-3E93455F0992}"/>
              </a:ext>
            </a:extLst>
          </p:cNvPr>
          <p:cNvSpPr txBox="1">
            <a:spLocks/>
          </p:cNvSpPr>
          <p:nvPr/>
        </p:nvSpPr>
        <p:spPr>
          <a:xfrm>
            <a:off x="247650" y="689185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/>
              <a:t>Bob’s polarization analyzer with single-photon detectors</a:t>
            </a:r>
            <a:endParaRPr lang="en-CA" kern="0">
              <a:solidFill>
                <a:srgbClr val="FFFFFF"/>
              </a:solidFill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885824" y="1908175"/>
            <a:ext cx="7005639" cy="5117884"/>
            <a:chOff x="1331882" y="2000237"/>
            <a:chExt cx="7005062" cy="5117897"/>
          </a:xfrm>
        </p:grpSpPr>
        <p:sp>
          <p:nvSpPr>
            <p:cNvPr id="39953" name="Rectangle 18"/>
            <p:cNvSpPr>
              <a:spLocks noChangeArrowheads="1"/>
            </p:cNvSpPr>
            <p:nvPr/>
          </p:nvSpPr>
          <p:spPr bwMode="auto">
            <a:xfrm>
              <a:off x="1331882" y="2000237"/>
              <a:ext cx="7005062" cy="5117897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pic>
          <p:nvPicPr>
            <p:cNvPr id="39952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5058" y="2009775"/>
              <a:ext cx="6572250" cy="50768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57BE86-6D74-44F2-B0F2-0087648BF8AF}"/>
              </a:ext>
            </a:extLst>
          </p:cNvPr>
          <p:cNvGrpSpPr/>
          <p:nvPr/>
        </p:nvGrpSpPr>
        <p:grpSpPr>
          <a:xfrm>
            <a:off x="7879880" y="6602262"/>
            <a:ext cx="1222700" cy="380548"/>
            <a:chOff x="5368805" y="6429487"/>
            <a:chExt cx="1222700" cy="38054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17A32D0-AE59-42BF-8B05-A42C2ED5C69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21927" y="6810035"/>
              <a:ext cx="666000" cy="0"/>
            </a:xfrm>
            <a:prstGeom prst="line">
              <a:avLst/>
            </a:prstGeom>
            <a:noFill/>
            <a:ln w="9525" cap="sq" algn="ctr">
              <a:solidFill>
                <a:srgbClr val="4D4D4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FAC949C-6D35-4057-BD06-96DFC27BB64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421927" y="6738035"/>
              <a:ext cx="0" cy="72000"/>
            </a:xfrm>
            <a:prstGeom prst="line">
              <a:avLst/>
            </a:prstGeom>
            <a:noFill/>
            <a:ln w="9525" cap="sq" algn="ctr">
              <a:solidFill>
                <a:srgbClr val="4D4D4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9737357-15BD-4A45-9E33-56C5C2A94D9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087927" y="6738035"/>
              <a:ext cx="0" cy="72000"/>
            </a:xfrm>
            <a:prstGeom prst="line">
              <a:avLst/>
            </a:prstGeom>
            <a:noFill/>
            <a:ln w="9525" cap="sq" algn="ctr">
              <a:solidFill>
                <a:srgbClr val="4D4D4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9461E08-80D9-40B4-957B-136E15C0B35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754927" y="6766835"/>
              <a:ext cx="0" cy="43200"/>
            </a:xfrm>
            <a:prstGeom prst="line">
              <a:avLst/>
            </a:prstGeom>
            <a:noFill/>
            <a:ln w="9525" cap="sq" algn="ctr">
              <a:solidFill>
                <a:srgbClr val="4D4D4D"/>
              </a:solidFill>
              <a:round/>
              <a:headEnd type="none" w="med" len="med"/>
              <a:tailEnd type="none" w="med" len="med"/>
            </a:ln>
          </p:spPr>
        </p:cxnSp>
        <p:sp>
          <p:nvSpPr>
            <p:cNvPr id="24" name="Freeform 29">
              <a:extLst>
                <a:ext uri="{FF2B5EF4-FFF2-40B4-BE49-F238E27FC236}">
                  <a16:creationId xmlns:a16="http://schemas.microsoft.com/office/drawing/2014/main" id="{36E6B50A-3B81-4447-8699-28EE36366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205" y="6429487"/>
              <a:ext cx="613300" cy="360000"/>
            </a:xfrm>
            <a:custGeom>
              <a:avLst/>
              <a:gdLst>
                <a:gd name="T0" fmla="*/ 340 w 340"/>
                <a:gd name="T1" fmla="*/ 208 h 208"/>
                <a:gd name="T2" fmla="*/ 340 w 340"/>
                <a:gd name="T3" fmla="*/ 0 h 208"/>
                <a:gd name="T4" fmla="*/ 0 w 340"/>
                <a:gd name="T5" fmla="*/ 0 h 208"/>
                <a:gd name="T6" fmla="*/ 0 w 340"/>
                <a:gd name="T7" fmla="*/ 208 h 208"/>
                <a:gd name="T8" fmla="*/ 340 w 340"/>
                <a:gd name="T9" fmla="*/ 208 h 208"/>
                <a:gd name="T10" fmla="*/ 340 w 340"/>
                <a:gd name="T1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208">
                  <a:moveTo>
                    <a:pt x="340" y="208"/>
                  </a:moveTo>
                  <a:lnTo>
                    <a:pt x="340" y="0"/>
                  </a:lnTo>
                  <a:lnTo>
                    <a:pt x="0" y="0"/>
                  </a:lnTo>
                  <a:lnTo>
                    <a:pt x="0" y="208"/>
                  </a:lnTo>
                  <a:lnTo>
                    <a:pt x="340" y="208"/>
                  </a:lnTo>
                  <a:lnTo>
                    <a:pt x="340" y="208"/>
                  </a:lnTo>
                  <a:close/>
                </a:path>
              </a:pathLst>
            </a:custGeom>
            <a:noFill/>
            <a:ln w="1905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l"/>
              <a:r>
                <a:rPr lang="en-US" sz="1600" b="0">
                  <a:solidFill>
                    <a:srgbClr val="4D4D4D"/>
                  </a:solidFill>
                </a:rPr>
                <a:t>10</a:t>
              </a:r>
              <a:r>
                <a:rPr lang="en-US" sz="1200" b="0">
                  <a:solidFill>
                    <a:srgbClr val="4D4D4D"/>
                  </a:solidFill>
                </a:rPr>
                <a:t> </a:t>
              </a:r>
              <a:r>
                <a:rPr lang="en-US" sz="1600" b="0">
                  <a:solidFill>
                    <a:srgbClr val="4D4D4D"/>
                  </a:solidFill>
                </a:rPr>
                <a:t>mm</a:t>
              </a:r>
            </a:p>
          </p:txBody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F8672837-FAC5-4F65-A2C5-6C650B772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8805" y="6429487"/>
              <a:ext cx="613299" cy="360000"/>
            </a:xfrm>
            <a:custGeom>
              <a:avLst/>
              <a:gdLst>
                <a:gd name="T0" fmla="*/ 340 w 340"/>
                <a:gd name="T1" fmla="*/ 208 h 208"/>
                <a:gd name="T2" fmla="*/ 340 w 340"/>
                <a:gd name="T3" fmla="*/ 0 h 208"/>
                <a:gd name="T4" fmla="*/ 0 w 340"/>
                <a:gd name="T5" fmla="*/ 0 h 208"/>
                <a:gd name="T6" fmla="*/ 0 w 340"/>
                <a:gd name="T7" fmla="*/ 208 h 208"/>
                <a:gd name="T8" fmla="*/ 340 w 340"/>
                <a:gd name="T9" fmla="*/ 208 h 208"/>
                <a:gd name="T10" fmla="*/ 340 w 340"/>
                <a:gd name="T1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208">
                  <a:moveTo>
                    <a:pt x="340" y="208"/>
                  </a:moveTo>
                  <a:lnTo>
                    <a:pt x="340" y="0"/>
                  </a:lnTo>
                  <a:lnTo>
                    <a:pt x="0" y="0"/>
                  </a:lnTo>
                  <a:lnTo>
                    <a:pt x="0" y="208"/>
                  </a:lnTo>
                  <a:lnTo>
                    <a:pt x="340" y="208"/>
                  </a:lnTo>
                  <a:lnTo>
                    <a:pt x="340" y="208"/>
                  </a:lnTo>
                  <a:close/>
                </a:path>
              </a:pathLst>
            </a:custGeom>
            <a:noFill/>
            <a:ln w="1905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l"/>
              <a:r>
                <a:rPr lang="en-US" sz="1600" b="0">
                  <a:solidFill>
                    <a:srgbClr val="4D4D4D"/>
                  </a:solidFill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397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Emerging: integrated optics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F5D67F-2292-4D29-AA77-F6B555815963}"/>
              </a:ext>
            </a:extLst>
          </p:cNvPr>
          <p:cNvSpPr txBox="1">
            <a:spLocks/>
          </p:cNvSpPr>
          <p:nvPr/>
        </p:nvSpPr>
        <p:spPr>
          <a:xfrm>
            <a:off x="247650" y="689185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>
                <a:solidFill>
                  <a:srgbClr val="FFFFFF"/>
                </a:solidFill>
              </a:rPr>
              <a:t>Quantum key distribution system</a:t>
            </a:r>
            <a:endParaRPr lang="en-CA" kern="0">
              <a:solidFill>
                <a:srgbClr val="FFFFFF"/>
              </a:solidFill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40BC7747-3220-457E-B591-0C11C7E5B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lvl="0"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P. Sibson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 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Nat. Commun.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8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13984 (2017)</a:t>
            </a:r>
          </a:p>
          <a:p>
            <a:pPr lvl="0"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A. W. Elshaari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 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Nat. Photonics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14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285 (2020)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C3AB85C-F799-46CE-A37F-75851A85F23F}"/>
              </a:ext>
            </a:extLst>
          </p:cNvPr>
          <p:cNvGrpSpPr/>
          <p:nvPr/>
        </p:nvGrpSpPr>
        <p:grpSpPr>
          <a:xfrm>
            <a:off x="248479" y="1713095"/>
            <a:ext cx="9791701" cy="4448850"/>
            <a:chOff x="174810" y="1625810"/>
            <a:chExt cx="9791701" cy="444885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6FE27D0-A434-48AC-86C7-4A7FB1F47321}"/>
                </a:ext>
              </a:extLst>
            </p:cNvPr>
            <p:cNvSpPr/>
            <p:nvPr/>
          </p:nvSpPr>
          <p:spPr bwMode="auto">
            <a:xfrm>
              <a:off x="174810" y="1625810"/>
              <a:ext cx="9791700" cy="4448850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8ED0D3-F36F-4E5B-9FF3-3405E736E7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52"/>
            <a:stretch/>
          </p:blipFill>
          <p:spPr>
            <a:xfrm>
              <a:off x="247651" y="1640966"/>
              <a:ext cx="9718860" cy="4433694"/>
            </a:xfrm>
            <a:prstGeom prst="rect">
              <a:avLst/>
            </a:prstGeom>
          </p:spPr>
        </p:pic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6922C2B-111D-4233-8A29-6D9CE12054C1}"/>
              </a:ext>
            </a:extLst>
          </p:cNvPr>
          <p:cNvCxnSpPr>
            <a:cxnSpLocks/>
          </p:cNvCxnSpPr>
          <p:nvPr/>
        </p:nvCxnSpPr>
        <p:spPr bwMode="auto">
          <a:xfrm>
            <a:off x="4783450" y="2017893"/>
            <a:ext cx="0" cy="720100"/>
          </a:xfrm>
          <a:prstGeom prst="straightConnector1">
            <a:avLst/>
          </a:prstGeom>
          <a:noFill/>
          <a:ln w="12700" algn="ctr">
            <a:solidFill>
              <a:srgbClr val="FF0000"/>
            </a:solidFill>
            <a:round/>
            <a:headEnd type="triangle"/>
            <a:tailEnd type="triangle"/>
          </a:ln>
        </p:spPr>
      </p:cxnSp>
      <p:sp>
        <p:nvSpPr>
          <p:cNvPr id="18" name="Freeform 29">
            <a:extLst>
              <a:ext uri="{FF2B5EF4-FFF2-40B4-BE49-F238E27FC236}">
                <a16:creationId xmlns:a16="http://schemas.microsoft.com/office/drawing/2014/main" id="{265D105F-AA65-4CED-A7D5-2760883FC156}"/>
              </a:ext>
            </a:extLst>
          </p:cNvPr>
          <p:cNvSpPr>
            <a:spLocks/>
          </p:cNvSpPr>
          <p:nvPr/>
        </p:nvSpPr>
        <p:spPr bwMode="auto">
          <a:xfrm>
            <a:off x="4849709" y="2205168"/>
            <a:ext cx="613300" cy="360000"/>
          </a:xfrm>
          <a:custGeom>
            <a:avLst/>
            <a:gdLst>
              <a:gd name="T0" fmla="*/ 340 w 340"/>
              <a:gd name="T1" fmla="*/ 208 h 208"/>
              <a:gd name="T2" fmla="*/ 340 w 340"/>
              <a:gd name="T3" fmla="*/ 0 h 208"/>
              <a:gd name="T4" fmla="*/ 0 w 340"/>
              <a:gd name="T5" fmla="*/ 0 h 208"/>
              <a:gd name="T6" fmla="*/ 0 w 340"/>
              <a:gd name="T7" fmla="*/ 208 h 208"/>
              <a:gd name="T8" fmla="*/ 340 w 340"/>
              <a:gd name="T9" fmla="*/ 208 h 208"/>
              <a:gd name="T10" fmla="*/ 340 w 340"/>
              <a:gd name="T11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0" h="208">
                <a:moveTo>
                  <a:pt x="340" y="208"/>
                </a:moveTo>
                <a:lnTo>
                  <a:pt x="340" y="0"/>
                </a:lnTo>
                <a:lnTo>
                  <a:pt x="0" y="0"/>
                </a:lnTo>
                <a:lnTo>
                  <a:pt x="0" y="208"/>
                </a:lnTo>
                <a:lnTo>
                  <a:pt x="340" y="208"/>
                </a:lnTo>
                <a:lnTo>
                  <a:pt x="340" y="208"/>
                </a:lnTo>
                <a:close/>
              </a:path>
            </a:pathLst>
          </a:custGeom>
          <a:noFill/>
          <a:ln w="19050" cap="flat">
            <a:noFill/>
            <a:prstDash val="solid"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1600">
                <a:solidFill>
                  <a:srgbClr val="FF0000"/>
                </a:solidFill>
              </a:rPr>
              <a:t>2</a:t>
            </a:r>
            <a:r>
              <a:rPr lang="en-US" sz="1200">
                <a:solidFill>
                  <a:srgbClr val="FF0000"/>
                </a:solidFill>
              </a:rPr>
              <a:t> </a:t>
            </a:r>
            <a:r>
              <a:rPr lang="en-US" sz="1600">
                <a:solidFill>
                  <a:srgbClr val="FF0000"/>
                </a:solidFill>
              </a:rPr>
              <a:t>mm</a:t>
            </a:r>
          </a:p>
        </p:txBody>
      </p:sp>
    </p:spTree>
    <p:extLst>
      <p:ext uri="{BB962C8B-B14F-4D97-AF65-F5344CB8AC3E}">
        <p14:creationId xmlns:p14="http://schemas.microsoft.com/office/powerpoint/2010/main" val="3179175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D34210-14BC-458A-BCB2-2BCD50AF18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0" t="2246" r="3157" b="2653"/>
          <a:stretch/>
        </p:blipFill>
        <p:spPr>
          <a:xfrm>
            <a:off x="5605870" y="623975"/>
            <a:ext cx="4362300" cy="56767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Spontaneous parametric down-conversion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47650" y="5298683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Heralded photon source</a:t>
            </a:r>
          </a:p>
        </p:txBody>
      </p:sp>
      <p:cxnSp>
        <p:nvCxnSpPr>
          <p:cNvPr id="42" name="Straight Connector 41"/>
          <p:cNvCxnSpPr/>
          <p:nvPr/>
        </p:nvCxnSpPr>
        <p:spPr bwMode="auto">
          <a:xfrm>
            <a:off x="1326970" y="6444734"/>
            <a:ext cx="3767008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3333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1" name="TextBox 40"/>
          <p:cNvSpPr txBox="1"/>
          <p:nvPr/>
        </p:nvSpPr>
        <p:spPr bwMode="auto">
          <a:xfrm>
            <a:off x="678880" y="6057045"/>
            <a:ext cx="1077017" cy="74773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Pump</a:t>
            </a:r>
          </a:p>
          <a:p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laser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3403654" y="6084684"/>
            <a:ext cx="227636" cy="720100"/>
          </a:xfrm>
          <a:prstGeom prst="rect">
            <a:avLst/>
          </a:prstGeom>
          <a:noFill/>
          <a:ln w="19050" cap="sq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5100065" y="6300714"/>
            <a:ext cx="0" cy="288040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 flipH="1">
            <a:off x="4906543" y="6300714"/>
            <a:ext cx="193522" cy="0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flipH="1">
            <a:off x="4906543" y="6588754"/>
            <a:ext cx="193522" cy="0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 flipV="1">
            <a:off x="3487270" y="5604332"/>
            <a:ext cx="2801189" cy="840404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>
            <a:off x="3487269" y="6444734"/>
            <a:ext cx="2180758" cy="64809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66" name="Freeform 33"/>
          <p:cNvSpPr>
            <a:spLocks/>
          </p:cNvSpPr>
          <p:nvPr/>
        </p:nvSpPr>
        <p:spPr bwMode="auto">
          <a:xfrm rot="1001643">
            <a:off x="5568346" y="6866909"/>
            <a:ext cx="233363" cy="465137"/>
          </a:xfrm>
          <a:custGeom>
            <a:avLst/>
            <a:gdLst>
              <a:gd name="T0" fmla="*/ 0 w 147"/>
              <a:gd name="T1" fmla="*/ 293 h 293"/>
              <a:gd name="T2" fmla="*/ 30 w 147"/>
              <a:gd name="T3" fmla="*/ 293 h 293"/>
              <a:gd name="T4" fmla="*/ 57 w 147"/>
              <a:gd name="T5" fmla="*/ 283 h 293"/>
              <a:gd name="T6" fmla="*/ 80 w 147"/>
              <a:gd name="T7" fmla="*/ 270 h 293"/>
              <a:gd name="T8" fmla="*/ 104 w 147"/>
              <a:gd name="T9" fmla="*/ 253 h 293"/>
              <a:gd name="T10" fmla="*/ 120 w 147"/>
              <a:gd name="T11" fmla="*/ 230 h 293"/>
              <a:gd name="T12" fmla="*/ 134 w 147"/>
              <a:gd name="T13" fmla="*/ 206 h 293"/>
              <a:gd name="T14" fmla="*/ 144 w 147"/>
              <a:gd name="T15" fmla="*/ 176 h 293"/>
              <a:gd name="T16" fmla="*/ 147 w 147"/>
              <a:gd name="T17" fmla="*/ 146 h 293"/>
              <a:gd name="T18" fmla="*/ 144 w 147"/>
              <a:gd name="T19" fmla="*/ 120 h 293"/>
              <a:gd name="T20" fmla="*/ 134 w 147"/>
              <a:gd name="T21" fmla="*/ 90 h 293"/>
              <a:gd name="T22" fmla="*/ 120 w 147"/>
              <a:gd name="T23" fmla="*/ 66 h 293"/>
              <a:gd name="T24" fmla="*/ 104 w 147"/>
              <a:gd name="T25" fmla="*/ 43 h 293"/>
              <a:gd name="T26" fmla="*/ 80 w 147"/>
              <a:gd name="T27" fmla="*/ 26 h 293"/>
              <a:gd name="T28" fmla="*/ 57 w 147"/>
              <a:gd name="T29" fmla="*/ 13 h 293"/>
              <a:gd name="T30" fmla="*/ 30 w 147"/>
              <a:gd name="T31" fmla="*/ 3 h 293"/>
              <a:gd name="T32" fmla="*/ 0 w 147"/>
              <a:gd name="T33" fmla="*/ 0 h 293"/>
              <a:gd name="T34" fmla="*/ 0 w 147"/>
              <a:gd name="T35" fmla="*/ 293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7" h="293">
                <a:moveTo>
                  <a:pt x="0" y="293"/>
                </a:moveTo>
                <a:lnTo>
                  <a:pt x="30" y="293"/>
                </a:lnTo>
                <a:lnTo>
                  <a:pt x="57" y="283"/>
                </a:lnTo>
                <a:lnTo>
                  <a:pt x="80" y="270"/>
                </a:lnTo>
                <a:lnTo>
                  <a:pt x="104" y="253"/>
                </a:lnTo>
                <a:lnTo>
                  <a:pt x="120" y="230"/>
                </a:lnTo>
                <a:lnTo>
                  <a:pt x="134" y="206"/>
                </a:lnTo>
                <a:lnTo>
                  <a:pt x="144" y="176"/>
                </a:lnTo>
                <a:lnTo>
                  <a:pt x="147" y="146"/>
                </a:lnTo>
                <a:lnTo>
                  <a:pt x="144" y="120"/>
                </a:lnTo>
                <a:lnTo>
                  <a:pt x="134" y="90"/>
                </a:lnTo>
                <a:lnTo>
                  <a:pt x="120" y="66"/>
                </a:lnTo>
                <a:lnTo>
                  <a:pt x="104" y="43"/>
                </a:lnTo>
                <a:lnTo>
                  <a:pt x="80" y="26"/>
                </a:lnTo>
                <a:lnTo>
                  <a:pt x="57" y="13"/>
                </a:lnTo>
                <a:lnTo>
                  <a:pt x="30" y="3"/>
                </a:lnTo>
                <a:lnTo>
                  <a:pt x="0" y="0"/>
                </a:lnTo>
                <a:lnTo>
                  <a:pt x="0" y="293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Oval 66"/>
          <p:cNvSpPr/>
          <p:nvPr/>
        </p:nvSpPr>
        <p:spPr bwMode="auto">
          <a:xfrm>
            <a:off x="3919340" y="6223057"/>
            <a:ext cx="144000" cy="144000"/>
          </a:xfrm>
          <a:prstGeom prst="ellipse">
            <a:avLst/>
          </a:prstGeom>
          <a:solidFill>
            <a:srgbClr val="FFFFFF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 bwMode="auto">
          <a:xfrm>
            <a:off x="3919340" y="6522411"/>
            <a:ext cx="144000" cy="144000"/>
          </a:xfrm>
          <a:prstGeom prst="ellipse">
            <a:avLst/>
          </a:prstGeom>
          <a:solidFill>
            <a:srgbClr val="FFFFFF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 bwMode="auto">
          <a:xfrm>
            <a:off x="4567420" y="6026116"/>
            <a:ext cx="144000" cy="144000"/>
          </a:xfrm>
          <a:prstGeom prst="ellipse">
            <a:avLst/>
          </a:prstGeom>
          <a:solidFill>
            <a:srgbClr val="FFFFFF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 bwMode="auto">
          <a:xfrm>
            <a:off x="4567420" y="6713903"/>
            <a:ext cx="144000" cy="144000"/>
          </a:xfrm>
          <a:prstGeom prst="ellipse">
            <a:avLst/>
          </a:prstGeom>
          <a:solidFill>
            <a:srgbClr val="FFFFFF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 bwMode="auto">
          <a:xfrm>
            <a:off x="6007620" y="5595148"/>
            <a:ext cx="144000" cy="144000"/>
          </a:xfrm>
          <a:prstGeom prst="ellipse">
            <a:avLst/>
          </a:prstGeom>
          <a:solidFill>
            <a:srgbClr val="FFFFFF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/>
          <p:cNvGrpSpPr/>
          <p:nvPr/>
        </p:nvGrpSpPr>
        <p:grpSpPr>
          <a:xfrm rot="957854">
            <a:off x="5989761" y="6874083"/>
            <a:ext cx="360050" cy="263462"/>
            <a:chOff x="5935610" y="6810035"/>
            <a:chExt cx="530358" cy="288040"/>
          </a:xfrm>
        </p:grpSpPr>
        <p:cxnSp>
          <p:nvCxnSpPr>
            <p:cNvPr id="73" name="Straight Connector 72"/>
            <p:cNvCxnSpPr/>
            <p:nvPr/>
          </p:nvCxnSpPr>
          <p:spPr bwMode="auto">
            <a:xfrm>
              <a:off x="5935610" y="7098075"/>
              <a:ext cx="17249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Straight Connector 73"/>
            <p:cNvCxnSpPr/>
            <p:nvPr/>
          </p:nvCxnSpPr>
          <p:spPr bwMode="auto">
            <a:xfrm flipV="1">
              <a:off x="6108108" y="6810035"/>
              <a:ext cx="0" cy="28329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 bwMode="auto">
            <a:xfrm>
              <a:off x="6108108" y="6810035"/>
              <a:ext cx="177861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Straight Connector 75"/>
            <p:cNvCxnSpPr/>
            <p:nvPr/>
          </p:nvCxnSpPr>
          <p:spPr bwMode="auto">
            <a:xfrm>
              <a:off x="6285969" y="6810035"/>
              <a:ext cx="0" cy="28329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 bwMode="auto">
            <a:xfrm>
              <a:off x="6285968" y="7098075"/>
              <a:ext cx="180000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3" name="TextBox 82"/>
          <p:cNvSpPr txBox="1"/>
          <p:nvPr/>
        </p:nvSpPr>
        <p:spPr bwMode="auto">
          <a:xfrm>
            <a:off x="6442813" y="6876794"/>
            <a:ext cx="2733247" cy="3156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Heralding detector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cxnSp>
        <p:nvCxnSpPr>
          <p:cNvPr id="88" name="Straight Connector 87"/>
          <p:cNvCxnSpPr/>
          <p:nvPr/>
        </p:nvCxnSpPr>
        <p:spPr bwMode="auto">
          <a:xfrm>
            <a:off x="5666066" y="7092824"/>
            <a:ext cx="987097" cy="29243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9" name="Text Box 4">
            <a:extLst>
              <a:ext uri="{FF2B5EF4-FFF2-40B4-BE49-F238E27FC236}">
                <a16:creationId xmlns:a16="http://schemas.microsoft.com/office/drawing/2014/main" id="{BBFDB73E-92FE-432C-AA7C-9054F4389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lvl="0"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P. G. Kwiat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75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4337 (1995)</a:t>
            </a:r>
          </a:p>
        </p:txBody>
      </p:sp>
      <p:sp>
        <p:nvSpPr>
          <p:cNvPr id="30" name="Text Box 73">
            <a:extLst>
              <a:ext uri="{FF2B5EF4-FFF2-40B4-BE49-F238E27FC236}">
                <a16:creationId xmlns:a16="http://schemas.microsoft.com/office/drawing/2014/main" id="{98CBEFBD-1398-47AA-BEB1-9BF3E5034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00" y="7506000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Image reprinted from: Wikipedia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2841BB10-0305-443E-ACB7-99326E64B3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6820" y="1337275"/>
                <a:ext cx="9864725" cy="431202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69888" indent="-369888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35000"/>
                  <a:buFont typeface="Symbol" pitchFamily="18" charset="2"/>
                  <a:buChar char="·"/>
                  <a:defRPr sz="24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01688" indent="-307975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Symbol" pitchFamily="18" charset="2"/>
                  <a:buChar char="¨"/>
                  <a:defRPr sz="2200" b="1">
                    <a:solidFill>
                      <a:schemeClr val="tx1"/>
                    </a:solidFill>
                    <a:latin typeface="+mn-lt"/>
                  </a:defRPr>
                </a:lvl2pPr>
                <a:lvl3pPr marL="1235075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65000"/>
                  <a:buFont typeface="Monotype Sorts" pitchFamily="2" charset="2"/>
                  <a:buChar char="è"/>
                  <a:defRPr sz="2200" b="1">
                    <a:solidFill>
                      <a:schemeClr val="tx1"/>
                    </a:solidFill>
                    <a:latin typeface="+mn-lt"/>
                  </a:defRPr>
                </a:lvl3pPr>
                <a:lvl4pPr marL="1727200" indent="-246063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ä"/>
                  <a:defRPr sz="2200">
                    <a:solidFill>
                      <a:schemeClr val="tx1"/>
                    </a:solidFill>
                    <a:latin typeface="+mn-lt"/>
                  </a:defRPr>
                </a:lvl4pPr>
                <a:lvl5pPr marL="2220913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Õ"/>
                  <a:defRPr sz="2200">
                    <a:solidFill>
                      <a:schemeClr val="tx1"/>
                    </a:solidFill>
                    <a:latin typeface="+mn-lt"/>
                  </a:defRPr>
                </a:lvl5pPr>
                <a:lvl6pPr marL="2678113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Õ"/>
                  <a:defRPr sz="2200">
                    <a:solidFill>
                      <a:schemeClr val="tx1"/>
                    </a:solidFill>
                    <a:latin typeface="+mn-lt"/>
                  </a:defRPr>
                </a:lvl6pPr>
                <a:lvl7pPr marL="3135313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Õ"/>
                  <a:defRPr sz="2200">
                    <a:solidFill>
                      <a:schemeClr val="tx1"/>
                    </a:solidFill>
                    <a:latin typeface="+mn-lt"/>
                  </a:defRPr>
                </a:lvl7pPr>
                <a:lvl8pPr marL="3592513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Õ"/>
                  <a:defRPr sz="2200">
                    <a:solidFill>
                      <a:schemeClr val="tx1"/>
                    </a:solidFill>
                    <a:latin typeface="+mn-lt"/>
                  </a:defRPr>
                </a:lvl8pPr>
                <a:lvl9pPr marL="4049713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Õ"/>
                  <a:defRPr sz="22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CA" sz="2200" kern="0">
                    <a:solidFill>
                      <a:srgbClr val="FFFFFF"/>
                    </a:solidFill>
                  </a:rPr>
                  <a:t>Energy conservation: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endParaRPr lang="en-CA" sz="2800" kern="0">
                  <a:solidFill>
                    <a:srgbClr val="FFFFFF"/>
                  </a:solidFill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kumimoji="0" lang="en-CA" sz="22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Momentum conservation: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800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𝒌</m:t>
                            </m:r>
                          </m:e>
                        </m:acc>
                      </m:e>
                      <m:sub>
                        <m:r>
                          <a:rPr lang="en-US" sz="28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𝒌</m:t>
                            </m:r>
                          </m:e>
                        </m:acc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𝒌</m:t>
                            </m:r>
                          </m:e>
                        </m:acc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endParaRPr lang="en-CA" sz="2800" kern="0">
                  <a:solidFill>
                    <a:srgbClr val="FFFFFF"/>
                  </a:solidFill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kumimoji="0" lang="en-US" sz="2200" b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kumimoji="0" lang="en-US" sz="2200" b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kumimoji="0" lang="en-US" sz="2200" b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𝝍</m:t>
                          </m:r>
                        </m:e>
                      </m:d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𝑯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𝑽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𝑽</m:t>
                                      </m:r>
                                    </m:e>
                                    <m:sub>
                                      <m:r>
                                        <a:rPr lang="en-US" sz="28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𝑯</m:t>
                                      </m:r>
                                    </m:e>
                                    <m:sub>
                                      <m:r>
                                        <a:rPr lang="en-US" sz="28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CA" sz="2800" kern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2841BB10-0305-443E-ACB7-99326E64B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20" y="1337275"/>
                <a:ext cx="9864725" cy="431202"/>
              </a:xfrm>
              <a:prstGeom prst="rect">
                <a:avLst/>
              </a:prstGeom>
              <a:blipFill>
                <a:blip r:embed="rId3"/>
                <a:stretch>
                  <a:fillRect l="-1729" b="-542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0A9FE96-1345-4EAE-A1A5-65F03A06D54D}"/>
                  </a:ext>
                </a:extLst>
              </p:cNvPr>
              <p:cNvSpPr txBox="1"/>
              <p:nvPr/>
            </p:nvSpPr>
            <p:spPr bwMode="auto">
              <a:xfrm>
                <a:off x="6115641" y="3502510"/>
                <a:ext cx="411090" cy="4616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0A9FE96-1345-4EAE-A1A5-65F03A06D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41" y="3502510"/>
                <a:ext cx="411090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0EF241C-C3E7-4CC1-A79E-03F011D93FA7}"/>
                  </a:ext>
                </a:extLst>
              </p:cNvPr>
              <p:cNvSpPr txBox="1"/>
              <p:nvPr/>
            </p:nvSpPr>
            <p:spPr bwMode="auto">
              <a:xfrm>
                <a:off x="9181811" y="2216346"/>
                <a:ext cx="411090" cy="4616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0EF241C-C3E7-4CC1-A79E-03F011D93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81811" y="2216346"/>
                <a:ext cx="411090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62DD619-0729-4A50-8F05-EB49DF51EF79}"/>
                  </a:ext>
                </a:extLst>
              </p:cNvPr>
              <p:cNvSpPr txBox="1"/>
              <p:nvPr/>
            </p:nvSpPr>
            <p:spPr bwMode="auto">
              <a:xfrm>
                <a:off x="6782477" y="739342"/>
                <a:ext cx="483100" cy="4616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62DD619-0729-4A50-8F05-EB49DF51E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82477" y="739342"/>
                <a:ext cx="483100" cy="461665"/>
              </a:xfrm>
              <a:prstGeom prst="rect">
                <a:avLst/>
              </a:prstGeom>
              <a:blipFill>
                <a:blip r:embed="rId6"/>
                <a:stretch>
                  <a:fillRect l="-2532" b="-13158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8A6CF64-AB11-4782-811E-25C8607F0876}"/>
                  </a:ext>
                </a:extLst>
              </p:cNvPr>
              <p:cNvSpPr txBox="1"/>
              <p:nvPr/>
            </p:nvSpPr>
            <p:spPr bwMode="auto">
              <a:xfrm>
                <a:off x="7595557" y="5165307"/>
                <a:ext cx="411090" cy="4616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8A6CF64-AB11-4782-811E-25C8607F0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95557" y="5165307"/>
                <a:ext cx="411090" cy="461665"/>
              </a:xfrm>
              <a:prstGeom prst="rect">
                <a:avLst/>
              </a:prstGeom>
              <a:blipFill>
                <a:blip r:embed="rId7"/>
                <a:stretch>
                  <a:fillRect l="-7463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FB98D8C-ACC2-4D63-9188-1FEE474E6F64}"/>
                  </a:ext>
                </a:extLst>
              </p:cNvPr>
              <p:cNvSpPr txBox="1"/>
              <p:nvPr/>
            </p:nvSpPr>
            <p:spPr bwMode="auto">
              <a:xfrm>
                <a:off x="9557080" y="4836160"/>
                <a:ext cx="411090" cy="4616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FB98D8C-ACC2-4D63-9188-1FEE474E6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57080" y="4836160"/>
                <a:ext cx="411090" cy="461665"/>
              </a:xfrm>
              <a:prstGeom prst="rect">
                <a:avLst/>
              </a:prstGeom>
              <a:blipFill>
                <a:blip r:embed="rId8"/>
                <a:stretch>
                  <a:fillRect l="-8955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DB0EFB78-BAFD-4B5B-A832-9C47981B04D2}"/>
              </a:ext>
            </a:extLst>
          </p:cNvPr>
          <p:cNvSpPr txBox="1">
            <a:spLocks/>
          </p:cNvSpPr>
          <p:nvPr/>
        </p:nvSpPr>
        <p:spPr>
          <a:xfrm>
            <a:off x="8087155" y="1440839"/>
            <a:ext cx="1360287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kern="0">
                <a:solidFill>
                  <a:srgbClr val="FFFFFF"/>
                </a:solidFill>
              </a:rPr>
              <a:t>(BBO, etc.)</a:t>
            </a:r>
            <a:endParaRPr lang="en-CA" sz="2000" b="0" kern="0">
              <a:solidFill>
                <a:srgbClr val="FFFFFF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6FC5A87-D27E-433E-A287-541689678760}"/>
              </a:ext>
            </a:extLst>
          </p:cNvPr>
          <p:cNvSpPr txBox="1"/>
          <p:nvPr/>
        </p:nvSpPr>
        <p:spPr bwMode="auto">
          <a:xfrm>
            <a:off x="8744000" y="531205"/>
            <a:ext cx="1360286" cy="4460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Type II</a:t>
            </a:r>
          </a:p>
        </p:txBody>
      </p:sp>
    </p:spTree>
    <p:extLst>
      <p:ext uri="{BB962C8B-B14F-4D97-AF65-F5344CB8AC3E}">
        <p14:creationId xmlns:p14="http://schemas.microsoft.com/office/powerpoint/2010/main" val="343395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1" grpId="0" animBg="1"/>
      <p:bldP spid="44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8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7A60E3E-D44F-4AC8-81BA-573C119D1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1991" y="1240043"/>
            <a:ext cx="1613572" cy="1327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82B206-976D-4BA3-AB83-6BE71A6862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7" t="23519" r="6009" b="5123"/>
          <a:stretch/>
        </p:blipFill>
        <p:spPr>
          <a:xfrm>
            <a:off x="2695160" y="761195"/>
            <a:ext cx="6192860" cy="2598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Transmission in free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9E67A-09D1-4716-A41B-1CC070AE4ADA}"/>
              </a:ext>
            </a:extLst>
          </p:cNvPr>
          <p:cNvSpPr txBox="1">
            <a:spLocks/>
          </p:cNvSpPr>
          <p:nvPr/>
        </p:nvSpPr>
        <p:spPr>
          <a:xfrm>
            <a:off x="247650" y="689185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Vacuum:</a:t>
            </a:r>
            <a:br>
              <a:rPr lang="en-CA" kern="0">
                <a:solidFill>
                  <a:srgbClr val="FFFFFF"/>
                </a:solidFill>
              </a:rPr>
            </a:br>
            <a:r>
              <a:rPr lang="en-CA" kern="0">
                <a:solidFill>
                  <a:srgbClr val="FFFFFF"/>
                </a:solidFill>
              </a:rPr>
              <a:t>Gaussian optics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3DEBAA-AA95-43FF-9DF6-A4AE2FDE058F}"/>
              </a:ext>
            </a:extLst>
          </p:cNvPr>
          <p:cNvSpPr txBox="1">
            <a:spLocks/>
          </p:cNvSpPr>
          <p:nvPr/>
        </p:nvSpPr>
        <p:spPr>
          <a:xfrm>
            <a:off x="246820" y="3460071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Atmosphere: loss, turbulence</a:t>
            </a:r>
          </a:p>
        </p:txBody>
      </p:sp>
      <p:sp>
        <p:nvSpPr>
          <p:cNvPr id="7" name="Text Box 73">
            <a:extLst>
              <a:ext uri="{FF2B5EF4-FFF2-40B4-BE49-F238E27FC236}">
                <a16:creationId xmlns:a16="http://schemas.microsoft.com/office/drawing/2014/main" id="{E377B2B1-3A5A-465F-9A87-BBA26C714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00" y="7367501"/>
            <a:ext cx="9993600" cy="3497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Images reprinted from: https://demonstrations.wolfram.com/GaussianBeamPropagationThroughTwoLenses/;  Wikipedia;</a:t>
            </a:r>
            <a:br>
              <a:rPr lang="en-US" sz="900" b="0">
                <a:solidFill>
                  <a:srgbClr val="4D4D4D"/>
                </a:solidFill>
                <a:cs typeface="Arial" pitchFamily="34" charset="0"/>
              </a:rPr>
            </a:b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J.-P. Bourgoin </a:t>
            </a:r>
            <a:r>
              <a:rPr lang="en-US" sz="900" b="0" i="1">
                <a:solidFill>
                  <a:srgbClr val="4D4D4D"/>
                </a:solidFill>
                <a:cs typeface="Arial" pitchFamily="34" charset="0"/>
              </a:rPr>
              <a:t>et al.,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 New J. Phys. </a:t>
            </a:r>
            <a:r>
              <a:rPr lang="en-US" sz="900">
                <a:solidFill>
                  <a:srgbClr val="4D4D4D"/>
                </a:solidFill>
                <a:cs typeface="Arial" pitchFamily="34" charset="0"/>
              </a:rPr>
              <a:t>15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, 023006 (2013);  R. Ursin </a:t>
            </a:r>
            <a:r>
              <a:rPr lang="en-US" sz="900" b="0" i="1">
                <a:solidFill>
                  <a:srgbClr val="4D4D4D"/>
                </a:solidFill>
                <a:cs typeface="Arial" pitchFamily="34" charset="0"/>
              </a:rPr>
              <a:t>et al.,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 Nat. Phys. </a:t>
            </a:r>
            <a:r>
              <a:rPr lang="en-US" sz="900">
                <a:solidFill>
                  <a:srgbClr val="4D4D4D"/>
                </a:solidFill>
                <a:cs typeface="Arial" pitchFamily="34" charset="0"/>
              </a:rPr>
              <a:t>3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, 481 (2007)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0CD8AE-BE53-4F5E-BBD7-EB9FE45D7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20" y="3916265"/>
            <a:ext cx="5328740" cy="3479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67DA1B-EB0B-4446-9F0C-B085665F67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7" r="39815"/>
          <a:stretch/>
        </p:blipFill>
        <p:spPr>
          <a:xfrm>
            <a:off x="5791590" y="3916265"/>
            <a:ext cx="4248590" cy="282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97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Transmission in optical fiber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EF0C0-B539-4E44-9AD5-7DA06821787F}"/>
              </a:ext>
            </a:extLst>
          </p:cNvPr>
          <p:cNvSpPr txBox="1">
            <a:spLocks/>
          </p:cNvSpPr>
          <p:nvPr/>
        </p:nvSpPr>
        <p:spPr>
          <a:xfrm>
            <a:off x="247650" y="689185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Single-mode fiber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F80BAE-4281-4040-AB11-CDBF580434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3" b="11173"/>
          <a:stretch/>
        </p:blipFill>
        <p:spPr>
          <a:xfrm>
            <a:off x="174810" y="2827227"/>
            <a:ext cx="5256730" cy="4774918"/>
          </a:xfrm>
          <a:prstGeom prst="rect">
            <a:avLst/>
          </a:prstGeom>
        </p:spPr>
      </p:pic>
      <p:sp>
        <p:nvSpPr>
          <p:cNvPr id="6" name="Text Box 73">
            <a:extLst>
              <a:ext uri="{FF2B5EF4-FFF2-40B4-BE49-F238E27FC236}">
                <a16:creationId xmlns:a16="http://schemas.microsoft.com/office/drawing/2014/main" id="{BF5CC08F-1829-44F8-AA8C-DA3B9097C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00" y="7506000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Images reprinted from: G. Keiser </a:t>
            </a:r>
            <a:r>
              <a:rPr lang="en-US" sz="900" b="0" i="1">
                <a:solidFill>
                  <a:srgbClr val="4D4D4D"/>
                </a:solidFill>
                <a:cs typeface="Arial" pitchFamily="34" charset="0"/>
              </a:rPr>
              <a:t>et al.,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 J. Biomed. Opt. </a:t>
            </a:r>
            <a:r>
              <a:rPr lang="en-US" sz="900">
                <a:solidFill>
                  <a:srgbClr val="4D4D4D"/>
                </a:solidFill>
                <a:cs typeface="Arial" pitchFamily="34" charset="0"/>
              </a:rPr>
              <a:t>19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, 080902 (2014);  ViaLite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B18C68-59B9-44B5-8137-AD09EC859C43}"/>
              </a:ext>
            </a:extLst>
          </p:cNvPr>
          <p:cNvGrpSpPr/>
          <p:nvPr/>
        </p:nvGrpSpPr>
        <p:grpSpPr>
          <a:xfrm>
            <a:off x="7113219" y="837105"/>
            <a:ext cx="2998971" cy="2876500"/>
            <a:chOff x="7303800" y="765095"/>
            <a:chExt cx="2520350" cy="24174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44568CA-0296-42E8-8D87-C7652D1C6B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96" r="8858" b="52800"/>
            <a:stretch/>
          </p:blipFill>
          <p:spPr>
            <a:xfrm>
              <a:off x="7303800" y="765095"/>
              <a:ext cx="2520350" cy="241742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94C441-A17D-442E-8C68-DCE185100818}"/>
                </a:ext>
              </a:extLst>
            </p:cNvPr>
            <p:cNvSpPr/>
            <p:nvPr/>
          </p:nvSpPr>
          <p:spPr bwMode="auto">
            <a:xfrm>
              <a:off x="8245681" y="1824092"/>
              <a:ext cx="248462" cy="182987"/>
            </a:xfrm>
            <a:prstGeom prst="rect">
              <a:avLst/>
            </a:prstGeom>
            <a:solidFill>
              <a:srgbClr val="000000"/>
            </a:solidFill>
            <a:ln w="25400">
              <a:noFill/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4CBA2D4-0F2B-4AB2-B5A5-77C533F5705C}"/>
              </a:ext>
            </a:extLst>
          </p:cNvPr>
          <p:cNvSpPr txBox="1"/>
          <p:nvPr/>
        </p:nvSpPr>
        <p:spPr bwMode="auto">
          <a:xfrm>
            <a:off x="4279380" y="1813182"/>
            <a:ext cx="2733247" cy="7649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pPr algn="r"/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8 </a:t>
            </a:r>
            <a:r>
              <a:rPr lang="el-GR" sz="2200">
                <a:ln w="12700">
                  <a:noFill/>
                </a:ln>
                <a:solidFill>
                  <a:srgbClr val="FFFFFF"/>
                </a:solidFill>
              </a:rPr>
              <a:t>μ</a:t>
            </a:r>
            <a:r>
              <a:rPr lang="en-US" sz="2200">
                <a:ln w="12700">
                  <a:noFill/>
                </a:ln>
                <a:solidFill>
                  <a:srgbClr val="FFFFFF"/>
                </a:solidFill>
              </a:rPr>
              <a:t>m diameter core</a:t>
            </a:r>
          </a:p>
          <a:p>
            <a:pPr algn="r"/>
            <a:r>
              <a:rPr lang="en-US" sz="2200" i="1">
                <a:ln w="12700">
                  <a:noFill/>
                </a:ln>
                <a:solidFill>
                  <a:srgbClr val="FFFFFF"/>
                </a:solidFill>
              </a:rPr>
              <a:t>n</a:t>
            </a:r>
            <a:r>
              <a:rPr lang="en-US" sz="2200" baseline="-25000">
                <a:ln w="12700">
                  <a:noFill/>
                </a:ln>
                <a:solidFill>
                  <a:srgbClr val="FFFFFF"/>
                </a:solidFill>
              </a:rPr>
              <a:t>2</a:t>
            </a:r>
            <a:r>
              <a:rPr lang="en-US" sz="2200">
                <a:ln w="12700">
                  <a:noFill/>
                </a:ln>
                <a:solidFill>
                  <a:srgbClr val="FFFFFF"/>
                </a:solidFill>
              </a:rPr>
              <a:t> &gt; </a:t>
            </a:r>
            <a:r>
              <a:rPr lang="en-US" sz="2200" i="1">
                <a:ln w="12700">
                  <a:noFill/>
                </a:ln>
                <a:solidFill>
                  <a:srgbClr val="FFFFFF"/>
                </a:solidFill>
              </a:rPr>
              <a:t>n</a:t>
            </a:r>
            <a:r>
              <a:rPr lang="en-US" sz="2200" baseline="-25000">
                <a:ln w="12700">
                  <a:noFill/>
                </a:ln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5076E7-A04F-4FD9-AC85-476438391412}"/>
              </a:ext>
            </a:extLst>
          </p:cNvPr>
          <p:cNvSpPr txBox="1"/>
          <p:nvPr/>
        </p:nvSpPr>
        <p:spPr bwMode="auto">
          <a:xfrm>
            <a:off x="4423400" y="761195"/>
            <a:ext cx="2733247" cy="7649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pPr algn="r"/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125 </a:t>
            </a:r>
            <a:r>
              <a:rPr lang="el-GR" sz="2200">
                <a:ln w="12700">
                  <a:noFill/>
                </a:ln>
                <a:solidFill>
                  <a:srgbClr val="FFFFFF"/>
                </a:solidFill>
              </a:rPr>
              <a:t>μ</a:t>
            </a:r>
            <a:r>
              <a:rPr lang="en-US" sz="2200">
                <a:ln w="12700">
                  <a:noFill/>
                </a:ln>
                <a:solidFill>
                  <a:srgbClr val="FFFFFF"/>
                </a:solidFill>
              </a:rPr>
              <a:t>m diameter cladding</a:t>
            </a:r>
          </a:p>
          <a:p>
            <a:pPr algn="r"/>
            <a:r>
              <a:rPr lang="en-US" sz="2200">
                <a:ln w="12700">
                  <a:noFill/>
                </a:ln>
                <a:solidFill>
                  <a:srgbClr val="FFFFFF"/>
                </a:solidFill>
              </a:rPr>
              <a:t>fused quartz, </a:t>
            </a:r>
            <a:r>
              <a:rPr lang="en-US" sz="2200" i="1">
                <a:ln w="12700">
                  <a:noFill/>
                </a:ln>
                <a:solidFill>
                  <a:srgbClr val="FFFFFF"/>
                </a:solidFill>
              </a:rPr>
              <a:t>n</a:t>
            </a:r>
            <a:r>
              <a:rPr lang="en-US" sz="2200" baseline="-25000">
                <a:ln w="12700">
                  <a:noFill/>
                </a:ln>
                <a:solidFill>
                  <a:srgbClr val="FFFFFF"/>
                </a:solidFill>
              </a:rPr>
              <a:t>1</a:t>
            </a:r>
            <a:r>
              <a:rPr lang="en-US" sz="2200">
                <a:ln w="12700">
                  <a:noFill/>
                </a:ln>
                <a:solidFill>
                  <a:srgbClr val="FFFFFF"/>
                </a:solidFill>
              </a:rPr>
              <a:t> = 1.45</a:t>
            </a:r>
            <a:endParaRPr lang="en-US" sz="2200" baseline="-25000">
              <a:ln w="12700">
                <a:noFill/>
              </a:ln>
              <a:solidFill>
                <a:srgbClr val="FFFFFF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6B737B3-C5A0-464B-B4F9-A9599EB9609D}"/>
              </a:ext>
            </a:extLst>
          </p:cNvPr>
          <p:cNvGrpSpPr/>
          <p:nvPr/>
        </p:nvGrpSpPr>
        <p:grpSpPr>
          <a:xfrm>
            <a:off x="5791591" y="5890565"/>
            <a:ext cx="792110" cy="115857"/>
            <a:chOff x="5791590" y="5873905"/>
            <a:chExt cx="1365057" cy="14402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905510-2DF6-4AA9-83D6-11B4969EC002}"/>
                </a:ext>
              </a:extLst>
            </p:cNvPr>
            <p:cNvCxnSpPr/>
            <p:nvPr/>
          </p:nvCxnSpPr>
          <p:spPr bwMode="auto">
            <a:xfrm>
              <a:off x="5791590" y="5873905"/>
              <a:ext cx="1365057" cy="0"/>
            </a:xfrm>
            <a:prstGeom prst="line">
              <a:avLst/>
            </a:prstGeom>
            <a:noFill/>
            <a:ln w="12700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8361D1B-B609-4216-856B-5DA3FD06E982}"/>
                </a:ext>
              </a:extLst>
            </p:cNvPr>
            <p:cNvCxnSpPr/>
            <p:nvPr/>
          </p:nvCxnSpPr>
          <p:spPr bwMode="auto">
            <a:xfrm>
              <a:off x="5791590" y="6017925"/>
              <a:ext cx="1365057" cy="0"/>
            </a:xfrm>
            <a:prstGeom prst="line">
              <a:avLst/>
            </a:prstGeom>
            <a:noFill/>
            <a:ln w="12700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1BD860D-1391-4760-8486-35AC676EA15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156647" y="5873905"/>
              <a:ext cx="0" cy="144020"/>
            </a:xfrm>
            <a:prstGeom prst="line">
              <a:avLst/>
            </a:prstGeom>
            <a:noFill/>
            <a:ln w="12700" algn="ctr">
              <a:solidFill>
                <a:srgbClr val="FFFFFF"/>
              </a:solidFill>
              <a:round/>
              <a:headEnd type="none" w="med" len="med"/>
              <a:tailEnd type="none"/>
            </a:ln>
          </p:spPr>
        </p:cxn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92CCEDD-F954-4C96-98B8-8639F109AE95}"/>
              </a:ext>
            </a:extLst>
          </p:cNvPr>
          <p:cNvCxnSpPr>
            <a:cxnSpLocks/>
          </p:cNvCxnSpPr>
          <p:nvPr/>
        </p:nvCxnSpPr>
        <p:spPr bwMode="auto">
          <a:xfrm flipV="1">
            <a:off x="6583700" y="5585865"/>
            <a:ext cx="2160300" cy="36005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 type="none" w="med" len="med"/>
            <a:tailEnd type="none"/>
          </a:ln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9BDC2EB-6C94-4183-AEC0-5AA5F250A446}"/>
              </a:ext>
            </a:extLst>
          </p:cNvPr>
          <p:cNvCxnSpPr>
            <a:cxnSpLocks/>
          </p:cNvCxnSpPr>
          <p:nvPr/>
        </p:nvCxnSpPr>
        <p:spPr bwMode="auto">
          <a:xfrm>
            <a:off x="6583700" y="5945915"/>
            <a:ext cx="2160300" cy="36005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 type="none" w="med" len="med"/>
            <a:tailEnd type="none"/>
          </a:ln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A2A2D8F-3AC7-4684-990A-A50E9D8EB523}"/>
              </a:ext>
            </a:extLst>
          </p:cNvPr>
          <p:cNvCxnSpPr>
            <a:cxnSpLocks/>
          </p:cNvCxnSpPr>
          <p:nvPr/>
        </p:nvCxnSpPr>
        <p:spPr bwMode="auto">
          <a:xfrm>
            <a:off x="8744000" y="6305965"/>
            <a:ext cx="1543000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 type="none" w="med" len="med"/>
            <a:tailEnd type="none"/>
          </a:ln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D64B72E-EBA2-4A50-80A8-56565E43CA38}"/>
              </a:ext>
            </a:extLst>
          </p:cNvPr>
          <p:cNvCxnSpPr>
            <a:cxnSpLocks/>
          </p:cNvCxnSpPr>
          <p:nvPr/>
        </p:nvCxnSpPr>
        <p:spPr bwMode="auto">
          <a:xfrm>
            <a:off x="8744000" y="5585865"/>
            <a:ext cx="1543000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 type="none" w="med" len="med"/>
            <a:tailEnd type="none"/>
          </a:ln>
        </p:spPr>
      </p:cxnSp>
      <p:sp>
        <p:nvSpPr>
          <p:cNvPr id="30" name="Chord 29">
            <a:extLst>
              <a:ext uri="{FF2B5EF4-FFF2-40B4-BE49-F238E27FC236}">
                <a16:creationId xmlns:a16="http://schemas.microsoft.com/office/drawing/2014/main" id="{3ACE745E-3E38-4B8F-8C7F-1ED50F176EC6}"/>
              </a:ext>
            </a:extLst>
          </p:cNvPr>
          <p:cNvSpPr/>
          <p:nvPr/>
        </p:nvSpPr>
        <p:spPr bwMode="auto">
          <a:xfrm rot="10800000">
            <a:off x="7139519" y="5067254"/>
            <a:ext cx="1742750" cy="1742750"/>
          </a:xfrm>
          <a:prstGeom prst="chord">
            <a:avLst>
              <a:gd name="adj1" fmla="val 8556075"/>
              <a:gd name="adj2" fmla="val 13051215"/>
            </a:avLst>
          </a:prstGeom>
          <a:noFill/>
          <a:ln w="25400">
            <a:solidFill>
              <a:srgbClr val="FFFFFF"/>
            </a:solidFill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US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A3D8D667-74AA-48CD-A2CC-13892EE86610}"/>
              </a:ext>
            </a:extLst>
          </p:cNvPr>
          <p:cNvSpPr/>
          <p:nvPr/>
        </p:nvSpPr>
        <p:spPr bwMode="auto">
          <a:xfrm>
            <a:off x="5359532" y="4721745"/>
            <a:ext cx="2448340" cy="2448340"/>
          </a:xfrm>
          <a:prstGeom prst="arc">
            <a:avLst>
              <a:gd name="adj1" fmla="val 21024337"/>
              <a:gd name="adj2" fmla="val 565645"/>
            </a:avLst>
          </a:prstGeom>
          <a:noFill/>
          <a:ln w="12700" algn="ctr">
            <a:solidFill>
              <a:srgbClr val="FFFFFF"/>
            </a:solidFill>
            <a:round/>
            <a:headEnd type="stealth" w="lg" len="lg"/>
            <a:tailEnd type="stealth" w="lg" len="lg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F764EB1-6386-4A66-8B00-94939CCF780C}"/>
              </a:ext>
            </a:extLst>
          </p:cNvPr>
          <p:cNvSpPr txBox="1"/>
          <p:nvPr/>
        </p:nvSpPr>
        <p:spPr bwMode="auto">
          <a:xfrm>
            <a:off x="7807870" y="5769873"/>
            <a:ext cx="756105" cy="3200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pPr algn="r"/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≈ 22°</a:t>
            </a:r>
            <a:endParaRPr lang="en-US" sz="2200" baseline="-25000">
              <a:ln w="12700">
                <a:noFill/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633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Polarizers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C3BFC4-3842-4839-903B-18BE18086E49}"/>
              </a:ext>
            </a:extLst>
          </p:cNvPr>
          <p:cNvSpPr txBox="1"/>
          <p:nvPr/>
        </p:nvSpPr>
        <p:spPr bwMode="auto">
          <a:xfrm>
            <a:off x="678880" y="976756"/>
            <a:ext cx="1077017" cy="45969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Laser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cxnSp>
        <p:nvCxnSpPr>
          <p:cNvPr id="4" name="Straight Arrow Connector 11">
            <a:extLst>
              <a:ext uri="{FF2B5EF4-FFF2-40B4-BE49-F238E27FC236}">
                <a16:creationId xmlns:a16="http://schemas.microsoft.com/office/drawing/2014/main" id="{A1CC3494-F194-4622-859F-A7F4F1C3DBB5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319817" y="1206959"/>
            <a:ext cx="605077" cy="1589"/>
          </a:xfrm>
          <a:prstGeom prst="straightConnector1">
            <a:avLst/>
          </a:prstGeom>
          <a:noFill/>
          <a:ln w="38100" algn="ctr">
            <a:solidFill>
              <a:srgbClr val="FFFFFF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CB0512-D149-429B-82DC-F76B28377082}"/>
              </a:ext>
            </a:extLst>
          </p:cNvPr>
          <p:cNvCxnSpPr>
            <a:cxnSpLocks/>
            <a:stCxn id="3" idx="3"/>
          </p:cNvCxnSpPr>
          <p:nvPr/>
        </p:nvCxnSpPr>
        <p:spPr bwMode="auto">
          <a:xfrm>
            <a:off x="1755897" y="1206606"/>
            <a:ext cx="651223" cy="0"/>
          </a:xfrm>
          <a:prstGeom prst="line">
            <a:avLst/>
          </a:prstGeom>
          <a:noFill/>
          <a:ln w="1270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6809553-97F7-4DB6-93E4-2AAE1FFB8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813" y="4937775"/>
            <a:ext cx="3804077" cy="2545739"/>
          </a:xfrm>
          <a:prstGeom prst="rect">
            <a:avLst/>
          </a:prstGeom>
        </p:spPr>
      </p:pic>
      <p:sp>
        <p:nvSpPr>
          <p:cNvPr id="11" name="Text Box 73">
            <a:extLst>
              <a:ext uri="{FF2B5EF4-FFF2-40B4-BE49-F238E27FC236}">
                <a16:creationId xmlns:a16="http://schemas.microsoft.com/office/drawing/2014/main" id="{C4321386-045D-4D40-BAAC-2514B1518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00" y="7506000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Images reprinted from: Thorlabs;  J. L. Pezzaniti, R. A. Chipman, Appl. Opt. </a:t>
            </a:r>
            <a:r>
              <a:rPr lang="en-US" sz="900">
                <a:solidFill>
                  <a:srgbClr val="4D4D4D"/>
                </a:solidFill>
                <a:cs typeface="Arial" pitchFamily="34" charset="0"/>
              </a:rPr>
              <a:t>33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, 1916 (1994)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6ACCE7-341F-488B-96CB-FF002527C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929" y="2345415"/>
            <a:ext cx="4943331" cy="2149774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BC7F9BB-87ED-4806-8E28-314498A8B86C}"/>
              </a:ext>
            </a:extLst>
          </p:cNvPr>
          <p:cNvSpPr txBox="1">
            <a:spLocks/>
          </p:cNvSpPr>
          <p:nvPr/>
        </p:nvSpPr>
        <p:spPr>
          <a:xfrm>
            <a:off x="247650" y="1842203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Birefringent polarizing beamsplitter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7F1C2F9-FB4B-480A-BB41-EFD0B879875B}"/>
              </a:ext>
            </a:extLst>
          </p:cNvPr>
          <p:cNvSpPr txBox="1">
            <a:spLocks/>
          </p:cNvSpPr>
          <p:nvPr/>
        </p:nvSpPr>
        <p:spPr>
          <a:xfrm>
            <a:off x="6079629" y="3429316"/>
            <a:ext cx="3744521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Wollaston prism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E0CD230-5910-43F2-B4FE-E65240F32015}"/>
              </a:ext>
            </a:extLst>
          </p:cNvPr>
          <p:cNvSpPr txBox="1">
            <a:spLocks/>
          </p:cNvSpPr>
          <p:nvPr/>
        </p:nvSpPr>
        <p:spPr>
          <a:xfrm>
            <a:off x="246820" y="4866623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Polarizing beamsplitter cube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BAFF90-A207-4B62-8453-CB424CEC1A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90" t="24798" r="24800" b="20596"/>
          <a:stretch/>
        </p:blipFill>
        <p:spPr>
          <a:xfrm>
            <a:off x="678881" y="5407041"/>
            <a:ext cx="2232310" cy="230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52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Beamsplitters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0BFCF2-347F-44AB-BB13-20169D4A8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9" t="4928" r="6373" b="3909"/>
          <a:stretch/>
        </p:blipFill>
        <p:spPr>
          <a:xfrm>
            <a:off x="4024304" y="257125"/>
            <a:ext cx="2238392" cy="230057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917F57B-798A-4EC0-83F4-7253E4E695E6}"/>
              </a:ext>
            </a:extLst>
          </p:cNvPr>
          <p:cNvSpPr txBox="1">
            <a:spLocks/>
          </p:cNvSpPr>
          <p:nvPr/>
        </p:nvSpPr>
        <p:spPr>
          <a:xfrm>
            <a:off x="7879880" y="833205"/>
            <a:ext cx="1008141" cy="1292430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50:50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10:90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  1:99</a:t>
            </a:r>
          </a:p>
        </p:txBody>
      </p:sp>
      <p:sp>
        <p:nvSpPr>
          <p:cNvPr id="6" name="Text Box 73">
            <a:extLst>
              <a:ext uri="{FF2B5EF4-FFF2-40B4-BE49-F238E27FC236}">
                <a16:creationId xmlns:a16="http://schemas.microsoft.com/office/drawing/2014/main" id="{2000B74C-ED78-441B-8230-472738E41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00" y="7506000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Images reprinted from: Thorlabs;  Go!Foton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A34A53-FA9A-4322-A537-9E5080258AE7}"/>
              </a:ext>
            </a:extLst>
          </p:cNvPr>
          <p:cNvSpPr txBox="1">
            <a:spLocks/>
          </p:cNvSpPr>
          <p:nvPr/>
        </p:nvSpPr>
        <p:spPr>
          <a:xfrm>
            <a:off x="246820" y="2860987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Fiber-optic fused beamsplitter (or coupler)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93B4630-7E36-48EC-8D6E-5FCA937F49C9}"/>
              </a:ext>
            </a:extLst>
          </p:cNvPr>
          <p:cNvGrpSpPr/>
          <p:nvPr/>
        </p:nvGrpSpPr>
        <p:grpSpPr>
          <a:xfrm>
            <a:off x="246820" y="3344026"/>
            <a:ext cx="9788806" cy="4174608"/>
            <a:chOff x="534860" y="4427640"/>
            <a:chExt cx="7429500" cy="316844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C21EF20-3031-44F7-A0C2-41E2CB6E05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9646" b="27707"/>
            <a:stretch/>
          </p:blipFill>
          <p:spPr>
            <a:xfrm>
              <a:off x="534860" y="4427640"/>
              <a:ext cx="7429500" cy="316844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9A934D9-1A8C-4C7D-834D-A85317667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7220" y="5932101"/>
              <a:ext cx="3168440" cy="16264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7986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782684C-6B9C-4180-882D-69F2D8AE50AF}"/>
              </a:ext>
            </a:extLst>
          </p:cNvPr>
          <p:cNvGrpSpPr/>
          <p:nvPr/>
        </p:nvGrpSpPr>
        <p:grpSpPr>
          <a:xfrm>
            <a:off x="2623150" y="6473460"/>
            <a:ext cx="4383305" cy="1416725"/>
            <a:chOff x="2623150" y="6588949"/>
            <a:chExt cx="4383305" cy="141672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FC5E4AE-DFA9-4127-948B-08E5E0253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1266">
              <a:off x="2741620" y="6588949"/>
              <a:ext cx="3777935" cy="1416725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82AFC8-DA3A-4C82-97B6-3896D0D85843}"/>
                </a:ext>
              </a:extLst>
            </p:cNvPr>
            <p:cNvSpPr/>
            <p:nvPr/>
          </p:nvSpPr>
          <p:spPr bwMode="auto">
            <a:xfrm>
              <a:off x="2623150" y="6954055"/>
              <a:ext cx="432060" cy="649394"/>
            </a:xfrm>
            <a:prstGeom prst="rect">
              <a:avLst/>
            </a:prstGeom>
            <a:solidFill>
              <a:srgbClr val="000000"/>
            </a:solidFill>
            <a:ln w="25400">
              <a:noFill/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854B81E-E243-4749-87B3-ABE4A87AD376}"/>
                </a:ext>
              </a:extLst>
            </p:cNvPr>
            <p:cNvSpPr/>
            <p:nvPr/>
          </p:nvSpPr>
          <p:spPr bwMode="auto">
            <a:xfrm>
              <a:off x="6574395" y="6954055"/>
              <a:ext cx="432060" cy="649394"/>
            </a:xfrm>
            <a:prstGeom prst="rect">
              <a:avLst/>
            </a:prstGeom>
            <a:solidFill>
              <a:srgbClr val="000000"/>
            </a:solidFill>
            <a:ln w="25400">
              <a:noFill/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Attenuators</a:t>
            </a:r>
          </a:p>
        </p:txBody>
      </p:sp>
      <p:sp>
        <p:nvSpPr>
          <p:cNvPr id="4" name="Text Box 73">
            <a:extLst>
              <a:ext uri="{FF2B5EF4-FFF2-40B4-BE49-F238E27FC236}">
                <a16:creationId xmlns:a16="http://schemas.microsoft.com/office/drawing/2014/main" id="{5AEFE6F4-3C6B-4F1D-A40A-CE3735CF1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00" y="7506000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Images reprinted from: Thorlabs;  OZ Optics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C27640-DB0F-40C6-8810-92C57B89599F}"/>
              </a:ext>
            </a:extLst>
          </p:cNvPr>
          <p:cNvSpPr txBox="1">
            <a:spLocks/>
          </p:cNvSpPr>
          <p:nvPr/>
        </p:nvSpPr>
        <p:spPr>
          <a:xfrm>
            <a:off x="247650" y="689185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Absorbing or partially reflecting coated glass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E2A4D62-ED77-401D-8F7A-D73370FEB445}"/>
              </a:ext>
            </a:extLst>
          </p:cNvPr>
          <p:cNvSpPr txBox="1">
            <a:spLocks/>
          </p:cNvSpPr>
          <p:nvPr/>
        </p:nvSpPr>
        <p:spPr>
          <a:xfrm>
            <a:off x="246820" y="3857625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Variable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F2A029-0658-4CDB-9101-D56F43FAAC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3" t="14304" r="3337" b="13557"/>
          <a:stretch/>
        </p:blipFill>
        <p:spPr>
          <a:xfrm>
            <a:off x="5287520" y="1177942"/>
            <a:ext cx="2789207" cy="2160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25BD58-A1DA-4B9E-B629-055A1A78D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5110" y="1181696"/>
            <a:ext cx="1872260" cy="18722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84ABAA8-1C96-42EC-B706-A684437B7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820" y="3918759"/>
            <a:ext cx="9793359" cy="2819266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D0DA7BC-8971-45F1-A541-5A700AD781B6}"/>
              </a:ext>
            </a:extLst>
          </p:cNvPr>
          <p:cNvSpPr txBox="1">
            <a:spLocks/>
          </p:cNvSpPr>
          <p:nvPr/>
        </p:nvSpPr>
        <p:spPr>
          <a:xfrm>
            <a:off x="8711513" y="6611555"/>
            <a:ext cx="1295535" cy="443256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kern="0">
                <a:solidFill>
                  <a:srgbClr val="FFFFFF"/>
                </a:solidFill>
              </a:rPr>
              <a:t>2–60 dB</a:t>
            </a:r>
          </a:p>
        </p:txBody>
      </p:sp>
    </p:spTree>
    <p:extLst>
      <p:ext uri="{BB962C8B-B14F-4D97-AF65-F5344CB8AC3E}">
        <p14:creationId xmlns:p14="http://schemas.microsoft.com/office/powerpoint/2010/main" val="681637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000000"/>
                </a:solidFill>
              </a:rPr>
              <a:t>Wavelength filters</a:t>
            </a:r>
          </a:p>
        </p:txBody>
      </p:sp>
      <p:sp>
        <p:nvSpPr>
          <p:cNvPr id="3" name="Text Box 73">
            <a:extLst>
              <a:ext uri="{FF2B5EF4-FFF2-40B4-BE49-F238E27FC236}">
                <a16:creationId xmlns:a16="http://schemas.microsoft.com/office/drawing/2014/main" id="{9DEA166F-89AF-4E7C-9855-E39881E1A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00" y="7506000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>
                <a:solidFill>
                  <a:srgbClr val="969696"/>
                </a:solidFill>
                <a:cs typeface="Arial" pitchFamily="34" charset="0"/>
              </a:rPr>
              <a:t>Image reprinted from: Newport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005285-CEDF-49ED-A8E1-47A80D1469D1}"/>
              </a:ext>
            </a:extLst>
          </p:cNvPr>
          <p:cNvSpPr txBox="1">
            <a:spLocks/>
          </p:cNvSpPr>
          <p:nvPr/>
        </p:nvSpPr>
        <p:spPr>
          <a:xfrm>
            <a:off x="247650" y="689185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>
                <a:solidFill>
                  <a:srgbClr val="000000"/>
                </a:solidFill>
              </a:rPr>
              <a:t>Colored glass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E7602EF-7CDB-41CD-A53E-5DAF43DEC5D4}"/>
              </a:ext>
            </a:extLst>
          </p:cNvPr>
          <p:cNvGrpSpPr/>
          <p:nvPr/>
        </p:nvGrpSpPr>
        <p:grpSpPr>
          <a:xfrm>
            <a:off x="1831870" y="1347490"/>
            <a:ext cx="6264040" cy="5318525"/>
            <a:chOff x="247650" y="1170251"/>
            <a:chExt cx="4134315" cy="351026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9FEBE4-0884-4AEF-84FD-5BBD811F2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7650" y="1170251"/>
              <a:ext cx="4134315" cy="351026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AE78232-AE49-463C-8293-73F2D6484A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533" t="35825" r="38660" b="32990"/>
            <a:stretch/>
          </p:blipFill>
          <p:spPr>
            <a:xfrm>
              <a:off x="2479130" y="2349394"/>
              <a:ext cx="1626274" cy="1533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173222"/>
      </p:ext>
    </p:extLst>
  </p:cSld>
  <p:clrMapOvr>
    <a:masterClrMapping/>
  </p:clrMapOvr>
</p:sld>
</file>

<file path=ppt/theme/theme1.xml><?xml version="1.0" encoding="utf-8"?>
<a:theme xmlns:a="http://schemas.openxmlformats.org/drawingml/2006/main" name="ntnuliggende">
  <a:themeElements>
    <a:clrScheme name="">
      <a:dk1>
        <a:srgbClr val="000000"/>
      </a:dk1>
      <a:lt1>
        <a:srgbClr val="FFFFFF"/>
      </a:lt1>
      <a:dk2>
        <a:srgbClr val="FF0000"/>
      </a:dk2>
      <a:lt2>
        <a:srgbClr val="DADADA"/>
      </a:lt2>
      <a:accent1>
        <a:srgbClr val="00DFCA"/>
      </a:accent1>
      <a:accent2>
        <a:srgbClr val="0000FF"/>
      </a:accent2>
      <a:accent3>
        <a:srgbClr val="FFFFFF"/>
      </a:accent3>
      <a:accent4>
        <a:srgbClr val="000000"/>
      </a:accent4>
      <a:accent5>
        <a:srgbClr val="AAECE1"/>
      </a:accent5>
      <a:accent6>
        <a:srgbClr val="0000E7"/>
      </a:accent6>
      <a:hlink>
        <a:srgbClr val="00FF00"/>
      </a:hlink>
      <a:folHlink>
        <a:srgbClr val="CECECE"/>
      </a:folHlink>
    </a:clrScheme>
    <a:fontScheme name="ntnuliggende.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>
          <a:solidFill>
            <a:srgbClr val="FFFFFF"/>
          </a:solidFill>
          <a:miter lim="800000"/>
          <a:headEnd/>
          <a:tailEnd type="none" w="lg" len="lg"/>
        </a:ln>
      </a:spPr>
      <a:bodyPr lIns="102860" tIns="51429" rIns="102860" bIns="51429" rtlCol="0" anchor="ctr"/>
      <a:lstStyle>
        <a:defPPr algn="ctr">
          <a:defRPr/>
        </a:defPPr>
      </a:lstStyle>
    </a:spDef>
    <a:lnDef>
      <a:spPr bwMode="auto">
        <a:noFill/>
        <a:ln w="25400" algn="ctr">
          <a:solidFill>
            <a:srgbClr val="FFFFFF"/>
          </a:solidFill>
          <a:round/>
          <a:headEnd type="none" w="med" len="med"/>
          <a:tailEnd type="none"/>
        </a:ln>
      </a:spPr>
      <a:bodyPr/>
      <a:lstStyle/>
    </a:lnDef>
    <a:txDef>
      <a:spPr bwMode="auto">
        <a:noFill/>
        <a:ln w="12700">
          <a:solidFill>
            <a:srgbClr val="FFFFFF"/>
          </a:solidFill>
          <a:miter lim="800000"/>
          <a:headEnd/>
          <a:tailEnd/>
        </a:ln>
      </a:spPr>
      <a:bodyPr wrap="none" lIns="0" tIns="0" rIns="0" bIns="0" rtlCol="0" anchor="ctr">
        <a:noAutofit/>
      </a:bodyPr>
      <a:lstStyle>
        <a:defPPr>
          <a:defRPr sz="2200" smtClean="0">
            <a:ln w="12700">
              <a:noFill/>
            </a:ln>
            <a:solidFill>
              <a:srgbClr val="FFFFFF"/>
            </a:solidFill>
          </a:defRPr>
        </a:defPPr>
      </a:lstStyle>
    </a:txDef>
  </a:objectDefaults>
  <a:extraClrSchemeLst>
    <a:extraClrScheme>
      <a:clrScheme name="ntnuliggende.pp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tnuliggende.pp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P:\NTNU\Ntnuc\MALER\ntnuliggende.ppt</Template>
  <TotalTime>65503</TotalTime>
  <Words>937</Words>
  <Application>Microsoft Office PowerPoint</Application>
  <PresentationFormat>Custom</PresentationFormat>
  <Paragraphs>195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Cambria Math</vt:lpstr>
      <vt:lpstr>Arial Unicode MS</vt:lpstr>
      <vt:lpstr>Times New Roman</vt:lpstr>
      <vt:lpstr>Monotype Sorts</vt:lpstr>
      <vt:lpstr>Arial</vt:lpstr>
      <vt:lpstr>Verdana</vt:lpstr>
      <vt:lpstr>Symbol</vt:lpstr>
      <vt:lpstr>ntnuliggende</vt:lpstr>
      <vt:lpstr>Components of quantum-optical systems</vt:lpstr>
      <vt:lpstr>Attenuated laser source</vt:lpstr>
      <vt:lpstr>Spontaneous parametric down-conversion</vt:lpstr>
      <vt:lpstr>Transmission in free space</vt:lpstr>
      <vt:lpstr>Transmission in optical fiber</vt:lpstr>
      <vt:lpstr>Polarizers</vt:lpstr>
      <vt:lpstr>Beamsplitters</vt:lpstr>
      <vt:lpstr>Attenuators</vt:lpstr>
      <vt:lpstr>Wavelength filters</vt:lpstr>
      <vt:lpstr>Wavelength filters</vt:lpstr>
      <vt:lpstr>Polarization controller (slow)</vt:lpstr>
      <vt:lpstr>Polarization modulator (fast)</vt:lpstr>
      <vt:lpstr>Phase modulator</vt:lpstr>
      <vt:lpstr>Intensity modulator</vt:lpstr>
      <vt:lpstr>Optical power meters</vt:lpstr>
      <vt:lpstr>Single-photon detectors</vt:lpstr>
      <vt:lpstr>Single-photon avalanche photodiode</vt:lpstr>
      <vt:lpstr>Superconducting single-photon detectors</vt:lpstr>
      <vt:lpstr>Cooling requirements</vt:lpstr>
      <vt:lpstr>Assembled fiber optics</vt:lpstr>
      <vt:lpstr>Assembled free-space optics</vt:lpstr>
      <vt:lpstr>Assembled free-space optics</vt:lpstr>
      <vt:lpstr>Emerging: integrated optics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Vadim Makarov</dc:creator>
  <cp:lastModifiedBy>Vadim Makarov</cp:lastModifiedBy>
  <cp:revision>2229</cp:revision>
  <cp:lastPrinted>2019-09-15T20:18:41Z</cp:lastPrinted>
  <dcterms:created xsi:type="dcterms:W3CDTF">1999-04-12T08:58:22Z</dcterms:created>
  <dcterms:modified xsi:type="dcterms:W3CDTF">2020-11-17T17:03:05Z</dcterms:modified>
</cp:coreProperties>
</file>