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1136" r:id="rId2"/>
    <p:sldId id="1137" r:id="rId3"/>
    <p:sldId id="1138" r:id="rId4"/>
    <p:sldId id="1139" r:id="rId5"/>
    <p:sldId id="1140" r:id="rId6"/>
    <p:sldId id="1141" r:id="rId7"/>
    <p:sldId id="1135" r:id="rId8"/>
    <p:sldId id="754" r:id="rId9"/>
    <p:sldId id="1081" r:id="rId10"/>
    <p:sldId id="560" r:id="rId11"/>
    <p:sldId id="766" r:id="rId12"/>
    <p:sldId id="825" r:id="rId13"/>
    <p:sldId id="986" r:id="rId14"/>
    <p:sldId id="1121" r:id="rId15"/>
    <p:sldId id="1116" r:id="rId16"/>
    <p:sldId id="709" r:id="rId17"/>
    <p:sldId id="710" r:id="rId18"/>
    <p:sldId id="718" r:id="rId19"/>
    <p:sldId id="1060" r:id="rId20"/>
    <p:sldId id="1095" r:id="rId21"/>
  </p:sldIdLst>
  <p:sldSz cx="10287000" cy="7715250"/>
  <p:notesSz cx="7315200" cy="9601200"/>
  <p:embeddedFontLst>
    <p:embeddedFont>
      <p:font typeface="SimSun" panose="02010600030101010101" pitchFamily="2" charset="-122"/>
      <p:regular r:id="rId24"/>
    </p:embeddedFont>
    <p:embeddedFont>
      <p:font typeface="Wingdings 3" panose="05040102010807070707" pitchFamily="18" charset="2"/>
      <p:regular r:id="rId25"/>
    </p:embeddedFont>
    <p:embeddedFont>
      <p:font typeface="Monotype Sorts" panose="020B0604020202020204"/>
      <p:regular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00FF00"/>
    <a:srgbClr val="FFFF00"/>
    <a:srgbClr val="000000"/>
    <a:srgbClr val="FF0000"/>
    <a:srgbClr val="FFFFFF"/>
    <a:srgbClr val="4D4D4D"/>
    <a:srgbClr val="FF00FF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58" autoAdjust="0"/>
    <p:restoredTop sz="96149" autoAdjust="0"/>
  </p:normalViewPr>
  <p:slideViewPr>
    <p:cSldViewPr>
      <p:cViewPr varScale="1">
        <p:scale>
          <a:sx n="91" d="100"/>
          <a:sy n="91" d="100"/>
        </p:scale>
        <p:origin x="1611" y="6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7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7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1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5952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54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087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200" smtClean="0">
                <a:solidFill>
                  <a:srgbClr val="FFFFFF"/>
                </a:solidFill>
              </a:rPr>
              <a:t>Cryptography</a:t>
            </a:r>
            <a:endParaRPr lang="en-US" sz="4200">
              <a:solidFill>
                <a:srgbClr val="FFFFFF"/>
              </a:solidFill>
            </a:endParaRPr>
          </a:p>
        </p:txBody>
      </p:sp>
      <p:sp>
        <p:nvSpPr>
          <p:cNvPr id="19" name="TextBox 191"/>
          <p:cNvSpPr txBox="1">
            <a:spLocks noChangeArrowheads="1"/>
          </p:cNvSpPr>
          <p:nvPr/>
        </p:nvSpPr>
        <p:spPr bwMode="auto">
          <a:xfrm>
            <a:off x="3682757" y="1151989"/>
            <a:ext cx="2922374" cy="60646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FFFF"/>
                </a:solidFill>
              </a:rPr>
              <a:t>1. Make key</a:t>
            </a:r>
          </a:p>
        </p:txBody>
      </p:sp>
      <p:sp>
        <p:nvSpPr>
          <p:cNvPr id="24" name="TextBox 191"/>
          <p:cNvSpPr txBox="1">
            <a:spLocks noChangeArrowheads="1"/>
          </p:cNvSpPr>
          <p:nvPr/>
        </p:nvSpPr>
        <p:spPr bwMode="auto">
          <a:xfrm>
            <a:off x="557336" y="4579154"/>
            <a:ext cx="3391601" cy="55399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3600" smtClean="0">
                <a:solidFill>
                  <a:srgbClr val="FFFFFF"/>
                </a:solidFill>
              </a:rPr>
              <a:t>2. Encrypt</a:t>
            </a:r>
            <a:endParaRPr lang="en-US" sz="3600" smtClean="0">
              <a:solidFill>
                <a:srgbClr val="FF00FF"/>
              </a:solidFill>
            </a:endParaRPr>
          </a:p>
        </p:txBody>
      </p:sp>
      <p:sp>
        <p:nvSpPr>
          <p:cNvPr id="25" name="TextBox 191"/>
          <p:cNvSpPr txBox="1">
            <a:spLocks noChangeArrowheads="1"/>
          </p:cNvSpPr>
          <p:nvPr/>
        </p:nvSpPr>
        <p:spPr bwMode="auto">
          <a:xfrm>
            <a:off x="6044916" y="4573983"/>
            <a:ext cx="3394661" cy="55399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3600" smtClean="0">
                <a:solidFill>
                  <a:srgbClr val="FFFFFF"/>
                </a:solidFill>
              </a:rPr>
              <a:t>3. Decrypt</a:t>
            </a:r>
            <a:endParaRPr lang="en-US" sz="3600" smtClean="0">
              <a:solidFill>
                <a:srgbClr val="FF00FF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798847" y="5492782"/>
            <a:ext cx="1013529" cy="1148668"/>
            <a:chOff x="2114965" y="3470375"/>
            <a:chExt cx="1080148" cy="1224170"/>
          </a:xfrm>
        </p:grpSpPr>
        <p:sp>
          <p:nvSpPr>
            <p:cNvPr id="10" name="Arc 9"/>
            <p:cNvSpPr/>
            <p:nvPr/>
          </p:nvSpPr>
          <p:spPr bwMode="auto">
            <a:xfrm>
              <a:off x="2114965" y="3470375"/>
              <a:ext cx="1080000" cy="1080000"/>
            </a:xfrm>
            <a:prstGeom prst="arc">
              <a:avLst>
                <a:gd name="adj1" fmla="val 10775623"/>
                <a:gd name="adj2" fmla="val 21584742"/>
              </a:avLst>
            </a:prstGeom>
            <a:noFill/>
            <a:ln w="254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Arc 17"/>
            <p:cNvSpPr/>
            <p:nvPr/>
          </p:nvSpPr>
          <p:spPr bwMode="auto">
            <a:xfrm>
              <a:off x="2335110" y="3690520"/>
              <a:ext cx="639710" cy="639710"/>
            </a:xfrm>
            <a:prstGeom prst="arc">
              <a:avLst>
                <a:gd name="adj1" fmla="val 10775623"/>
                <a:gd name="adj2" fmla="val 0"/>
              </a:avLst>
            </a:prstGeom>
            <a:noFill/>
            <a:ln w="254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" name="Straight Connector 12"/>
            <p:cNvCxnSpPr>
              <a:stCxn id="18" idx="0"/>
            </p:cNvCxnSpPr>
            <p:nvPr/>
          </p:nvCxnSpPr>
          <p:spPr bwMode="auto">
            <a:xfrm>
              <a:off x="2335118" y="4012643"/>
              <a:ext cx="0" cy="68190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2" name="Straight Connector 21"/>
            <p:cNvCxnSpPr>
              <a:stCxn id="10" idx="0"/>
            </p:cNvCxnSpPr>
            <p:nvPr/>
          </p:nvCxnSpPr>
          <p:spPr bwMode="auto">
            <a:xfrm flipH="1">
              <a:off x="2114965" y="4014204"/>
              <a:ext cx="14" cy="680341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114965" y="4694545"/>
              <a:ext cx="220145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95113" y="4012643"/>
              <a:ext cx="0" cy="68190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2974960" y="4014204"/>
              <a:ext cx="14" cy="680341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974960" y="4694545"/>
              <a:ext cx="220145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Rectangle 6"/>
          <p:cNvSpPr/>
          <p:nvPr/>
        </p:nvSpPr>
        <p:spPr bwMode="auto">
          <a:xfrm>
            <a:off x="2662286" y="6116230"/>
            <a:ext cx="1286651" cy="930633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FFFF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7" name="Group 36"/>
          <p:cNvGrpSpPr/>
          <p:nvPr/>
        </p:nvGrpSpPr>
        <p:grpSpPr>
          <a:xfrm>
            <a:off x="9098661" y="4974092"/>
            <a:ext cx="1013529" cy="1148668"/>
            <a:chOff x="2114965" y="3470375"/>
            <a:chExt cx="1080148" cy="1224170"/>
          </a:xfrm>
        </p:grpSpPr>
        <p:sp>
          <p:nvSpPr>
            <p:cNvPr id="38" name="Arc 37"/>
            <p:cNvSpPr/>
            <p:nvPr/>
          </p:nvSpPr>
          <p:spPr bwMode="auto">
            <a:xfrm>
              <a:off x="2114965" y="3470375"/>
              <a:ext cx="1080000" cy="1080000"/>
            </a:xfrm>
            <a:prstGeom prst="arc">
              <a:avLst>
                <a:gd name="adj1" fmla="val 10775623"/>
                <a:gd name="adj2" fmla="val 21584742"/>
              </a:avLst>
            </a:prstGeom>
            <a:noFill/>
            <a:ln w="254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Arc 38"/>
            <p:cNvSpPr/>
            <p:nvPr/>
          </p:nvSpPr>
          <p:spPr bwMode="auto">
            <a:xfrm>
              <a:off x="2335110" y="3690520"/>
              <a:ext cx="639710" cy="639710"/>
            </a:xfrm>
            <a:prstGeom prst="arc">
              <a:avLst>
                <a:gd name="adj1" fmla="val 10775623"/>
                <a:gd name="adj2" fmla="val 0"/>
              </a:avLst>
            </a:prstGeom>
            <a:noFill/>
            <a:ln w="254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40" name="Straight Connector 39"/>
            <p:cNvCxnSpPr>
              <a:stCxn id="39" idx="0"/>
            </p:cNvCxnSpPr>
            <p:nvPr/>
          </p:nvCxnSpPr>
          <p:spPr bwMode="auto">
            <a:xfrm>
              <a:off x="2335118" y="4012643"/>
              <a:ext cx="0" cy="68190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1" name="Straight Connector 40"/>
            <p:cNvCxnSpPr>
              <a:stCxn id="38" idx="0"/>
            </p:cNvCxnSpPr>
            <p:nvPr/>
          </p:nvCxnSpPr>
          <p:spPr bwMode="auto">
            <a:xfrm flipH="1">
              <a:off x="2114965" y="4014204"/>
              <a:ext cx="14" cy="680341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2114965" y="4694545"/>
              <a:ext cx="220145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195113" y="4012643"/>
              <a:ext cx="0" cy="68190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2974960" y="4014204"/>
              <a:ext cx="14" cy="680341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2974960" y="4694545"/>
              <a:ext cx="220145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46" name="Rectangle 45"/>
          <p:cNvSpPr/>
          <p:nvPr/>
        </p:nvSpPr>
        <p:spPr bwMode="auto">
          <a:xfrm>
            <a:off x="8152926" y="6116230"/>
            <a:ext cx="1286651" cy="930633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FFFF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0" name="Group 69"/>
          <p:cNvGrpSpPr/>
          <p:nvPr/>
        </p:nvGrpSpPr>
        <p:grpSpPr>
          <a:xfrm>
            <a:off x="6047885" y="6201702"/>
            <a:ext cx="1902105" cy="896335"/>
            <a:chOff x="4129936" y="1985365"/>
            <a:chExt cx="2027129" cy="955251"/>
          </a:xfrm>
        </p:grpSpPr>
        <p:sp>
          <p:nvSpPr>
            <p:cNvPr id="71" name="Freeform 70"/>
            <p:cNvSpPr/>
            <p:nvPr/>
          </p:nvSpPr>
          <p:spPr bwMode="auto">
            <a:xfrm>
              <a:off x="5502292" y="2463031"/>
              <a:ext cx="524656" cy="477585"/>
            </a:xfrm>
            <a:custGeom>
              <a:avLst/>
              <a:gdLst>
                <a:gd name="connsiteX0" fmla="*/ 465936 w 465936"/>
                <a:gd name="connsiteY0" fmla="*/ 17473 h 477585"/>
                <a:gd name="connsiteX1" fmla="*/ 465936 w 465936"/>
                <a:gd name="connsiteY1" fmla="*/ 413519 h 477585"/>
                <a:gd name="connsiteX2" fmla="*/ 384397 w 465936"/>
                <a:gd name="connsiteY2" fmla="*/ 413519 h 477585"/>
                <a:gd name="connsiteX3" fmla="*/ 384397 w 465936"/>
                <a:gd name="connsiteY3" fmla="*/ 302859 h 477585"/>
                <a:gd name="connsiteX4" fmla="*/ 308682 w 465936"/>
                <a:gd name="connsiteY4" fmla="*/ 302859 h 477585"/>
                <a:gd name="connsiteX5" fmla="*/ 308682 w 465936"/>
                <a:gd name="connsiteY5" fmla="*/ 477585 h 477585"/>
                <a:gd name="connsiteX6" fmla="*/ 238792 w 465936"/>
                <a:gd name="connsiteY6" fmla="*/ 477585 h 477585"/>
                <a:gd name="connsiteX7" fmla="*/ 238792 w 465936"/>
                <a:gd name="connsiteY7" fmla="*/ 221320 h 477585"/>
                <a:gd name="connsiteX8" fmla="*/ 168902 w 465936"/>
                <a:gd name="connsiteY8" fmla="*/ 221320 h 477585"/>
                <a:gd name="connsiteX9" fmla="*/ 168902 w 465936"/>
                <a:gd name="connsiteY9" fmla="*/ 331980 h 477585"/>
                <a:gd name="connsiteX10" fmla="*/ 87363 w 465936"/>
                <a:gd name="connsiteY10" fmla="*/ 331980 h 477585"/>
                <a:gd name="connsiteX11" fmla="*/ 87363 w 465936"/>
                <a:gd name="connsiteY11" fmla="*/ 413519 h 477585"/>
                <a:gd name="connsiteX12" fmla="*/ 0 w 465936"/>
                <a:gd name="connsiteY12" fmla="*/ 413519 h 477585"/>
                <a:gd name="connsiteX13" fmla="*/ 0 w 465936"/>
                <a:gd name="connsiteY13" fmla="*/ 0 h 477585"/>
                <a:gd name="connsiteX14" fmla="*/ 465936 w 465936"/>
                <a:gd name="connsiteY14" fmla="*/ 17473 h 47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5936" h="477585">
                  <a:moveTo>
                    <a:pt x="465936" y="17473"/>
                  </a:moveTo>
                  <a:lnTo>
                    <a:pt x="465936" y="413519"/>
                  </a:lnTo>
                  <a:lnTo>
                    <a:pt x="384397" y="413519"/>
                  </a:lnTo>
                  <a:lnTo>
                    <a:pt x="384397" y="302859"/>
                  </a:lnTo>
                  <a:lnTo>
                    <a:pt x="308682" y="302859"/>
                  </a:lnTo>
                  <a:lnTo>
                    <a:pt x="308682" y="477585"/>
                  </a:lnTo>
                  <a:lnTo>
                    <a:pt x="238792" y="477585"/>
                  </a:lnTo>
                  <a:lnTo>
                    <a:pt x="238792" y="221320"/>
                  </a:lnTo>
                  <a:lnTo>
                    <a:pt x="168902" y="221320"/>
                  </a:lnTo>
                  <a:lnTo>
                    <a:pt x="168902" y="331980"/>
                  </a:lnTo>
                  <a:lnTo>
                    <a:pt x="87363" y="331980"/>
                  </a:lnTo>
                  <a:lnTo>
                    <a:pt x="87363" y="413519"/>
                  </a:lnTo>
                  <a:lnTo>
                    <a:pt x="0" y="413519"/>
                  </a:lnTo>
                  <a:lnTo>
                    <a:pt x="0" y="0"/>
                  </a:lnTo>
                  <a:lnTo>
                    <a:pt x="465936" y="17473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731015" y="2312248"/>
              <a:ext cx="1426050" cy="177037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3" name="Donut 72"/>
            <p:cNvSpPr/>
            <p:nvPr/>
          </p:nvSpPr>
          <p:spPr bwMode="auto">
            <a:xfrm>
              <a:off x="4129936" y="1985365"/>
              <a:ext cx="695096" cy="822201"/>
            </a:xfrm>
            <a:prstGeom prst="donut">
              <a:avLst>
                <a:gd name="adj" fmla="val 20384"/>
              </a:avLst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4782102" y="2326963"/>
              <a:ext cx="63426" cy="149316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7337" y="6201740"/>
            <a:ext cx="1902105" cy="896335"/>
            <a:chOff x="4129936" y="1985365"/>
            <a:chExt cx="2027129" cy="955251"/>
          </a:xfrm>
        </p:grpSpPr>
        <p:sp>
          <p:nvSpPr>
            <p:cNvPr id="66" name="Freeform 65"/>
            <p:cNvSpPr/>
            <p:nvPr/>
          </p:nvSpPr>
          <p:spPr bwMode="auto">
            <a:xfrm>
              <a:off x="5502292" y="2463031"/>
              <a:ext cx="524656" cy="477585"/>
            </a:xfrm>
            <a:custGeom>
              <a:avLst/>
              <a:gdLst>
                <a:gd name="connsiteX0" fmla="*/ 465936 w 465936"/>
                <a:gd name="connsiteY0" fmla="*/ 17473 h 477585"/>
                <a:gd name="connsiteX1" fmla="*/ 465936 w 465936"/>
                <a:gd name="connsiteY1" fmla="*/ 413519 h 477585"/>
                <a:gd name="connsiteX2" fmla="*/ 384397 w 465936"/>
                <a:gd name="connsiteY2" fmla="*/ 413519 h 477585"/>
                <a:gd name="connsiteX3" fmla="*/ 384397 w 465936"/>
                <a:gd name="connsiteY3" fmla="*/ 302859 h 477585"/>
                <a:gd name="connsiteX4" fmla="*/ 308682 w 465936"/>
                <a:gd name="connsiteY4" fmla="*/ 302859 h 477585"/>
                <a:gd name="connsiteX5" fmla="*/ 308682 w 465936"/>
                <a:gd name="connsiteY5" fmla="*/ 477585 h 477585"/>
                <a:gd name="connsiteX6" fmla="*/ 238792 w 465936"/>
                <a:gd name="connsiteY6" fmla="*/ 477585 h 477585"/>
                <a:gd name="connsiteX7" fmla="*/ 238792 w 465936"/>
                <a:gd name="connsiteY7" fmla="*/ 221320 h 477585"/>
                <a:gd name="connsiteX8" fmla="*/ 168902 w 465936"/>
                <a:gd name="connsiteY8" fmla="*/ 221320 h 477585"/>
                <a:gd name="connsiteX9" fmla="*/ 168902 w 465936"/>
                <a:gd name="connsiteY9" fmla="*/ 331980 h 477585"/>
                <a:gd name="connsiteX10" fmla="*/ 87363 w 465936"/>
                <a:gd name="connsiteY10" fmla="*/ 331980 h 477585"/>
                <a:gd name="connsiteX11" fmla="*/ 87363 w 465936"/>
                <a:gd name="connsiteY11" fmla="*/ 413519 h 477585"/>
                <a:gd name="connsiteX12" fmla="*/ 0 w 465936"/>
                <a:gd name="connsiteY12" fmla="*/ 413519 h 477585"/>
                <a:gd name="connsiteX13" fmla="*/ 0 w 465936"/>
                <a:gd name="connsiteY13" fmla="*/ 0 h 477585"/>
                <a:gd name="connsiteX14" fmla="*/ 465936 w 465936"/>
                <a:gd name="connsiteY14" fmla="*/ 17473 h 47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5936" h="477585">
                  <a:moveTo>
                    <a:pt x="465936" y="17473"/>
                  </a:moveTo>
                  <a:lnTo>
                    <a:pt x="465936" y="413519"/>
                  </a:lnTo>
                  <a:lnTo>
                    <a:pt x="384397" y="413519"/>
                  </a:lnTo>
                  <a:lnTo>
                    <a:pt x="384397" y="302859"/>
                  </a:lnTo>
                  <a:lnTo>
                    <a:pt x="308682" y="302859"/>
                  </a:lnTo>
                  <a:lnTo>
                    <a:pt x="308682" y="477585"/>
                  </a:lnTo>
                  <a:lnTo>
                    <a:pt x="238792" y="477585"/>
                  </a:lnTo>
                  <a:lnTo>
                    <a:pt x="238792" y="221320"/>
                  </a:lnTo>
                  <a:lnTo>
                    <a:pt x="168902" y="221320"/>
                  </a:lnTo>
                  <a:lnTo>
                    <a:pt x="168902" y="331980"/>
                  </a:lnTo>
                  <a:lnTo>
                    <a:pt x="87363" y="331980"/>
                  </a:lnTo>
                  <a:lnTo>
                    <a:pt x="87363" y="413519"/>
                  </a:lnTo>
                  <a:lnTo>
                    <a:pt x="0" y="413519"/>
                  </a:lnTo>
                  <a:lnTo>
                    <a:pt x="0" y="0"/>
                  </a:lnTo>
                  <a:lnTo>
                    <a:pt x="465936" y="17473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731015" y="2312248"/>
              <a:ext cx="1426050" cy="177037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8" name="Donut 67"/>
            <p:cNvSpPr/>
            <p:nvPr/>
          </p:nvSpPr>
          <p:spPr bwMode="auto">
            <a:xfrm>
              <a:off x="4129936" y="1985365"/>
              <a:ext cx="695096" cy="822201"/>
            </a:xfrm>
            <a:prstGeom prst="donut">
              <a:avLst>
                <a:gd name="adj" fmla="val 20384"/>
              </a:avLst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782102" y="2326963"/>
              <a:ext cx="63426" cy="149316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192893" y="2350228"/>
            <a:ext cx="1902105" cy="896335"/>
            <a:chOff x="4129936" y="1985365"/>
            <a:chExt cx="2027129" cy="955251"/>
          </a:xfrm>
        </p:grpSpPr>
        <p:sp>
          <p:nvSpPr>
            <p:cNvPr id="60" name="Freeform 59"/>
            <p:cNvSpPr/>
            <p:nvPr/>
          </p:nvSpPr>
          <p:spPr bwMode="auto">
            <a:xfrm>
              <a:off x="5502292" y="2463031"/>
              <a:ext cx="524656" cy="477585"/>
            </a:xfrm>
            <a:custGeom>
              <a:avLst/>
              <a:gdLst>
                <a:gd name="connsiteX0" fmla="*/ 465936 w 465936"/>
                <a:gd name="connsiteY0" fmla="*/ 17473 h 477585"/>
                <a:gd name="connsiteX1" fmla="*/ 465936 w 465936"/>
                <a:gd name="connsiteY1" fmla="*/ 413519 h 477585"/>
                <a:gd name="connsiteX2" fmla="*/ 384397 w 465936"/>
                <a:gd name="connsiteY2" fmla="*/ 413519 h 477585"/>
                <a:gd name="connsiteX3" fmla="*/ 384397 w 465936"/>
                <a:gd name="connsiteY3" fmla="*/ 302859 h 477585"/>
                <a:gd name="connsiteX4" fmla="*/ 308682 w 465936"/>
                <a:gd name="connsiteY4" fmla="*/ 302859 h 477585"/>
                <a:gd name="connsiteX5" fmla="*/ 308682 w 465936"/>
                <a:gd name="connsiteY5" fmla="*/ 477585 h 477585"/>
                <a:gd name="connsiteX6" fmla="*/ 238792 w 465936"/>
                <a:gd name="connsiteY6" fmla="*/ 477585 h 477585"/>
                <a:gd name="connsiteX7" fmla="*/ 238792 w 465936"/>
                <a:gd name="connsiteY7" fmla="*/ 221320 h 477585"/>
                <a:gd name="connsiteX8" fmla="*/ 168902 w 465936"/>
                <a:gd name="connsiteY8" fmla="*/ 221320 h 477585"/>
                <a:gd name="connsiteX9" fmla="*/ 168902 w 465936"/>
                <a:gd name="connsiteY9" fmla="*/ 331980 h 477585"/>
                <a:gd name="connsiteX10" fmla="*/ 87363 w 465936"/>
                <a:gd name="connsiteY10" fmla="*/ 331980 h 477585"/>
                <a:gd name="connsiteX11" fmla="*/ 87363 w 465936"/>
                <a:gd name="connsiteY11" fmla="*/ 413519 h 477585"/>
                <a:gd name="connsiteX12" fmla="*/ 0 w 465936"/>
                <a:gd name="connsiteY12" fmla="*/ 413519 h 477585"/>
                <a:gd name="connsiteX13" fmla="*/ 0 w 465936"/>
                <a:gd name="connsiteY13" fmla="*/ 0 h 477585"/>
                <a:gd name="connsiteX14" fmla="*/ 465936 w 465936"/>
                <a:gd name="connsiteY14" fmla="*/ 17473 h 47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5936" h="477585">
                  <a:moveTo>
                    <a:pt x="465936" y="17473"/>
                  </a:moveTo>
                  <a:lnTo>
                    <a:pt x="465936" y="413519"/>
                  </a:lnTo>
                  <a:lnTo>
                    <a:pt x="384397" y="413519"/>
                  </a:lnTo>
                  <a:lnTo>
                    <a:pt x="384397" y="302859"/>
                  </a:lnTo>
                  <a:lnTo>
                    <a:pt x="308682" y="302859"/>
                  </a:lnTo>
                  <a:lnTo>
                    <a:pt x="308682" y="477585"/>
                  </a:lnTo>
                  <a:lnTo>
                    <a:pt x="238792" y="477585"/>
                  </a:lnTo>
                  <a:lnTo>
                    <a:pt x="238792" y="221320"/>
                  </a:lnTo>
                  <a:lnTo>
                    <a:pt x="168902" y="221320"/>
                  </a:lnTo>
                  <a:lnTo>
                    <a:pt x="168902" y="331980"/>
                  </a:lnTo>
                  <a:lnTo>
                    <a:pt x="87363" y="331980"/>
                  </a:lnTo>
                  <a:lnTo>
                    <a:pt x="87363" y="413519"/>
                  </a:lnTo>
                  <a:lnTo>
                    <a:pt x="0" y="413519"/>
                  </a:lnTo>
                  <a:lnTo>
                    <a:pt x="0" y="0"/>
                  </a:lnTo>
                  <a:lnTo>
                    <a:pt x="465936" y="17473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4731015" y="2312248"/>
              <a:ext cx="1426050" cy="177037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Donut 61"/>
            <p:cNvSpPr/>
            <p:nvPr/>
          </p:nvSpPr>
          <p:spPr bwMode="auto">
            <a:xfrm>
              <a:off x="4129936" y="1985365"/>
              <a:ext cx="695096" cy="822201"/>
            </a:xfrm>
            <a:prstGeom prst="donut">
              <a:avLst>
                <a:gd name="adj" fmla="val 20384"/>
              </a:avLst>
            </a:pr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4782102" y="2326963"/>
              <a:ext cx="63426" cy="149316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  <a:miter lim="800000"/>
              <a:headEnd type="none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5" name="Explosion 1 74"/>
          <p:cNvSpPr/>
          <p:nvPr/>
        </p:nvSpPr>
        <p:spPr bwMode="auto">
          <a:xfrm>
            <a:off x="3325053" y="1493694"/>
            <a:ext cx="3705242" cy="2698888"/>
          </a:xfrm>
          <a:prstGeom prst="irregularSeal1">
            <a:avLst/>
          </a:prstGeom>
          <a:noFill/>
          <a:ln w="6350" cap="flat" cmpd="sng" algn="ctr">
            <a:solidFill>
              <a:srgbClr val="FFFF00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17 km </a:t>
              </a:r>
              <a:r>
                <a:rPr lang="en-US" sz="2000" b="0" smtClean="0">
                  <a:solidFill>
                    <a:srgbClr val="000000"/>
                  </a:solidFill>
                </a:rPr>
                <a:t>(fiber length)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6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(14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Commercial QKD</a:t>
            </a:r>
            <a:endParaRPr lang="en-US" sz="2000" b="0" smtClean="0">
              <a:solidFill>
                <a:srgbClr val="C0C0C0"/>
              </a:solidFill>
            </a:endParaRPr>
          </a:p>
        </p:txBody>
      </p:sp>
      <p:pic>
        <p:nvPicPr>
          <p:cNvPr id="30" name="birds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8173" y="3688557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network</a:t>
            </a:r>
            <a:endParaRPr lang="en-CA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Sasaki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2011)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/>
          <a:stretch/>
        </p:blipFill>
        <p:spPr>
          <a:xfrm>
            <a:off x="0" y="-1"/>
            <a:ext cx="10287000" cy="7602145"/>
          </a:xfrm>
          <a:prstGeom prst="rect">
            <a:avLst/>
          </a:prstGeom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Q. Zhang, talk at QCrypt 2014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 smtClean="0">
                <a:solidFill>
                  <a:srgbClr val="C0C0C0"/>
                </a:solidFill>
              </a:rPr>
              <a:t>Shanghai control center of the Chinese</a:t>
            </a:r>
            <a:br>
              <a:rPr lang="en-US" sz="2400" smtClean="0">
                <a:solidFill>
                  <a:srgbClr val="C0C0C0"/>
                </a:solidFill>
              </a:rPr>
            </a:br>
            <a:r>
              <a:rPr lang="en-US" sz="2400" smtClean="0">
                <a:solidFill>
                  <a:srgbClr val="C0C0C0"/>
                </a:solidFill>
              </a:rPr>
              <a:t>quantum key distribution network and satellite</a:t>
            </a:r>
            <a:endParaRPr lang="en-CA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 rot="16200000">
            <a:off x="-744152" y="593651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5F5F5F"/>
                </a:solidFill>
              </a:rPr>
              <a:t>Photo ©</a:t>
            </a:r>
            <a:r>
              <a:rPr lang="en-US" sz="200" b="0">
                <a:solidFill>
                  <a:srgbClr val="5F5F5F"/>
                </a:solidFill>
              </a:rPr>
              <a:t> </a:t>
            </a:r>
            <a:r>
              <a:rPr lang="en-US" sz="900" b="0" smtClean="0">
                <a:solidFill>
                  <a:srgbClr val="5F5F5F"/>
                </a:solidFill>
              </a:rPr>
              <a:t>2016 </a:t>
            </a:r>
            <a:r>
              <a:rPr lang="en-US" sz="900" b="0">
                <a:solidFill>
                  <a:srgbClr val="5F5F5F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7954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 rotWithShape="1">
          <a:blip r:embed="rId4"/>
          <a:srcRect l="6878" r="6878"/>
          <a:stretch/>
        </p:blipFill>
        <p:spPr>
          <a:xfrm>
            <a:off x="0" y="503428"/>
            <a:ext cx="10287000" cy="670839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9709" y="2057375"/>
            <a:ext cx="972758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6600" b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Global</a:t>
            </a:r>
            <a:br>
              <a:rPr lang="en-CA" sz="6600" b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CA" sz="6600" b="0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quantum key distribution</a:t>
            </a:r>
            <a:endParaRPr lang="en-US" sz="6600" b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7715250"/>
          </a:xfrm>
          <a:prstGeom prst="rect">
            <a:avLst/>
          </a:prstGeom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False ATM front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90" y="4093681"/>
            <a:ext cx="5038385" cy="3508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4" y="833203"/>
            <a:ext cx="6406616" cy="39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1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Solution: quantum ATM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J. L.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Duligall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249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2006)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212"/>
            <a:ext cx="7519830" cy="5233733"/>
          </a:xfrm>
          <a:prstGeom prst="rect">
            <a:avLst/>
          </a:prstGeom>
        </p:spPr>
      </p:pic>
      <p:pic>
        <p:nvPicPr>
          <p:cNvPr id="7" name="Picture 5" descr="Photo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5956" r="1" b="7276"/>
          <a:stretch/>
        </p:blipFill>
        <p:spPr bwMode="auto">
          <a:xfrm>
            <a:off x="5665736" y="4433705"/>
            <a:ext cx="4621263" cy="328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Solution: quantum ATM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J. L.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Duligall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249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2006)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28" y="3300841"/>
            <a:ext cx="4032562" cy="185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0" y="3321226"/>
            <a:ext cx="4950424" cy="18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1543000" y="2440094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LEDs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4681715" y="2102713"/>
            <a:ext cx="1829975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Dichroic polarizers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4681715" y="5680544"/>
            <a:ext cx="1829975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Diffraction</a:t>
            </a:r>
          </a:p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grating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286911" y="5537697"/>
            <a:ext cx="161614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b="0" smtClean="0">
                <a:ln w="12700">
                  <a:noFill/>
                </a:ln>
                <a:solidFill>
                  <a:srgbClr val="FFFFFF"/>
                </a:solidFill>
              </a:rPr>
              <a:t>Front view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2335110" y="5537697"/>
            <a:ext cx="169851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b="0" smtClean="0">
                <a:ln w="12700">
                  <a:noFill/>
                </a:ln>
                <a:solidFill>
                  <a:srgbClr val="FFFFFF"/>
                </a:solidFill>
              </a:rPr>
              <a:t>Side view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8744000" y="2440094"/>
            <a:ext cx="132590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Si APDs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591840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623150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>
            <a:endCxn id="13" idx="0"/>
          </p:cNvCxnSpPr>
          <p:nvPr/>
        </p:nvCxnSpPr>
        <p:spPr bwMode="auto">
          <a:xfrm>
            <a:off x="4675909" y="4424224"/>
            <a:ext cx="920794" cy="1256320"/>
          </a:xfrm>
          <a:prstGeom prst="line">
            <a:avLst/>
          </a:prstGeom>
          <a:solidFill>
            <a:schemeClr val="accent1"/>
          </a:solidFill>
          <a:ln w="6350" cap="sq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596702" y="2872154"/>
            <a:ext cx="2639825" cy="769289"/>
          </a:xfrm>
          <a:prstGeom prst="line">
            <a:avLst/>
          </a:prstGeom>
          <a:solidFill>
            <a:schemeClr val="accent1"/>
          </a:solidFill>
          <a:ln w="6350" cap="sq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endCxn id="12" idx="2"/>
          </p:cNvCxnSpPr>
          <p:nvPr/>
        </p:nvCxnSpPr>
        <p:spPr bwMode="auto">
          <a:xfrm flipV="1">
            <a:off x="3562350" y="2872154"/>
            <a:ext cx="2034353" cy="842025"/>
          </a:xfrm>
          <a:prstGeom prst="line">
            <a:avLst/>
          </a:prstGeom>
          <a:solidFill>
            <a:schemeClr val="accent1"/>
          </a:solidFill>
          <a:ln w="6350" cap="sq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13" idx="0"/>
          </p:cNvCxnSpPr>
          <p:nvPr/>
        </p:nvCxnSpPr>
        <p:spPr bwMode="auto">
          <a:xfrm flipV="1">
            <a:off x="5596703" y="4590480"/>
            <a:ext cx="1344424" cy="1090064"/>
          </a:xfrm>
          <a:prstGeom prst="line">
            <a:avLst/>
          </a:prstGeom>
          <a:solidFill>
            <a:schemeClr val="accent1"/>
          </a:solidFill>
          <a:ln w="6350" cap="sq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433" name="Straight Connector 146432"/>
          <p:cNvCxnSpPr/>
          <p:nvPr/>
        </p:nvCxnSpPr>
        <p:spPr bwMode="auto">
          <a:xfrm>
            <a:off x="2238375" y="2856929"/>
            <a:ext cx="570470" cy="838200"/>
          </a:xfrm>
          <a:prstGeom prst="line">
            <a:avLst/>
          </a:prstGeom>
          <a:solidFill>
            <a:schemeClr val="accent1"/>
          </a:solidFill>
          <a:ln w="6350" cap="sq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444" name="Straight Connector 146443"/>
          <p:cNvCxnSpPr/>
          <p:nvPr/>
        </p:nvCxnSpPr>
        <p:spPr bwMode="auto">
          <a:xfrm flipV="1">
            <a:off x="9032040" y="2856929"/>
            <a:ext cx="216030" cy="591305"/>
          </a:xfrm>
          <a:prstGeom prst="line">
            <a:avLst/>
          </a:prstGeom>
          <a:solidFill>
            <a:schemeClr val="accent1"/>
          </a:solidFill>
          <a:ln w="6350" cap="sq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 bwMode="auto">
          <a:xfrm>
            <a:off x="6311198" y="6882045"/>
            <a:ext cx="380099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b="0" smtClean="0">
                <a:ln w="12700">
                  <a:noFill/>
                </a:ln>
                <a:solidFill>
                  <a:srgbClr val="FFFFFF"/>
                </a:solidFill>
              </a:rPr>
              <a:t>Key rate: ~4 Kbit/s</a:t>
            </a:r>
            <a:endParaRPr lang="en-US" b="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t="5320" r="4948" b="1965"/>
          <a:stretch/>
        </p:blipFill>
        <p:spPr>
          <a:xfrm>
            <a:off x="0" y="0"/>
            <a:ext cx="10287000" cy="6810035"/>
          </a:xfrm>
          <a:prstGeom prst="rect">
            <a:avLst/>
          </a:prstGeom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7827910" y="7014618"/>
            <a:ext cx="2284280" cy="5030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3000" b="0" smtClean="0">
                <a:solidFill>
                  <a:srgbClr val="FF0000"/>
                </a:solidFill>
                <a:cs typeface="Arial" panose="020B0604020202020204" pitchFamily="34" charset="0"/>
              </a:rPr>
              <a:t>vad1.com/lab</a:t>
            </a:r>
            <a:endParaRPr lang="en-US" sz="3000" b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17472" y="6628038"/>
            <a:ext cx="2860078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969696"/>
                </a:solidFill>
              </a:rPr>
              <a:t>Photo 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2017 Vadim Makarov, Scott McManus </a:t>
            </a:r>
            <a:r>
              <a:rPr lang="en-US" sz="900" b="0">
                <a:solidFill>
                  <a:srgbClr val="969696"/>
                </a:solidFill>
              </a:rPr>
              <a:t>/ </a:t>
            </a:r>
            <a:r>
              <a:rPr lang="en-US" sz="900" b="0" smtClean="0">
                <a:solidFill>
                  <a:srgbClr val="969696"/>
                </a:solidFill>
              </a:rPr>
              <a:t>IQC</a:t>
            </a:r>
            <a:endParaRPr lang="en-US" sz="900" b="0">
              <a:solidFill>
                <a:srgbClr val="96969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lum bright="-25000"/>
          </a:blip>
          <a:srcRect l="13387" t="27568" r="13605" b="27601"/>
          <a:stretch/>
        </p:blipFill>
        <p:spPr>
          <a:xfrm>
            <a:off x="214135" y="7002769"/>
            <a:ext cx="2372614" cy="58017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7014939"/>
            <a:ext cx="1028700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CA" sz="2000" b="0" smtClean="0">
                <a:solidFill>
                  <a:srgbClr val="C0C0C0"/>
                </a:solidFill>
              </a:rPr>
              <a:t> </a:t>
            </a:r>
            <a:r>
              <a:rPr lang="en-CA" sz="3000" b="0" smtClean="0">
                <a:solidFill>
                  <a:srgbClr val="C0C0C0"/>
                </a:solidFill>
              </a:rPr>
              <a:t>Quantum hacking lab</a:t>
            </a:r>
            <a:endParaRPr lang="en-US" sz="3000" b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36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/>
          <a:stretch/>
        </p:blipFill>
        <p:spPr>
          <a:xfrm>
            <a:off x="0" y="-1"/>
            <a:ext cx="5665630" cy="7715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"/>
          <a:stretch/>
        </p:blipFill>
        <p:spPr>
          <a:xfrm>
            <a:off x="5359530" y="0"/>
            <a:ext cx="4927470" cy="7715250"/>
          </a:xfrm>
          <a:prstGeom prst="rect">
            <a:avLst/>
          </a:prstGeom>
        </p:spPr>
      </p:pic>
      <p:sp>
        <p:nvSpPr>
          <p:cNvPr id="24" name="TextBox 191"/>
          <p:cNvSpPr txBox="1">
            <a:spLocks noChangeArrowheads="1"/>
          </p:cNvSpPr>
          <p:nvPr/>
        </p:nvSpPr>
        <p:spPr bwMode="auto">
          <a:xfrm>
            <a:off x="246954" y="6089935"/>
            <a:ext cx="446448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3000" smtClean="0">
                <a:solidFill>
                  <a:srgbClr val="FFFFFF"/>
                </a:solidFill>
                <a:effectLst>
                  <a:outerShdw blurRad="38100" algn="ctr" rotWithShape="0">
                    <a:prstClr val="black"/>
                  </a:outerShdw>
                </a:effectLst>
              </a:rPr>
              <a:t>Caesar cipher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2200" b="0">
                <a:solidFill>
                  <a:srgbClr val="FFFFFF"/>
                </a:solidFill>
                <a:latin typeface="Arial"/>
              </a:rPr>
              <a:t>invented ~50 BC (</a:t>
            </a:r>
            <a:r>
              <a:rPr lang="nb-NO" sz="2200" b="0" smtClean="0">
                <a:solidFill>
                  <a:srgbClr val="FFFFFF"/>
                </a:solidFill>
                <a:latin typeface="Arial"/>
              </a:rPr>
              <a:t>Julius Caesar)</a:t>
            </a:r>
            <a:endParaRPr lang="en-US" sz="22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191"/>
          <p:cNvSpPr txBox="1">
            <a:spLocks noChangeArrowheads="1"/>
          </p:cNvSpPr>
          <p:nvPr/>
        </p:nvSpPr>
        <p:spPr bwMode="auto">
          <a:xfrm>
            <a:off x="5503550" y="6089935"/>
            <a:ext cx="455104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3000" smtClean="0">
                <a:solidFill>
                  <a:srgbClr val="FFFFFF"/>
                </a:solidFill>
              </a:rPr>
              <a:t>One-time pad</a:t>
            </a:r>
          </a:p>
          <a:p>
            <a:pPr lvl="0"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z="2200" b="0">
                <a:solidFill>
                  <a:srgbClr val="FFFFFF"/>
                </a:solidFill>
                <a:latin typeface="Arial"/>
              </a:rPr>
              <a:t>invented 1918 (</a:t>
            </a:r>
            <a:r>
              <a:rPr lang="nb-NO" sz="2200" b="0" smtClean="0">
                <a:solidFill>
                  <a:srgbClr val="FFFFFF"/>
                </a:solidFill>
                <a:latin typeface="Arial"/>
              </a:rPr>
              <a:t>Gilbert </a:t>
            </a:r>
            <a:r>
              <a:rPr lang="nb-NO" sz="2200" b="0">
                <a:solidFill>
                  <a:srgbClr val="FFFFFF"/>
                </a:solidFill>
                <a:latin typeface="Arial"/>
              </a:rPr>
              <a:t>Vernam</a:t>
            </a:r>
            <a:r>
              <a:rPr lang="nb-NO" sz="2200" b="0" smtClean="0">
                <a:solidFill>
                  <a:srgbClr val="FFFFFF"/>
                </a:solidFill>
                <a:latin typeface="Arial"/>
              </a:rPr>
              <a:t>)</a:t>
            </a:r>
            <a:endParaRPr lang="en-US" sz="2200">
              <a:solidFill>
                <a:srgbClr val="FF00FF"/>
              </a:solidFill>
            </a:endParaRPr>
          </a:p>
          <a:p>
            <a:pPr lvl="0"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smtClean="0">
                <a:solidFill>
                  <a:srgbClr val="FFFFFF"/>
                </a:solidFill>
                <a:latin typeface="Arial"/>
              </a:rPr>
              <a:t>proven unbreakable by information theory 1949 (Claude Shannon </a:t>
            </a:r>
            <a:r>
              <a:rPr lang="en-US" sz="2200" b="0" smtClean="0">
                <a:solidFill>
                  <a:srgbClr val="FFFFFF"/>
                </a:solidFill>
                <a:latin typeface="Arial"/>
                <a:sym typeface="Wingdings 3" panose="05040102010807070707" pitchFamily="18" charset="2"/>
              </a:rPr>
              <a:t></a:t>
            </a:r>
            <a:r>
              <a:rPr lang="en-US" sz="2200" b="0" smtClean="0">
                <a:solidFill>
                  <a:srgbClr val="FFFFFF"/>
                </a:solidFill>
                <a:latin typeface="Arial"/>
              </a:rPr>
              <a:t>)</a:t>
            </a:r>
            <a:endParaRPr lang="en-US" sz="22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 rot="-5400000">
            <a:off x="8331372" y="5759622"/>
            <a:ext cx="370005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CA" sz="900" b="0">
                <a:solidFill>
                  <a:srgbClr val="808080"/>
                </a:solidFill>
              </a:rPr>
              <a:t>Photo </a:t>
            </a:r>
            <a:r>
              <a:rPr lang="en-CA" sz="900" b="0" smtClean="0">
                <a:solidFill>
                  <a:srgbClr val="808080"/>
                </a:solidFill>
              </a:rPr>
              <a:t>©1963 </a:t>
            </a:r>
            <a:r>
              <a:rPr lang="en-CA" sz="900" b="0">
                <a:solidFill>
                  <a:srgbClr val="808080"/>
                </a:solidFill>
              </a:rPr>
              <a:t>Alfred Eisenstaedt / The LIFE Picture Collection / </a:t>
            </a:r>
            <a:r>
              <a:rPr lang="en-CA" sz="900" b="0" smtClean="0">
                <a:solidFill>
                  <a:srgbClr val="808080"/>
                </a:solidFill>
              </a:rPr>
              <a:t>Getty</a:t>
            </a:r>
            <a:endParaRPr lang="en-US" sz="900" b="0">
              <a:solidFill>
                <a:srgbClr val="808080"/>
              </a:solidFill>
            </a:endParaRPr>
          </a:p>
        </p:txBody>
      </p:sp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0" y="7365548"/>
            <a:ext cx="3762568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808080"/>
                </a:solidFill>
              </a:rPr>
              <a:t>Peter Paul Rubens, </a:t>
            </a:r>
            <a:r>
              <a:rPr lang="en-US" sz="900" b="0" i="1">
                <a:solidFill>
                  <a:srgbClr val="808080"/>
                </a:solidFill>
              </a:rPr>
              <a:t>Julius Caesar,</a:t>
            </a:r>
            <a:r>
              <a:rPr lang="en-US" sz="900" b="0">
                <a:solidFill>
                  <a:srgbClr val="808080"/>
                </a:solidFill>
              </a:rPr>
              <a:t> 1619, oil on canvas, </a:t>
            </a:r>
            <a:r>
              <a:rPr lang="en-US" sz="900" b="0" smtClean="0">
                <a:solidFill>
                  <a:srgbClr val="808080"/>
                </a:solidFill>
              </a:rPr>
              <a:t>69×52 cm,</a:t>
            </a:r>
            <a:br>
              <a:rPr lang="en-US" sz="900" b="0" smtClean="0">
                <a:solidFill>
                  <a:srgbClr val="808080"/>
                </a:solidFill>
              </a:rPr>
            </a:br>
            <a:r>
              <a:rPr lang="en-US" sz="900" b="0" smtClean="0">
                <a:solidFill>
                  <a:srgbClr val="808080"/>
                </a:solidFill>
              </a:rPr>
              <a:t>Stiftung </a:t>
            </a:r>
            <a:r>
              <a:rPr lang="en-US" sz="900" b="0">
                <a:solidFill>
                  <a:srgbClr val="808080"/>
                </a:solidFill>
              </a:rPr>
              <a:t>Preußische Schlösser und Gärten Berlin-Brandenburg, </a:t>
            </a:r>
            <a:r>
              <a:rPr lang="en-US" sz="900" b="0" smtClean="0">
                <a:solidFill>
                  <a:srgbClr val="808080"/>
                </a:solidFill>
              </a:rPr>
              <a:t>Berlin</a:t>
            </a:r>
            <a:endParaRPr lang="en-US" sz="900" b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-30915"/>
            <a:ext cx="10287000" cy="7746166"/>
            <a:chOff x="0" y="-30915"/>
            <a:chExt cx="10287000" cy="7746166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-3091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27910" y="7014618"/>
            <a:ext cx="2284280" cy="5030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3000" b="0" smtClean="0">
                <a:solidFill>
                  <a:srgbClr val="FF0000"/>
                </a:solidFill>
                <a:cs typeface="Arial" panose="020B0604020202020204" pitchFamily="34" charset="0"/>
              </a:rPr>
              <a:t>vad1.com/lab</a:t>
            </a:r>
            <a:endParaRPr lang="en-US" sz="3000" b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lum bright="-25000"/>
          </a:blip>
          <a:srcRect l="13387" t="27568" r="13605" b="27601"/>
          <a:stretch/>
        </p:blipFill>
        <p:spPr>
          <a:xfrm>
            <a:off x="214135" y="7002769"/>
            <a:ext cx="2372614" cy="58017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7014939"/>
            <a:ext cx="1028700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CA" sz="2000" b="0" smtClean="0">
                <a:solidFill>
                  <a:srgbClr val="C0C0C0"/>
                </a:solidFill>
              </a:rPr>
              <a:t> </a:t>
            </a:r>
            <a:r>
              <a:rPr lang="en-CA" sz="3000" b="0" smtClean="0">
                <a:solidFill>
                  <a:srgbClr val="C0C0C0"/>
                </a:solidFill>
              </a:rPr>
              <a:t>Quantum hacking lab</a:t>
            </a:r>
            <a:endParaRPr lang="en-US" sz="3000" b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404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(C. Shannon 1949)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Probability of letters in English text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30" y="2032381"/>
            <a:ext cx="9289290" cy="4804364"/>
          </a:xfrm>
          <a:prstGeom prst="rect">
            <a:avLst/>
          </a:prstGeom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https://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en.wikipedia.org/wiki/Frequency_analysis</a:t>
            </a:r>
          </a:p>
        </p:txBody>
      </p:sp>
    </p:spTree>
    <p:extLst>
      <p:ext uri="{BB962C8B-B14F-4D97-AF65-F5344CB8AC3E}">
        <p14:creationId xmlns:p14="http://schemas.microsoft.com/office/powerpoint/2010/main" val="25864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404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(C. Shannon 1949)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Breaking cryptography retroactively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905297"/>
            <a:ext cx="968013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endParaRPr lang="en-CA" sz="260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8006" r="17391" b="11515"/>
          <a:stretch/>
        </p:blipFill>
        <p:spPr>
          <a:xfrm>
            <a:off x="2458761" y="2285053"/>
            <a:ext cx="5455660" cy="2952410"/>
          </a:xfrm>
          <a:prstGeom prst="rect">
            <a:avLst/>
          </a:prstGeom>
        </p:spPr>
      </p:pic>
      <p:sp>
        <p:nvSpPr>
          <p:cNvPr id="20" name="Folded Corner 19"/>
          <p:cNvSpPr/>
          <p:nvPr/>
        </p:nvSpPr>
        <p:spPr bwMode="auto">
          <a:xfrm>
            <a:off x="678885" y="22850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190583" y="2762967"/>
            <a:ext cx="133664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3333FF"/>
                </a:solidFill>
              </a:rPr>
              <a:t>Encrypt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174810" y="4252619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3333FF"/>
                </a:solidFill>
              </a:rPr>
              <a:t>Decrypt</a:t>
            </a:r>
          </a:p>
        </p:txBody>
      </p:sp>
      <p:sp>
        <p:nvSpPr>
          <p:cNvPr id="23" name="Folded Corner 22"/>
          <p:cNvSpPr/>
          <p:nvPr/>
        </p:nvSpPr>
        <p:spPr bwMode="auto">
          <a:xfrm>
            <a:off x="678885" y="4795960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858905" y="3256127"/>
            <a:ext cx="0" cy="10046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966920" y="3700844"/>
            <a:ext cx="367251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2" name="TextBox 31"/>
          <p:cNvSpPr txBox="1"/>
          <p:nvPr/>
        </p:nvSpPr>
        <p:spPr bwMode="auto">
          <a:xfrm>
            <a:off x="4251281" y="4059885"/>
            <a:ext cx="178443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0000FF"/>
                </a:solidFill>
              </a:rPr>
              <a:t>Store copy</a:t>
            </a:r>
          </a:p>
        </p:txBody>
      </p:sp>
      <p:sp>
        <p:nvSpPr>
          <p:cNvPr id="33" name="Flowchart: Magnetic Disk 32"/>
          <p:cNvSpPr/>
          <p:nvPr/>
        </p:nvSpPr>
        <p:spPr bwMode="auto">
          <a:xfrm>
            <a:off x="4819455" y="3477555"/>
            <a:ext cx="648090" cy="432060"/>
          </a:xfrm>
          <a:prstGeom prst="flowChartMagneticDisk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647570" y="3689247"/>
            <a:ext cx="313099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7" name="Folded Corner 36"/>
          <p:cNvSpPr/>
          <p:nvPr/>
        </p:nvSpPr>
        <p:spPr bwMode="auto">
          <a:xfrm>
            <a:off x="9282642" y="402494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 bwMode="auto">
          <a:xfrm>
            <a:off x="8778567" y="3468395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Decrypt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7243525" y="3165934"/>
            <a:ext cx="175906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FFFF"/>
                </a:solidFill>
              </a:rPr>
              <a:t>In future:</a:t>
            </a:r>
          </a:p>
        </p:txBody>
      </p:sp>
      <p:sp>
        <p:nvSpPr>
          <p:cNvPr id="44" name="TextBox 46"/>
          <p:cNvSpPr txBox="1">
            <a:spLocks noChangeArrowheads="1"/>
          </p:cNvSpPr>
          <p:nvPr/>
        </p:nvSpPr>
        <p:spPr bwMode="auto">
          <a:xfrm>
            <a:off x="6179010" y="5230642"/>
            <a:ext cx="173541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rIns="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2013 AP / Rick Bowmer</a:t>
            </a:r>
          </a:p>
        </p:txBody>
      </p:sp>
    </p:spTree>
    <p:extLst>
      <p:ext uri="{BB962C8B-B14F-4D97-AF65-F5344CB8AC3E}">
        <p14:creationId xmlns:p14="http://schemas.microsoft.com/office/powerpoint/2010/main" val="27273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686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(C. Shannon 1949)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 smtClean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9665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(C. Shannon 1949)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 smtClean="0">
                <a:solidFill>
                  <a:srgbClr val="FFFFFF"/>
                </a:solidFill>
              </a:rPr>
              <a:t>Quantum key distribution transmits secret </a:t>
            </a:r>
            <a:r>
              <a:rPr lang="en-US" sz="2600">
                <a:solidFill>
                  <a:srgbClr val="FFFFFF"/>
                </a:solidFill>
              </a:rPr>
              <a:t>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</a:t>
            </a:r>
            <a:r>
              <a:rPr lang="en-US" sz="2600" smtClean="0">
                <a:solidFill>
                  <a:srgbClr val="FFFFFF"/>
                </a:solidFill>
              </a:rPr>
              <a:t>sending </a:t>
            </a:r>
            <a:r>
              <a:rPr lang="en-US" sz="2600">
                <a:solidFill>
                  <a:srgbClr val="FFFFFF"/>
                </a:solidFill>
              </a:rPr>
              <a:t>quantum states </a:t>
            </a:r>
            <a:r>
              <a:rPr lang="en-US" sz="2600" smtClean="0">
                <a:solidFill>
                  <a:srgbClr val="FFFFFF"/>
                </a:solidFill>
              </a:rPr>
              <a:t>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252183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542091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036930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036930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397293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3972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25152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133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39761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13639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542091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532811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532811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897950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13961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09683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1134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21651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</p:spTree>
    <p:extLst>
      <p:ext uri="{BB962C8B-B14F-4D97-AF65-F5344CB8AC3E}">
        <p14:creationId xmlns:p14="http://schemas.microsoft.com/office/powerpoint/2010/main" val="6203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1748001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 t="7347" b="3555"/>
          <a:stretch/>
        </p:blipFill>
        <p:spPr bwMode="auto">
          <a:xfrm>
            <a:off x="8732515" y="1748001"/>
            <a:ext cx="1314018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788434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3523207"/>
            <a:ext cx="161454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 smtClean="0">
                <a:solidFill>
                  <a:srgbClr val="FFFFFF"/>
                </a:solidFill>
              </a:rPr>
              <a:t>Prepares</a:t>
            </a:r>
          </a:p>
          <a:p>
            <a:pPr algn="l"/>
            <a:r>
              <a:rPr lang="en-US" sz="2500" smtClean="0">
                <a:solidFill>
                  <a:srgbClr val="FFFFFF"/>
                </a:solidFill>
              </a:rPr>
              <a:t>photons</a:t>
            </a: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655710" y="3523207"/>
            <a:ext cx="345634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500" smtClean="0">
                <a:solidFill>
                  <a:srgbClr val="FFFFFF"/>
                </a:solidFill>
              </a:rPr>
              <a:t>Measures</a:t>
            </a:r>
          </a:p>
          <a:p>
            <a:pPr algn="r"/>
            <a:r>
              <a:rPr lang="en-US" sz="2500" smtClean="0">
                <a:solidFill>
                  <a:srgbClr val="FFFFFF"/>
                </a:solidFill>
              </a:rPr>
              <a:t>photons</a:t>
            </a: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Quantum key distribution (QKD)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9161277" y="98704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4810" y="987047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204715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>
            <a:off x="240719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3500000">
            <a:off x="277597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312727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8100000">
            <a:off x="349605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8100000">
            <a:off x="385609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3500000">
            <a:off x="421613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390840" y="4644639"/>
            <a:ext cx="22124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0" smtClean="0">
                <a:solidFill>
                  <a:srgbClr val="FFFFFF"/>
                </a:solidFill>
              </a:rPr>
              <a:t>     </a:t>
            </a:r>
            <a:r>
              <a:rPr lang="en-US" b="0">
                <a:solidFill>
                  <a:srgbClr val="FFFFFF"/>
                </a:solidFill>
              </a:rPr>
              <a:t>(0),         (1)</a:t>
            </a:r>
          </a:p>
          <a:p>
            <a:pPr algn="l"/>
            <a:endParaRPr lang="en-US" b="0">
              <a:solidFill>
                <a:srgbClr val="FFFFFF"/>
              </a:solidFill>
            </a:endParaRPr>
          </a:p>
          <a:p>
            <a:pPr algn="l"/>
            <a:r>
              <a:rPr lang="en-US" b="0">
                <a:solidFill>
                  <a:srgbClr val="FFFFFF"/>
                </a:solidFill>
              </a:rPr>
              <a:t>     (0),         (1)</a:t>
            </a:r>
          </a:p>
        </p:txBody>
      </p:sp>
      <p:cxnSp>
        <p:nvCxnSpPr>
          <p:cNvPr id="47" name="Straight Arrow Connector 11"/>
          <p:cNvCxnSpPr>
            <a:cxnSpLocks noChangeShapeType="1"/>
          </p:cNvCxnSpPr>
          <p:nvPr/>
        </p:nvCxnSpPr>
        <p:spPr bwMode="auto">
          <a:xfrm rot="5400000">
            <a:off x="1556335" y="4893877"/>
            <a:ext cx="605077" cy="1589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8" name="Straight Arrow Connector 13"/>
          <p:cNvCxnSpPr>
            <a:cxnSpLocks noChangeShapeType="1"/>
          </p:cNvCxnSpPr>
          <p:nvPr/>
        </p:nvCxnSpPr>
        <p:spPr bwMode="auto">
          <a:xfrm>
            <a:off x="226671" y="4893877"/>
            <a:ext cx="606997" cy="1587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9" name="Straight Arrow Connector 14"/>
          <p:cNvCxnSpPr>
            <a:cxnSpLocks noChangeShapeType="1"/>
          </p:cNvCxnSpPr>
          <p:nvPr/>
        </p:nvCxnSpPr>
        <p:spPr bwMode="auto">
          <a:xfrm rot="18900000">
            <a:off x="1556168" y="5608253"/>
            <a:ext cx="606997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" name="Straight Arrow Connector 15"/>
          <p:cNvCxnSpPr>
            <a:cxnSpLocks noChangeShapeType="1"/>
          </p:cNvCxnSpPr>
          <p:nvPr/>
        </p:nvCxnSpPr>
        <p:spPr bwMode="auto">
          <a:xfrm rot="2700000">
            <a:off x="220319" y="5608253"/>
            <a:ext cx="606998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66" name="Group 65"/>
          <p:cNvGrpSpPr/>
          <p:nvPr/>
        </p:nvGrpSpPr>
        <p:grpSpPr>
          <a:xfrm>
            <a:off x="9073133" y="4597629"/>
            <a:ext cx="606997" cy="605077"/>
            <a:chOff x="8662702" y="4165169"/>
            <a:chExt cx="606997" cy="605077"/>
          </a:xfrm>
        </p:grpSpPr>
        <p:cxnSp>
          <p:nvCxnSpPr>
            <p:cNvPr id="53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8665243" y="4467708"/>
              <a:ext cx="605077" cy="0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4" name="Straight Arrow Connector 18"/>
            <p:cNvCxnSpPr>
              <a:cxnSpLocks noChangeShapeType="1"/>
            </p:cNvCxnSpPr>
            <p:nvPr/>
          </p:nvCxnSpPr>
          <p:spPr bwMode="auto">
            <a:xfrm>
              <a:off x="8662702" y="4466913"/>
              <a:ext cx="606997" cy="1587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9062014" y="5310249"/>
            <a:ext cx="606997" cy="606998"/>
            <a:chOff x="8651583" y="4877789"/>
            <a:chExt cx="606997" cy="606998"/>
          </a:xfrm>
        </p:grpSpPr>
        <p:cxnSp>
          <p:nvCxnSpPr>
            <p:cNvPr id="55" name="Straight Arrow Connector 19"/>
            <p:cNvCxnSpPr>
              <a:cxnSpLocks noChangeShapeType="1"/>
            </p:cNvCxnSpPr>
            <p:nvPr/>
          </p:nvCxnSpPr>
          <p:spPr bwMode="auto">
            <a:xfrm rot="18900000">
              <a:off x="8651583" y="5179702"/>
              <a:ext cx="606997" cy="1588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6" name="Straight Arrow Connector 20"/>
            <p:cNvCxnSpPr>
              <a:cxnSpLocks noChangeShapeType="1"/>
            </p:cNvCxnSpPr>
            <p:nvPr/>
          </p:nvCxnSpPr>
          <p:spPr bwMode="auto">
            <a:xfrm rot="2700000">
              <a:off x="8653182" y="5180494"/>
              <a:ext cx="606998" cy="1587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76" name="Group 75"/>
          <p:cNvGrpSpPr/>
          <p:nvPr/>
        </p:nvGrpSpPr>
        <p:grpSpPr>
          <a:xfrm>
            <a:off x="4111764" y="3045703"/>
            <a:ext cx="2379776" cy="3375614"/>
            <a:chOff x="4111764" y="3292211"/>
            <a:chExt cx="2379776" cy="33756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64" y="4073655"/>
              <a:ext cx="2379776" cy="2594170"/>
            </a:xfrm>
            <a:prstGeom prst="rect">
              <a:avLst/>
            </a:prstGeom>
          </p:spPr>
        </p:pic>
        <p:sp>
          <p:nvSpPr>
            <p:cNvPr id="57" name="TextBox 25"/>
            <p:cNvSpPr txBox="1">
              <a:spLocks noChangeArrowheads="1"/>
            </p:cNvSpPr>
            <p:nvPr/>
          </p:nvSpPr>
          <p:spPr bwMode="auto">
            <a:xfrm>
              <a:off x="4884955" y="3318027"/>
              <a:ext cx="1465466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600" smtClean="0">
                  <a:solidFill>
                    <a:srgbClr val="FFFFFF"/>
                  </a:solidFill>
                </a:rPr>
                <a:t>or        </a:t>
              </a:r>
              <a:r>
                <a:rPr lang="en-US" sz="2600">
                  <a:solidFill>
                    <a:srgbClr val="FFFFFF"/>
                  </a:solidFill>
                </a:rPr>
                <a:t>?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191912" y="3292211"/>
              <a:ext cx="1903177" cy="606998"/>
              <a:chOff x="4464493" y="3292211"/>
              <a:chExt cx="1903177" cy="60699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4464493" y="3293172"/>
                <a:ext cx="606997" cy="605077"/>
                <a:chOff x="8662702" y="4165169"/>
                <a:chExt cx="606997" cy="605077"/>
              </a:xfrm>
            </p:grpSpPr>
            <p:cxnSp>
              <p:nvCxnSpPr>
                <p:cNvPr id="70" name="Straight Arrow Connector 1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665243" y="4467708"/>
                  <a:ext cx="605077" cy="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1" name="Straight Arrow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8662702" y="4466913"/>
                  <a:ext cx="606997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5760673" y="3292211"/>
                <a:ext cx="606997" cy="606998"/>
                <a:chOff x="8651583" y="4877789"/>
                <a:chExt cx="606997" cy="606998"/>
              </a:xfrm>
            </p:grpSpPr>
            <p:cxnSp>
              <p:nvCxnSpPr>
                <p:cNvPr id="73" name="Straight Arrow Connector 19"/>
                <p:cNvCxnSpPr>
                  <a:cxnSpLocks noChangeShapeType="1"/>
                </p:cNvCxnSpPr>
                <p:nvPr/>
              </p:nvCxnSpPr>
              <p:spPr bwMode="auto">
                <a:xfrm rot="18900000">
                  <a:off x="8651583" y="5179702"/>
                  <a:ext cx="606997" cy="1588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4" name="Straight Arrow Connector 20"/>
                <p:cNvCxnSpPr>
                  <a:cxnSpLocks noChangeShapeType="1"/>
                </p:cNvCxnSpPr>
                <p:nvPr/>
              </p:nvCxnSpPr>
              <p:spPr bwMode="auto">
                <a:xfrm rot="2700000">
                  <a:off x="8653182" y="5180494"/>
                  <a:ext cx="606998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</p:grpSp>
      </p:grpSp>
      <p:sp>
        <p:nvSpPr>
          <p:cNvPr id="77" name="TextBox 26"/>
          <p:cNvSpPr txBox="1">
            <a:spLocks noChangeArrowheads="1"/>
          </p:cNvSpPr>
          <p:nvPr/>
        </p:nvSpPr>
        <p:spPr bwMode="auto">
          <a:xfrm>
            <a:off x="3723880" y="6552171"/>
            <a:ext cx="2839240" cy="90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500" smtClean="0">
                <a:solidFill>
                  <a:srgbClr val="FFFFFF"/>
                </a:solidFill>
              </a:rPr>
              <a:t>Eavesdropping</a:t>
            </a:r>
          </a:p>
          <a:p>
            <a:pPr>
              <a:lnSpc>
                <a:spcPct val="110000"/>
              </a:lnSpc>
            </a:pPr>
            <a:r>
              <a:rPr lang="en-US" sz="2500" smtClean="0">
                <a:solidFill>
                  <a:srgbClr val="FFFFFF"/>
                </a:solidFill>
              </a:rPr>
              <a:t>introduces </a:t>
            </a:r>
            <a:r>
              <a:rPr lang="en-US" sz="2500">
                <a:solidFill>
                  <a:srgbClr val="FFFFFF"/>
                </a:solidFill>
              </a:rPr>
              <a:t>errors</a:t>
            </a: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H. Bennett, G. Brassard (1984)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43" grpId="0"/>
    </p:bld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FFFFFF"/>
          </a:solidFill>
          <a:prstDash val="solid"/>
          <a:miter lim="800000"/>
          <a:headEnd type="none" w="lg" len="lg"/>
          <a:tailEnd type="none" w="lg" len="lg"/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51464</TotalTime>
  <Words>870</Words>
  <Application>Microsoft Office PowerPoint</Application>
  <PresentationFormat>Custom</PresentationFormat>
  <Paragraphs>224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Wingdings</vt:lpstr>
      <vt:lpstr>Times New Roman</vt:lpstr>
      <vt:lpstr>SimSun</vt:lpstr>
      <vt:lpstr>Arial</vt:lpstr>
      <vt:lpstr>Symbol</vt:lpstr>
      <vt:lpstr>Wingdings 3</vt:lpstr>
      <vt:lpstr>Monotype Sorts</vt:lpstr>
      <vt:lpstr>Arial Narrow</vt:lpstr>
      <vt:lpstr>ntnuliggende</vt:lpstr>
      <vt:lpstr>Cryptography</vt:lpstr>
      <vt:lpstr>PowerPoint Presentation</vt:lpstr>
      <vt:lpstr>A (very) brief history of cryptography</vt:lpstr>
      <vt:lpstr>Probability of letters in English text</vt:lpstr>
      <vt:lpstr>A (very) brief history of cryptography</vt:lpstr>
      <vt:lpstr>Breaking cryptography retroactively</vt:lpstr>
      <vt:lpstr>A (very) brief history of cryptography</vt:lpstr>
      <vt:lpstr>Encryption and key distribution</vt:lpstr>
      <vt:lpstr>Quantum key distribution (QKD)</vt:lpstr>
      <vt:lpstr>Commercial QKD</vt:lpstr>
      <vt:lpstr>Trusted-node network</vt:lpstr>
      <vt:lpstr>PowerPoint Presentation</vt:lpstr>
      <vt:lpstr>Shanghai control center of the Chinese quantum key distribution network and satellite</vt:lpstr>
      <vt:lpstr>PowerPoint Presentation</vt:lpstr>
      <vt:lpstr>PowerPoint Presentation</vt:lpstr>
      <vt:lpstr>False ATM front</vt:lpstr>
      <vt:lpstr>Solution: quantum ATM</vt:lpstr>
      <vt:lpstr>Solution: quantum ATM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1835</cp:revision>
  <cp:lastPrinted>2017-06-12T19:03:20Z</cp:lastPrinted>
  <dcterms:created xsi:type="dcterms:W3CDTF">1999-04-12T08:58:22Z</dcterms:created>
  <dcterms:modified xsi:type="dcterms:W3CDTF">2017-09-02T17:22:51Z</dcterms:modified>
</cp:coreProperties>
</file>