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1399" r:id="rId3"/>
    <p:sldId id="756" r:id="rId4"/>
    <p:sldId id="1025" r:id="rId5"/>
    <p:sldId id="1024" r:id="rId6"/>
    <p:sldId id="1001" r:id="rId7"/>
    <p:sldId id="959" r:id="rId8"/>
    <p:sldId id="965" r:id="rId9"/>
    <p:sldId id="917" r:id="rId10"/>
    <p:sldId id="1030" r:id="rId11"/>
    <p:sldId id="1195" r:id="rId12"/>
    <p:sldId id="1081" r:id="rId13"/>
    <p:sldId id="1144" r:id="rId14"/>
    <p:sldId id="1178" r:id="rId15"/>
    <p:sldId id="1340" r:id="rId16"/>
    <p:sldId id="1344" r:id="rId17"/>
    <p:sldId id="766" r:id="rId18"/>
    <p:sldId id="986" r:id="rId19"/>
    <p:sldId id="1121" r:id="rId20"/>
    <p:sldId id="1116" r:id="rId21"/>
    <p:sldId id="1103" r:id="rId22"/>
    <p:sldId id="994" r:id="rId23"/>
  </p:sldIdLst>
  <p:sldSz cx="10287000" cy="7715250"/>
  <p:notesSz cx="7315200" cy="96012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Monotype Sorts" panose="020B0604020202020204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66FF"/>
    <a:srgbClr val="3333FF"/>
    <a:srgbClr val="FF0000"/>
    <a:srgbClr val="9999FF"/>
    <a:srgbClr val="FFFFFF"/>
    <a:srgbClr val="000000"/>
    <a:srgbClr val="C0C0C0"/>
    <a:srgbClr val="00FF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0" d="100"/>
          <a:sy n="90" d="100"/>
        </p:scale>
        <p:origin x="1162" y="63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7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2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8554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872" indent="-369872" algn="l" defTabSz="985547" rtl="0" eaLnBrk="1" latinLnBrk="0" hangingPunct="1">
        <a:spcBef>
          <a:spcPct val="20000"/>
        </a:spcBef>
        <a:buFont typeface="Arial" pitchFamily="34" charset="0"/>
        <a:buChar char="•"/>
        <a:defRPr sz="3410" kern="1200">
          <a:solidFill>
            <a:schemeClr val="tx1"/>
          </a:solidFill>
          <a:latin typeface="+mn-lt"/>
          <a:ea typeface="+mn-ea"/>
          <a:cs typeface="+mn-cs"/>
        </a:defRPr>
      </a:lvl1pPr>
      <a:lvl2pPr marL="801195" indent="-308423" algn="l" defTabSz="985547" rtl="0" eaLnBrk="1" latinLnBrk="0" hangingPunct="1">
        <a:spcBef>
          <a:spcPct val="20000"/>
        </a:spcBef>
        <a:buFont typeface="Arial" pitchFamily="34" charset="0"/>
        <a:buChar char="–"/>
        <a:defRPr sz="3041" kern="1200">
          <a:solidFill>
            <a:schemeClr val="tx1"/>
          </a:solidFill>
          <a:latin typeface="+mn-lt"/>
          <a:ea typeface="+mn-ea"/>
          <a:cs typeface="+mn-cs"/>
        </a:defRPr>
      </a:lvl2pPr>
      <a:lvl3pPr marL="1232518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580" kern="1200">
          <a:solidFill>
            <a:schemeClr val="tx1"/>
          </a:solidFill>
          <a:latin typeface="+mn-lt"/>
          <a:ea typeface="+mn-ea"/>
          <a:cs typeface="+mn-cs"/>
        </a:defRPr>
      </a:lvl3pPr>
      <a:lvl4pPr marL="1725292" indent="-246387" algn="l" defTabSz="985547" rtl="0" eaLnBrk="1" latinLnBrk="0" hangingPunct="1">
        <a:spcBef>
          <a:spcPct val="20000"/>
        </a:spcBef>
        <a:buFont typeface="Arial" pitchFamily="34" charset="0"/>
        <a:buChar char="–"/>
        <a:defRPr sz="2121" kern="1200">
          <a:solidFill>
            <a:schemeClr val="tx1"/>
          </a:solidFill>
          <a:latin typeface="+mn-lt"/>
          <a:ea typeface="+mn-ea"/>
          <a:cs typeface="+mn-cs"/>
        </a:defRPr>
      </a:lvl4pPr>
      <a:lvl5pPr marL="2218651" indent="-246387" algn="l" defTabSz="985547" rtl="0" eaLnBrk="1" latinLnBrk="0" hangingPunct="1">
        <a:spcBef>
          <a:spcPct val="20000"/>
        </a:spcBef>
        <a:buFont typeface="Arial" pitchFamily="34" charset="0"/>
        <a:buChar char="»"/>
        <a:defRPr sz="2121" kern="1200">
          <a:solidFill>
            <a:schemeClr val="tx1"/>
          </a:solidFill>
          <a:latin typeface="+mn-lt"/>
          <a:ea typeface="+mn-ea"/>
          <a:cs typeface="+mn-cs"/>
        </a:defRPr>
      </a:lvl5pPr>
      <a:lvl6pPr marL="2711424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6pPr>
      <a:lvl7pPr marL="3204782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7pPr>
      <a:lvl8pPr marL="3697555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8pPr>
      <a:lvl9pPr marL="4190329" indent="-246387" algn="l" defTabSz="985547" rtl="0" eaLnBrk="1" latinLnBrk="0" hangingPunct="1">
        <a:spcBef>
          <a:spcPct val="20000"/>
        </a:spcBef>
        <a:buFont typeface="Arial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92773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86131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78905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72264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65037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57811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51169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943942" algn="l" defTabSz="985547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30">
            <a:off x="-847232" y="-2586038"/>
            <a:ext cx="14790943" cy="13257276"/>
          </a:xfrm>
          <a:prstGeom prst="rect">
            <a:avLst/>
          </a:prstGeom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66888" y="7429111"/>
            <a:ext cx="6847155" cy="2879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4 in Quantum communications (continuing education) course</a:t>
            </a:r>
            <a:r>
              <a:rPr lang="en-CA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16 Nov 2020</a:t>
            </a:r>
            <a:endParaRPr lang="en-US" sz="1200" b="0">
              <a:solidFill>
                <a:srgbClr val="FF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rot="20875217">
            <a:off x="126770" y="5865124"/>
            <a:ext cx="484826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 algn="r">
              <a:lnSpc>
                <a:spcPct val="96000"/>
              </a:lnSpc>
            </a:pPr>
            <a:r>
              <a:rPr lang="en-CA" sz="4600">
                <a:solidFill>
                  <a:srgbClr val="FF0000"/>
                </a:solidFill>
              </a:rPr>
              <a:t>Quantum cryptography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19830" y="36897"/>
            <a:ext cx="2644249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>
                <a:solidFill>
                  <a:srgbClr val="66FFFF"/>
                </a:solidFill>
              </a:rPr>
              <a:t>  </a:t>
            </a:r>
            <a:r>
              <a:rPr lang="en-US" sz="2500" b="0" i="1" spc="150">
                <a:solidFill>
                  <a:srgbClr val="66FFFF"/>
                </a:solidFill>
              </a:rPr>
              <a:t>Vadim Makarov</a:t>
            </a:r>
            <a:endParaRPr lang="en-US" sz="2500" b="0" i="1">
              <a:solidFill>
                <a:srgbClr val="66FFFF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 rot="16200000">
            <a:off x="8480251" y="3262102"/>
            <a:ext cx="328968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660033"/>
                </a:solidFill>
              </a:rPr>
              <a:t>Image: street mural in Bucharest (fragment)</a:t>
            </a:r>
          </a:p>
          <a:p>
            <a:pPr algn="l"/>
            <a:r>
              <a:rPr lang="en-US" sz="900" b="0">
                <a:solidFill>
                  <a:srgbClr val="660033"/>
                </a:solidFill>
              </a:rPr>
              <a:t>©</a:t>
            </a:r>
            <a:r>
              <a:rPr lang="en-US" sz="200" b="0">
                <a:solidFill>
                  <a:srgbClr val="660033"/>
                </a:solidFill>
              </a:rPr>
              <a:t> </a:t>
            </a:r>
            <a:r>
              <a:rPr lang="en-US" sz="900" b="0">
                <a:solidFill>
                  <a:srgbClr val="660033"/>
                </a:solidFill>
              </a:rPr>
              <a:t>2013 Obie Platon, Irlo, Pisica Pătrată, Last, Spesh, Lumin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1A1C00-8C89-490D-A0EC-4DA4B4C5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53" y="1467472"/>
            <a:ext cx="1368189" cy="661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DB457-5446-475F-A269-DF45E7F4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84" y="650121"/>
            <a:ext cx="1471058" cy="7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>
                <a:solidFill>
                  <a:srgbClr val="FFFFFF"/>
                </a:solidFill>
              </a:rPr>
              <a:t>Quantum key distribution transmits secret 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sending quantum states 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Key distribution for encryption</a:t>
            </a: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542091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2947256" y="4397293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3972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25152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133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39761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13639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542091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532811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532811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897950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13961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09683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1134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21651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Encrypted messages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252183"/>
            <a:ext cx="935931" cy="56125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</p:spTree>
    <p:extLst>
      <p:ext uri="{BB962C8B-B14F-4D97-AF65-F5344CB8AC3E}">
        <p14:creationId xmlns:p14="http://schemas.microsoft.com/office/powerpoint/2010/main" val="28366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1748001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 t="7347" b="3555"/>
          <a:stretch/>
        </p:blipFill>
        <p:spPr bwMode="auto">
          <a:xfrm>
            <a:off x="8732515" y="1748001"/>
            <a:ext cx="1314018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788434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3523207"/>
            <a:ext cx="161454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Prepares</a:t>
            </a:r>
          </a:p>
          <a:p>
            <a:pPr algn="l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655710" y="3523207"/>
            <a:ext cx="34563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500">
                <a:solidFill>
                  <a:srgbClr val="FFFFFF"/>
                </a:solidFill>
              </a:rPr>
              <a:t>Measures</a:t>
            </a:r>
          </a:p>
          <a:p>
            <a:pPr algn="r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Quantum key distribution (QKD)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04715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>
            <a:off x="240719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3500000">
            <a:off x="277597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12727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8100000">
            <a:off x="349605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8100000">
            <a:off x="385609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3500000">
            <a:off x="421613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390840" y="4644639"/>
            <a:ext cx="2212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  <a:p>
            <a:pPr algn="l"/>
            <a:endParaRPr lang="en-US" b="0">
              <a:solidFill>
                <a:srgbClr val="FFFFFF"/>
              </a:solidFill>
            </a:endParaRPr>
          </a:p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</p:txBody>
      </p:sp>
      <p:cxnSp>
        <p:nvCxnSpPr>
          <p:cNvPr id="47" name="Straight Arrow Connector 11"/>
          <p:cNvCxnSpPr>
            <a:cxnSpLocks noChangeShapeType="1"/>
          </p:cNvCxnSpPr>
          <p:nvPr/>
        </p:nvCxnSpPr>
        <p:spPr bwMode="auto">
          <a:xfrm rot="5400000">
            <a:off x="1556335" y="4893877"/>
            <a:ext cx="605077" cy="1589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8" name="Straight Arrow Connector 13"/>
          <p:cNvCxnSpPr>
            <a:cxnSpLocks noChangeShapeType="1"/>
          </p:cNvCxnSpPr>
          <p:nvPr/>
        </p:nvCxnSpPr>
        <p:spPr bwMode="auto">
          <a:xfrm>
            <a:off x="226671" y="4893877"/>
            <a:ext cx="606997" cy="1587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9" name="Straight Arrow Connector 14"/>
          <p:cNvCxnSpPr>
            <a:cxnSpLocks noChangeShapeType="1"/>
          </p:cNvCxnSpPr>
          <p:nvPr/>
        </p:nvCxnSpPr>
        <p:spPr bwMode="auto">
          <a:xfrm rot="18900000">
            <a:off x="1556168" y="5608253"/>
            <a:ext cx="606997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" name="Straight Arrow Connector 15"/>
          <p:cNvCxnSpPr>
            <a:cxnSpLocks noChangeShapeType="1"/>
          </p:cNvCxnSpPr>
          <p:nvPr/>
        </p:nvCxnSpPr>
        <p:spPr bwMode="auto">
          <a:xfrm rot="2700000">
            <a:off x="220319" y="5608253"/>
            <a:ext cx="606998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66" name="Group 65"/>
          <p:cNvGrpSpPr/>
          <p:nvPr/>
        </p:nvGrpSpPr>
        <p:grpSpPr>
          <a:xfrm>
            <a:off x="9073133" y="4597629"/>
            <a:ext cx="606997" cy="605077"/>
            <a:chOff x="8662702" y="4165169"/>
            <a:chExt cx="606997" cy="605077"/>
          </a:xfrm>
        </p:grpSpPr>
        <p:cxnSp>
          <p:nvCxnSpPr>
            <p:cNvPr id="53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8665243" y="4467708"/>
              <a:ext cx="605077" cy="0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4" name="Straight Arrow Connector 18"/>
            <p:cNvCxnSpPr>
              <a:cxnSpLocks noChangeShapeType="1"/>
            </p:cNvCxnSpPr>
            <p:nvPr/>
          </p:nvCxnSpPr>
          <p:spPr bwMode="auto">
            <a:xfrm>
              <a:off x="8662702" y="4466913"/>
              <a:ext cx="606997" cy="1587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9062014" y="5310249"/>
            <a:ext cx="606997" cy="606998"/>
            <a:chOff x="8651583" y="4877789"/>
            <a:chExt cx="606997" cy="606998"/>
          </a:xfrm>
        </p:grpSpPr>
        <p:cxnSp>
          <p:nvCxnSpPr>
            <p:cNvPr id="55" name="Straight Arrow Connector 19"/>
            <p:cNvCxnSpPr>
              <a:cxnSpLocks noChangeShapeType="1"/>
            </p:cNvCxnSpPr>
            <p:nvPr/>
          </p:nvCxnSpPr>
          <p:spPr bwMode="auto">
            <a:xfrm rot="18900000">
              <a:off x="8651583" y="5179702"/>
              <a:ext cx="606997" cy="1588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6" name="Straight Arrow Connector 20"/>
            <p:cNvCxnSpPr>
              <a:cxnSpLocks noChangeShapeType="1"/>
            </p:cNvCxnSpPr>
            <p:nvPr/>
          </p:nvCxnSpPr>
          <p:spPr bwMode="auto">
            <a:xfrm rot="2700000">
              <a:off x="8653182" y="5180494"/>
              <a:ext cx="606998" cy="1587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76" name="Group 75"/>
          <p:cNvGrpSpPr/>
          <p:nvPr/>
        </p:nvGrpSpPr>
        <p:grpSpPr>
          <a:xfrm>
            <a:off x="4111764" y="3045703"/>
            <a:ext cx="2379776" cy="3375614"/>
            <a:chOff x="4111764" y="3292211"/>
            <a:chExt cx="2379776" cy="33756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64" y="4073655"/>
              <a:ext cx="2379776" cy="2594170"/>
            </a:xfrm>
            <a:prstGeom prst="rect">
              <a:avLst/>
            </a:prstGeom>
          </p:spPr>
        </p:pic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4884955" y="3318027"/>
              <a:ext cx="1465466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600">
                  <a:solidFill>
                    <a:srgbClr val="FFFFFF"/>
                  </a:solidFill>
                </a:rPr>
                <a:t>or        ?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191912" y="3292211"/>
              <a:ext cx="1903177" cy="606998"/>
              <a:chOff x="4464493" y="3292211"/>
              <a:chExt cx="1903177" cy="60699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464493" y="3293172"/>
                <a:ext cx="606997" cy="605077"/>
                <a:chOff x="8662702" y="4165169"/>
                <a:chExt cx="606997" cy="605077"/>
              </a:xfrm>
            </p:grpSpPr>
            <p:cxnSp>
              <p:nvCxnSpPr>
                <p:cNvPr id="70" name="Straight Arrow Connector 1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65243" y="4467708"/>
                  <a:ext cx="605077" cy="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1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8662702" y="4466913"/>
                  <a:ext cx="606997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5760673" y="3292211"/>
                <a:ext cx="606997" cy="606998"/>
                <a:chOff x="8651583" y="4877789"/>
                <a:chExt cx="606997" cy="606998"/>
              </a:xfrm>
            </p:grpSpPr>
            <p:cxnSp>
              <p:nvCxnSpPr>
                <p:cNvPr id="73" name="Straight Arrow Connector 19"/>
                <p:cNvCxnSpPr>
                  <a:cxnSpLocks noChangeShapeType="1"/>
                </p:cNvCxnSpPr>
                <p:nvPr/>
              </p:nvCxnSpPr>
              <p:spPr bwMode="auto">
                <a:xfrm rot="18900000">
                  <a:off x="8651583" y="5179702"/>
                  <a:ext cx="606997" cy="1588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4" name="Straight Arrow Connector 20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8653182" y="5180494"/>
                  <a:ext cx="606998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</p:grpSp>
      </p:grpSp>
      <p:sp>
        <p:nvSpPr>
          <p:cNvPr id="77" name="TextBox 26"/>
          <p:cNvSpPr txBox="1">
            <a:spLocks noChangeArrowheads="1"/>
          </p:cNvSpPr>
          <p:nvPr/>
        </p:nvSpPr>
        <p:spPr bwMode="auto">
          <a:xfrm>
            <a:off x="3723880" y="6552171"/>
            <a:ext cx="2839240" cy="90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Eavesdropping</a:t>
            </a:r>
          </a:p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introduces errors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Bennett, G. Brassard (1984)</a:t>
            </a:r>
          </a:p>
        </p:txBody>
      </p:sp>
    </p:spTree>
    <p:extLst>
      <p:ext uri="{BB962C8B-B14F-4D97-AF65-F5344CB8AC3E}">
        <p14:creationId xmlns:p14="http://schemas.microsoft.com/office/powerpoint/2010/main" val="19289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1337275"/>
            <a:ext cx="6696744" cy="0"/>
          </a:xfrm>
          <a:prstGeom prst="line">
            <a:avLst/>
          </a:prstGeom>
          <a:noFill/>
          <a:ln w="57150" cmpd="dbl">
            <a:solidFill>
              <a:srgbClr val="C0C0C0"/>
            </a:solidFill>
            <a:miter lim="800000"/>
            <a:headEnd type="arrow"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50891" y="1801199"/>
            <a:ext cx="428194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00"/>
                </a:solidFill>
              </a:rPr>
              <a:t>Raw photon detection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Post-processing in QKD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 (1992);  N. Lütkenhaus,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3301 (1999)</a:t>
            </a:r>
          </a:p>
        </p:txBody>
      </p:sp>
      <p:sp>
        <p:nvSpPr>
          <p:cNvPr id="45" name="TextBox 9"/>
          <p:cNvSpPr txBox="1">
            <a:spLocks noChangeArrowheads="1"/>
          </p:cNvSpPr>
          <p:nvPr/>
        </p:nvSpPr>
        <p:spPr bwMode="auto">
          <a:xfrm>
            <a:off x="2823801" y="787136"/>
            <a:ext cx="463941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>
                <a:solidFill>
                  <a:srgbClr val="C0C0C0"/>
                </a:solidFill>
              </a:rPr>
              <a:t>Classical channel </a:t>
            </a:r>
            <a:r>
              <a:rPr lang="en-US" sz="2100" b="0">
                <a:solidFill>
                  <a:srgbClr val="C0C0C0"/>
                </a:solidFill>
              </a:rPr>
              <a:t>(e.g., internet)</a:t>
            </a:r>
          </a:p>
        </p:txBody>
      </p:sp>
      <p:sp>
        <p:nvSpPr>
          <p:cNvPr id="46" name="TextBox 9"/>
          <p:cNvSpPr txBox="1">
            <a:spLocks noChangeArrowheads="1"/>
          </p:cNvSpPr>
          <p:nvPr/>
        </p:nvSpPr>
        <p:spPr bwMode="auto">
          <a:xfrm>
            <a:off x="750890" y="2628506"/>
            <a:ext cx="91077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Sifting </a:t>
            </a:r>
            <a:r>
              <a:rPr lang="en-US" sz="2100" b="0">
                <a:solidFill>
                  <a:srgbClr val="FFFFFF"/>
                </a:solidFill>
              </a:rPr>
              <a:t>(discard bits Bob failed to detect or detected in incompatible basis)</a:t>
            </a: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750891" y="3455813"/>
            <a:ext cx="262604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Error correction</a:t>
            </a: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2058718" y="4283120"/>
            <a:ext cx="416011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Secret key rate estimation</a:t>
            </a:r>
          </a:p>
        </p:txBody>
      </p:sp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750891" y="5110427"/>
            <a:ext cx="793678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Privacy amplification </a:t>
            </a:r>
            <a:r>
              <a:rPr lang="en-US" sz="2100" b="0">
                <a:solidFill>
                  <a:srgbClr val="FFFFFF"/>
                </a:solidFill>
              </a:rPr>
              <a:t>(compress key using a hash function)</a:t>
            </a: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750891" y="5937734"/>
            <a:ext cx="407284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Authentication Alice–Bob</a:t>
            </a:r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750891" y="6765041"/>
            <a:ext cx="17876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00FF00"/>
                </a:solidFill>
              </a:rPr>
              <a:t>Secret key</a:t>
            </a: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1295009" y="2321397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1295009" y="3148704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1295009" y="3976011"/>
            <a:ext cx="0" cy="10912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1295009" y="5630625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>
            <a:off x="1295009" y="6457932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2658094" y="3868363"/>
            <a:ext cx="132119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error rate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413758" y="3641594"/>
            <a:ext cx="3122352" cy="1473060"/>
            <a:chOff x="5615898" y="3197701"/>
            <a:chExt cx="4687043" cy="2211250"/>
          </a:xfrm>
        </p:grpSpPr>
        <p:sp>
          <p:nvSpPr>
            <p:cNvPr id="81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2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3" name="Rectangle 10"/>
            <p:cNvSpPr>
              <a:spLocks noChangeArrowheads="1"/>
            </p:cNvSpPr>
            <p:nvPr/>
          </p:nvSpPr>
          <p:spPr bwMode="auto">
            <a:xfrm>
              <a:off x="6045646" y="4923839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7238602" y="4923839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6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7" name="Rectangle 23"/>
            <p:cNvSpPr>
              <a:spLocks noChangeArrowheads="1"/>
            </p:cNvSpPr>
            <p:nvPr/>
          </p:nvSpPr>
          <p:spPr bwMode="auto">
            <a:xfrm>
              <a:off x="5809953" y="4646665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5809953" y="3197701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1" name="Rectangle 12"/>
            <p:cNvSpPr>
              <a:spLocks noChangeArrowheads="1"/>
            </p:cNvSpPr>
            <p:nvPr/>
          </p:nvSpPr>
          <p:spPr bwMode="auto">
            <a:xfrm>
              <a:off x="8642588" y="4923839"/>
              <a:ext cx="1660353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100" b="0">
                  <a:solidFill>
                    <a:srgbClr val="FFFFFF"/>
                  </a:solidFill>
                  <a:cs typeface="Arial" pitchFamily="34" charset="0"/>
                </a:rPr>
                <a:t>e</a:t>
              </a: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cs typeface="Arial" pitchFamily="34" charset="0"/>
                </a:rPr>
                <a:t>rror rate</a:t>
              </a: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5615898" y="3901647"/>
              <a:ext cx="291164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93" name="Straight Connector 92"/>
            <p:cNvCxnSpPr>
              <a:stCxn id="90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2538561" y="6287748"/>
            <a:ext cx="2607538" cy="757433"/>
            <a:chOff x="2535962" y="6260733"/>
            <a:chExt cx="2607538" cy="693322"/>
          </a:xfrm>
        </p:grpSpPr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4977909" y="6095142"/>
              <a:ext cx="0" cy="331181"/>
            </a:xfrm>
            <a:prstGeom prst="straightConnector1">
              <a:avLst/>
            </a:prstGeom>
            <a:solidFill>
              <a:schemeClr val="accent1"/>
            </a:solidFill>
            <a:ln w="254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 flipH="1" flipV="1">
              <a:off x="4796839" y="6607394"/>
              <a:ext cx="693322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2535962" y="6954055"/>
              <a:ext cx="2607538" cy="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121" name="TextBox 9"/>
          <p:cNvSpPr txBox="1">
            <a:spLocks noChangeArrowheads="1"/>
          </p:cNvSpPr>
          <p:nvPr/>
        </p:nvSpPr>
        <p:spPr bwMode="auto">
          <a:xfrm>
            <a:off x="3017616" y="6649879"/>
            <a:ext cx="17684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small fraction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4814918" y="6098147"/>
            <a:ext cx="633888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26" name="TextBox 9"/>
          <p:cNvSpPr txBox="1">
            <a:spLocks noChangeArrowheads="1"/>
          </p:cNvSpPr>
          <p:nvPr/>
        </p:nvSpPr>
        <p:spPr bwMode="auto">
          <a:xfrm>
            <a:off x="5448806" y="5877872"/>
            <a:ext cx="41873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1st time: initial short key, or</a:t>
            </a:r>
          </a:p>
          <a:p>
            <a:pPr algn="l"/>
            <a:r>
              <a:rPr lang="en-US" sz="2100" b="0">
                <a:solidFill>
                  <a:srgbClr val="FFFFFF"/>
                </a:solidFill>
              </a:rPr>
              <a:t>	  public-key infrastructure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H="1">
            <a:off x="2623150" y="4803318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 bwMode="auto">
          <a:xfrm flipH="1">
            <a:off x="2623150" y="3976011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30" name="TextBox 9"/>
          <p:cNvSpPr txBox="1">
            <a:spLocks noChangeArrowheads="1"/>
          </p:cNvSpPr>
          <p:nvPr/>
        </p:nvSpPr>
        <p:spPr bwMode="auto">
          <a:xfrm>
            <a:off x="2658094" y="4712889"/>
            <a:ext cx="3786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 i="1">
                <a:solidFill>
                  <a:srgbClr val="FFFFFF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933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17 km </a:t>
              </a:r>
              <a:r>
                <a:rPr lang="en-US" sz="2000" b="0">
                  <a:solidFill>
                    <a:srgbClr val="000000"/>
                  </a:solidFill>
                </a:rPr>
                <a:t>(fiber length)</a:t>
              </a: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(2010)</a:t>
            </a: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(14 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(4 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Commercial QKD</a:t>
            </a:r>
            <a:endParaRPr lang="en-US" sz="2000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5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Today: trusted-node repeater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1214744"/>
            <a:ext cx="2569550" cy="1710468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241742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256144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256144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328154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342556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342556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2561441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1908189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1214744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cxnSpLocks/>
            <a:stCxn id="5" idx="2"/>
          </p:cNvCxnSpPr>
          <p:nvPr/>
        </p:nvCxnSpPr>
        <p:spPr bwMode="auto">
          <a:xfrm>
            <a:off x="1002925" y="1862834"/>
            <a:ext cx="0" cy="228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>
            <a:cxnSpLocks/>
            <a:stCxn id="48" idx="2"/>
          </p:cNvCxnSpPr>
          <p:nvPr/>
        </p:nvCxnSpPr>
        <p:spPr bwMode="auto">
          <a:xfrm>
            <a:off x="4459405" y="1862834"/>
            <a:ext cx="0" cy="69860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1908874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1908189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1457583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1214744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>
            <a:cxnSpLocks/>
            <a:stCxn id="64" idx="2"/>
          </p:cNvCxnSpPr>
          <p:nvPr/>
        </p:nvCxnSpPr>
        <p:spPr bwMode="auto">
          <a:xfrm>
            <a:off x="5838278" y="1862834"/>
            <a:ext cx="0" cy="69860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cxnSpLocks/>
            <a:stCxn id="66" idx="2"/>
            <a:endCxn id="12" idx="0"/>
          </p:cNvCxnSpPr>
          <p:nvPr/>
        </p:nvCxnSpPr>
        <p:spPr bwMode="auto">
          <a:xfrm flipH="1">
            <a:off x="9292288" y="1862834"/>
            <a:ext cx="2470" cy="14187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1908874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2561441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292149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>
            <a:cxnSpLocks/>
          </p:cNvCxnSpPr>
          <p:nvPr/>
        </p:nvCxnSpPr>
        <p:spPr bwMode="auto">
          <a:xfrm>
            <a:off x="9292288" y="356957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1211667"/>
            <a:ext cx="1235428" cy="307494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364159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1214745"/>
            <a:ext cx="1235428" cy="307494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761195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761195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761195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359500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356949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356949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342556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1660209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1660209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cxnSpLocks/>
            <a:stCxn id="9" idx="4"/>
          </p:cNvCxnSpPr>
          <p:nvPr/>
        </p:nvCxnSpPr>
        <p:spPr bwMode="auto">
          <a:xfrm>
            <a:off x="5147606" y="2705457"/>
            <a:ext cx="0" cy="72010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359500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ED1F42D-127E-4DB2-8DED-7F3516183828}"/>
              </a:ext>
            </a:extLst>
          </p:cNvPr>
          <p:cNvSpPr txBox="1">
            <a:spLocks/>
          </p:cNvSpPr>
          <p:nvPr/>
        </p:nvSpPr>
        <p:spPr bwMode="auto">
          <a:xfrm>
            <a:off x="247650" y="4793755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>
                <a:solidFill>
                  <a:srgbClr val="FFFFFF"/>
                </a:solidFill>
              </a:rPr>
              <a:t>Future: quantum repeater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2B9153-1F37-42B4-9352-7F7624435576}"/>
              </a:ext>
            </a:extLst>
          </p:cNvPr>
          <p:cNvGrpSpPr/>
          <p:nvPr/>
        </p:nvGrpSpPr>
        <p:grpSpPr>
          <a:xfrm>
            <a:off x="380010" y="5493356"/>
            <a:ext cx="1235428" cy="1912835"/>
            <a:chOff x="380010" y="6140456"/>
            <a:chExt cx="1235428" cy="1912835"/>
          </a:xfrm>
        </p:grpSpPr>
        <p:sp>
          <p:nvSpPr>
            <p:cNvPr id="112" name="TextBox 168">
              <a:extLst>
                <a:ext uri="{FF2B5EF4-FFF2-40B4-BE49-F238E27FC236}">
                  <a16:creationId xmlns:a16="http://schemas.microsoft.com/office/drawing/2014/main" id="{AA08C431-AF08-433A-A94C-4353A7D5B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80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1CF2C49-5B71-480A-B87B-5F5773F5BF15}"/>
                </a:ext>
              </a:extLst>
            </p:cNvPr>
            <p:cNvSpPr txBox="1"/>
            <p:nvPr/>
          </p:nvSpPr>
          <p:spPr bwMode="auto">
            <a:xfrm>
              <a:off x="1049678" y="7347210"/>
              <a:ext cx="565759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K1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25228909-8A49-4962-9ACC-3B1E965ADE05}"/>
                </a:ext>
              </a:extLst>
            </p:cNvPr>
            <p:cNvCxnSpPr>
              <a:cxnSpLocks/>
              <a:stCxn id="112" idx="2"/>
            </p:cNvCxnSpPr>
            <p:nvPr/>
          </p:nvCxnSpPr>
          <p:spPr bwMode="auto">
            <a:xfrm>
              <a:off x="1002925" y="7242095"/>
              <a:ext cx="0" cy="66410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52FE94A-0409-4E23-90D9-08A3BCA1B857}"/>
                </a:ext>
              </a:extLst>
            </p:cNvPr>
            <p:cNvSpPr/>
            <p:nvPr/>
          </p:nvSpPr>
          <p:spPr bwMode="auto">
            <a:xfrm>
              <a:off x="380010" y="6594005"/>
              <a:ext cx="1235428" cy="1459286"/>
            </a:xfrm>
            <a:prstGeom prst="rect">
              <a:avLst/>
            </a:prstGeom>
            <a:noFill/>
            <a:ln w="9525" cap="sq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F659B12-13ED-411B-9A92-719C2BC74684}"/>
                </a:ext>
              </a:extLst>
            </p:cNvPr>
            <p:cNvSpPr txBox="1"/>
            <p:nvPr/>
          </p:nvSpPr>
          <p:spPr bwMode="auto">
            <a:xfrm>
              <a:off x="380010" y="6140456"/>
              <a:ext cx="1235428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FF0000"/>
                  </a:solidFill>
                </a:rPr>
                <a:t>User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03E6E0-7E82-49AD-9299-56FAED214799}"/>
              </a:ext>
            </a:extLst>
          </p:cNvPr>
          <p:cNvGrpSpPr/>
          <p:nvPr/>
        </p:nvGrpSpPr>
        <p:grpSpPr>
          <a:xfrm>
            <a:off x="8674572" y="5493356"/>
            <a:ext cx="1235429" cy="1909757"/>
            <a:chOff x="8674572" y="6140456"/>
            <a:chExt cx="1235429" cy="1909757"/>
          </a:xfrm>
        </p:grpSpPr>
        <p:sp>
          <p:nvSpPr>
            <p:cNvPr id="128" name="TextBox 168">
              <a:extLst>
                <a:ext uri="{FF2B5EF4-FFF2-40B4-BE49-F238E27FC236}">
                  <a16:creationId xmlns:a16="http://schemas.microsoft.com/office/drawing/2014/main" id="{23F731AF-A10A-4067-BAA5-C724472CE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0713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49F8A678-C8AC-40A5-BBE8-302D2D9372C8}"/>
                </a:ext>
              </a:extLst>
            </p:cNvPr>
            <p:cNvCxnSpPr>
              <a:cxnSpLocks/>
              <a:stCxn id="128" idx="2"/>
            </p:cNvCxnSpPr>
            <p:nvPr/>
          </p:nvCxnSpPr>
          <p:spPr bwMode="auto">
            <a:xfrm flipH="1">
              <a:off x="9292288" y="7242095"/>
              <a:ext cx="2470" cy="66410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B236872-F49B-4D16-A410-B7C581A16DB9}"/>
                </a:ext>
              </a:extLst>
            </p:cNvPr>
            <p:cNvSpPr txBox="1"/>
            <p:nvPr/>
          </p:nvSpPr>
          <p:spPr bwMode="auto">
            <a:xfrm>
              <a:off x="9341416" y="7347895"/>
              <a:ext cx="565574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K1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E221121-7013-4C84-8331-C0A5B806A477}"/>
                </a:ext>
              </a:extLst>
            </p:cNvPr>
            <p:cNvSpPr/>
            <p:nvPr/>
          </p:nvSpPr>
          <p:spPr bwMode="auto">
            <a:xfrm>
              <a:off x="8674573" y="6590927"/>
              <a:ext cx="1235428" cy="1459286"/>
            </a:xfrm>
            <a:prstGeom prst="rect">
              <a:avLst/>
            </a:prstGeom>
            <a:noFill/>
            <a:ln w="9525" cap="sq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5BA456-63F1-41D8-8C03-99CD40ECD61C}"/>
                </a:ext>
              </a:extLst>
            </p:cNvPr>
            <p:cNvSpPr txBox="1"/>
            <p:nvPr/>
          </p:nvSpPr>
          <p:spPr bwMode="auto">
            <a:xfrm>
              <a:off x="8674572" y="6140456"/>
              <a:ext cx="123542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FF0000"/>
                  </a:solidFill>
                </a:rPr>
                <a:t>User</a:t>
              </a:r>
            </a:p>
          </p:txBody>
        </p: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73E5C05-7EE1-4668-818B-3871E2CD6BE2}"/>
              </a:ext>
            </a:extLst>
          </p:cNvPr>
          <p:cNvCxnSpPr>
            <a:cxnSpLocks/>
            <a:stCxn id="112" idx="3"/>
            <a:endCxn id="128" idx="1"/>
          </p:cNvCxnSpPr>
          <p:nvPr/>
        </p:nvCxnSpPr>
        <p:spPr bwMode="auto">
          <a:xfrm>
            <a:off x="1326970" y="6392370"/>
            <a:ext cx="7643743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F614B5-406F-42D4-B6B9-8690F318377A}"/>
              </a:ext>
            </a:extLst>
          </p:cNvPr>
          <p:cNvGrpSpPr/>
          <p:nvPr/>
        </p:nvGrpSpPr>
        <p:grpSpPr>
          <a:xfrm>
            <a:off x="2312439" y="5493356"/>
            <a:ext cx="2290214" cy="1821739"/>
            <a:chOff x="3968468" y="6140456"/>
            <a:chExt cx="2290214" cy="182173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BC042AA-CFB8-4E89-89B9-DA2C7BFAC60F}"/>
                </a:ext>
              </a:extLst>
            </p:cNvPr>
            <p:cNvSpPr txBox="1"/>
            <p:nvPr/>
          </p:nvSpPr>
          <p:spPr bwMode="auto">
            <a:xfrm>
              <a:off x="4147519" y="7254309"/>
              <a:ext cx="1932111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Entanglement swapping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1BB2E5C-4812-4711-92DC-D48475B8B8B0}"/>
                </a:ext>
              </a:extLst>
            </p:cNvPr>
            <p:cNvSpPr txBox="1"/>
            <p:nvPr/>
          </p:nvSpPr>
          <p:spPr bwMode="auto">
            <a:xfrm>
              <a:off x="3968468" y="6140456"/>
              <a:ext cx="2290214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rIns="0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C0C0C0"/>
                  </a:solidFill>
                </a:rPr>
                <a:t>Untrusted node</a:t>
              </a:r>
            </a:p>
          </p:txBody>
        </p:sp>
        <p:sp>
          <p:nvSpPr>
            <p:cNvPr id="121" name="TextBox 168">
              <a:extLst>
                <a:ext uri="{FF2B5EF4-FFF2-40B4-BE49-F238E27FC236}">
                  <a16:creationId xmlns:a16="http://schemas.microsoft.com/office/drawing/2014/main" id="{CA13ECCC-EFFD-4E79-B42C-42E50442E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529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8024A31-7A8F-420B-B5D8-6333EA15D2B9}"/>
              </a:ext>
            </a:extLst>
          </p:cNvPr>
          <p:cNvGrpSpPr/>
          <p:nvPr/>
        </p:nvGrpSpPr>
        <p:grpSpPr>
          <a:xfrm>
            <a:off x="5678329" y="5493356"/>
            <a:ext cx="2296232" cy="1821739"/>
            <a:chOff x="3965459" y="6140456"/>
            <a:chExt cx="2296232" cy="1821739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F75CCB9-9E0D-4D85-9871-6ACE5A8ED4A3}"/>
                </a:ext>
              </a:extLst>
            </p:cNvPr>
            <p:cNvSpPr txBox="1"/>
            <p:nvPr/>
          </p:nvSpPr>
          <p:spPr bwMode="auto">
            <a:xfrm>
              <a:off x="4147519" y="7254309"/>
              <a:ext cx="1932111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>
                  <a:ln w="12700">
                    <a:noFill/>
                  </a:ln>
                  <a:solidFill>
                    <a:srgbClr val="FFFFFF"/>
                  </a:solidFill>
                </a:rPr>
                <a:t>Entanglement swapping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F7F2FC5-CD91-440A-9840-7CDC5DA67575}"/>
                </a:ext>
              </a:extLst>
            </p:cNvPr>
            <p:cNvSpPr txBox="1"/>
            <p:nvPr/>
          </p:nvSpPr>
          <p:spPr bwMode="auto">
            <a:xfrm>
              <a:off x="3965459" y="6140456"/>
              <a:ext cx="2296232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rIns="0" rtlCol="0" anchor="ctr">
              <a:spAutoFit/>
            </a:bodyPr>
            <a:lstStyle/>
            <a:p>
              <a:r>
                <a:rPr lang="en-US">
                  <a:ln w="12700">
                    <a:noFill/>
                  </a:ln>
                  <a:solidFill>
                    <a:srgbClr val="C0C0C0"/>
                  </a:solidFill>
                </a:rPr>
                <a:t>Untrusted node</a:t>
              </a:r>
            </a:p>
          </p:txBody>
        </p:sp>
        <p:sp>
          <p:nvSpPr>
            <p:cNvPr id="154" name="TextBox 168">
              <a:extLst>
                <a:ext uri="{FF2B5EF4-FFF2-40B4-BE49-F238E27FC236}">
                  <a16:creationId xmlns:a16="http://schemas.microsoft.com/office/drawing/2014/main" id="{AF44B981-F80B-4405-AE97-1872C278D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529" y="6836844"/>
              <a:ext cx="648090" cy="40525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7FB8839-C0F6-4E3A-AA0E-808B9A790AC4}"/>
              </a:ext>
            </a:extLst>
          </p:cNvPr>
          <p:cNvCxnSpPr/>
          <p:nvPr/>
        </p:nvCxnSpPr>
        <p:spPr bwMode="auto">
          <a:xfrm>
            <a:off x="492747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70735C6-EF97-4F50-BF87-671ED3E83D7B}"/>
              </a:ext>
            </a:extLst>
          </p:cNvPr>
          <p:cNvCxnSpPr/>
          <p:nvPr/>
        </p:nvCxnSpPr>
        <p:spPr bwMode="auto">
          <a:xfrm>
            <a:off x="514350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819E654-D412-4EB4-9C57-21BBD46D1843}"/>
              </a:ext>
            </a:extLst>
          </p:cNvPr>
          <p:cNvCxnSpPr/>
          <p:nvPr/>
        </p:nvCxnSpPr>
        <p:spPr bwMode="auto">
          <a:xfrm>
            <a:off x="5359530" y="6189744"/>
            <a:ext cx="0" cy="405251"/>
          </a:xfrm>
          <a:prstGeom prst="line">
            <a:avLst/>
          </a:prstGeom>
          <a:noFill/>
          <a:ln w="127000" algn="ctr">
            <a:solidFill>
              <a:srgbClr val="000000"/>
            </a:solidFill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5206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3B7CB5-391C-404D-A4B6-F70E8C830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26"/>
          <a:stretch/>
        </p:blipFill>
        <p:spPr>
          <a:xfrm>
            <a:off x="0" y="-1"/>
            <a:ext cx="5719580" cy="7715251"/>
          </a:xfrm>
          <a:prstGeom prst="rect">
            <a:avLst/>
          </a:prstGeom>
        </p:spPr>
      </p:pic>
      <p:sp>
        <p:nvSpPr>
          <p:cNvPr id="9" name="TextBox 46">
            <a:extLst>
              <a:ext uri="{FF2B5EF4-FFF2-40B4-BE49-F238E27FC236}">
                <a16:creationId xmlns:a16="http://schemas.microsoft.com/office/drawing/2014/main" id="{C81E8EAB-1317-435E-9FE3-3A057DF5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04047"/>
            <a:ext cx="187102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5F5F5F"/>
                </a:solidFill>
              </a:rPr>
              <a:t>Slide courtesy Y.-A. Chen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C6E46-2A69-4048-81DF-878F0E97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7" r="7872"/>
          <a:stretch/>
        </p:blipFill>
        <p:spPr>
          <a:xfrm>
            <a:off x="5779398" y="-1"/>
            <a:ext cx="4248590" cy="77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Trusted-node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(2011)</a:t>
            </a: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Shanghai control center of the Chinese</a:t>
            </a:r>
            <a:br>
              <a:rPr lang="en-US" sz="2400">
                <a:solidFill>
                  <a:srgbClr val="C0C0C0"/>
                </a:solidFill>
              </a:rPr>
            </a:br>
            <a:r>
              <a:rPr lang="en-US" sz="2400">
                <a:solidFill>
                  <a:srgbClr val="C0C0C0"/>
                </a:solidFill>
              </a:rPr>
              <a:t>quantum key distribution network and satellite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-744152" y="593651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5F5F5F"/>
                </a:solidFill>
              </a:rPr>
              <a:t>Photo ©</a:t>
            </a:r>
            <a:r>
              <a:rPr lang="en-US" sz="200" b="0">
                <a:solidFill>
                  <a:srgbClr val="5F5F5F"/>
                </a:solidFill>
              </a:rPr>
              <a:t> </a:t>
            </a:r>
            <a:r>
              <a:rPr lang="en-US" sz="900" b="0">
                <a:solidFill>
                  <a:srgbClr val="5F5F5F"/>
                </a:solidFill>
              </a:rPr>
              <a:t>2016 Vadim Makarov</a:t>
            </a:r>
          </a:p>
        </p:txBody>
      </p:sp>
    </p:spTree>
    <p:extLst>
      <p:ext uri="{BB962C8B-B14F-4D97-AF65-F5344CB8AC3E}">
        <p14:creationId xmlns:p14="http://schemas.microsoft.com/office/powerpoint/2010/main" val="79541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 rotWithShape="1">
          <a:blip r:embed="rId4"/>
          <a:srcRect l="6878" r="6878"/>
          <a:stretch/>
        </p:blipFill>
        <p:spPr>
          <a:xfrm>
            <a:off x="0" y="503428"/>
            <a:ext cx="10287000" cy="670839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9709" y="2057375"/>
            <a:ext cx="972758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Global</a:t>
            </a:r>
            <a:b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quantum key distribution</a:t>
            </a:r>
            <a:endParaRPr lang="en-US" sz="6600" b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Secure browsing, shopping online, content delivery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Off-line banking: the </a:t>
            </a:r>
            <a:r>
              <a:rPr lang="en-CA" sz="2500" i="1">
                <a:solidFill>
                  <a:srgbClr val="FFFFFF"/>
                </a:solidFill>
              </a:rPr>
              <a:t>bank</a:t>
            </a:r>
            <a:r>
              <a:rPr lang="en-CA" sz="250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Electricity, water: the </a:t>
            </a:r>
            <a:r>
              <a:rPr lang="en-CA" sz="2500" i="1">
                <a:solidFill>
                  <a:srgbClr val="FFFFFF"/>
                </a:solidFill>
              </a:rPr>
              <a:t>utility</a:t>
            </a:r>
            <a:r>
              <a:rPr lang="en-CA" sz="250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Car keys, electronic door keys, access control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Bypassing government surveillance and censorship</a:t>
            </a:r>
          </a:p>
          <a:p>
            <a:pPr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CCTV, industrial automation, military, spies...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9" b="27762"/>
          <a:stretch/>
        </p:blipFill>
        <p:spPr>
          <a:xfrm>
            <a:off x="-473281" y="816296"/>
            <a:ext cx="11255901" cy="6641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Chinese quantum satellite Micius </a:t>
            </a:r>
            <a:r>
              <a:rPr lang="nb-NO" b="0">
                <a:solidFill>
                  <a:srgbClr val="FFFFFF"/>
                </a:solidFill>
              </a:rPr>
              <a:t>(launched 2016)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152400" y="621300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Bell test over 1200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Satellite-to-ground QKD at 1 kbit/s</a:t>
            </a:r>
          </a:p>
          <a:p>
            <a:pPr algn="l">
              <a:lnSpc>
                <a:spcPts val="33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Quantum teleportation over 1400 km</a:t>
            </a:r>
          </a:p>
          <a:p>
            <a:pPr marR="0" lvl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 of a quantum gravity theory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Entangled-pair QKD over 1120 km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Text Box 29"/>
          <p:cNvSpPr txBox="1">
            <a:spLocks noChangeArrowheads="1"/>
          </p:cNvSpPr>
          <p:nvPr/>
        </p:nvSpPr>
        <p:spPr bwMode="auto">
          <a:xfrm>
            <a:off x="152400" y="6186304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356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1140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S.-K. Liao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J.-G. Ren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70 (2017)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Xu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366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132 (2019)</a:t>
            </a:r>
          </a:p>
          <a:p>
            <a:pPr algn="r">
              <a:lnSpc>
                <a:spcPts val="330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 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582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501 (2020)</a:t>
            </a:r>
          </a:p>
        </p:txBody>
      </p:sp>
      <p:sp>
        <p:nvSpPr>
          <p:cNvPr id="76" name="TextBox 46"/>
          <p:cNvSpPr txBox="1">
            <a:spLocks noChangeArrowheads="1"/>
          </p:cNvSpPr>
          <p:nvPr/>
        </p:nvSpPr>
        <p:spPr bwMode="auto">
          <a:xfrm>
            <a:off x="8234835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Graphics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2017 C. Bickel / Science </a:t>
            </a:r>
          </a:p>
        </p:txBody>
      </p:sp>
    </p:spTree>
    <p:extLst>
      <p:ext uri="{BB962C8B-B14F-4D97-AF65-F5344CB8AC3E}">
        <p14:creationId xmlns:p14="http://schemas.microsoft.com/office/powerpoint/2010/main" val="369731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" y="257125"/>
            <a:ext cx="10287000" cy="2393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550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35" b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1361235"/>
            <a:ext cx="10287000" cy="17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550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35" b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5"/>
          <a:stretch/>
        </p:blipFill>
        <p:spPr>
          <a:xfrm>
            <a:off x="0" y="3022233"/>
            <a:ext cx="10288740" cy="408335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8284304" y="5862193"/>
            <a:ext cx="873957" cy="255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tIns="0" bIns="0" rtlCol="0">
            <a:spAutoFit/>
          </a:bodyPr>
          <a:lstStyle/>
          <a:p>
            <a:pPr algn="just" defTabSz="9855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59" b="0">
                <a:solidFill>
                  <a:prstClr val="black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Beijing</a:t>
            </a:r>
            <a:endParaRPr lang="zh-CN" altLang="en-US" sz="1659" b="0">
              <a:solidFill>
                <a:prstClr val="black"/>
              </a:solidFill>
              <a:latin typeface="Microsoft YaHei" panose="020B0503020204020204" pitchFamily="34" charset="-122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2310988" y="5533930"/>
            <a:ext cx="885179" cy="255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tIns="0" bIns="0" rtlCol="0">
            <a:spAutoFit/>
          </a:bodyPr>
          <a:lstStyle/>
          <a:p>
            <a:pPr algn="just" defTabSz="9855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59" b="0">
                <a:solidFill>
                  <a:prstClr val="black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Vienna</a:t>
            </a:r>
            <a:endParaRPr lang="zh-CN" altLang="en-US" sz="1659" b="0">
              <a:solidFill>
                <a:prstClr val="black"/>
              </a:solidFill>
              <a:latin typeface="Microsoft YaHei" panose="020B0503020204020204" pitchFamily="34" charset="-122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8" descr="地面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968" y="4868967"/>
            <a:ext cx="412637" cy="55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20" descr="s2.jpg"/>
          <p:cNvPicPr>
            <a:picLocks noChangeAspect="1"/>
          </p:cNvPicPr>
          <p:nvPr/>
        </p:nvPicPr>
        <p:blipFill>
          <a:blip r:embed="rId4" cstate="print"/>
          <a:srcRect t="29086"/>
          <a:stretch>
            <a:fillRect/>
          </a:stretch>
        </p:blipFill>
        <p:spPr bwMode="auto">
          <a:xfrm>
            <a:off x="6669893" y="2703870"/>
            <a:ext cx="723889" cy="6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地面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2996" y="5208660"/>
            <a:ext cx="412637" cy="55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697050" y="1081845"/>
            <a:ext cx="5436832" cy="39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347" indent="-263347" algn="just" defTabSz="985504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EB495"/>
              </a:buClr>
              <a:buFont typeface="Wingdings 3" panose="05040102010807070707" pitchFamily="18" charset="2"/>
              <a:buChar char=""/>
            </a:pPr>
            <a:r>
              <a:rPr lang="en-US" altLang="zh-CN" sz="1659" b="0">
                <a:solidFill>
                  <a:prstClr val="white"/>
                </a:solidFill>
                <a:latin typeface="Microsoft YaHei" panose="020B0503020204020204" pitchFamily="34" charset="-122"/>
                <a:ea typeface="Arial Unicode MS" panose="020B0604020202020204" pitchFamily="34" charset="-128"/>
                <a:cs typeface="Times New Roman" panose="02020603050405020304" pitchFamily="18" charset="0"/>
              </a:rPr>
              <a:t>Intercontinental quantum key distribution</a:t>
            </a:r>
          </a:p>
        </p:txBody>
      </p:sp>
      <p:cxnSp>
        <p:nvCxnSpPr>
          <p:cNvPr id="22" name="直接连接符 21"/>
          <p:cNvCxnSpPr/>
          <p:nvPr/>
        </p:nvCxnSpPr>
        <p:spPr bwMode="auto">
          <a:xfrm>
            <a:off x="7031838" y="3171266"/>
            <a:ext cx="1567476" cy="2362664"/>
          </a:xfrm>
          <a:prstGeom prst="line">
            <a:avLst/>
          </a:prstGeom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flipH="1">
            <a:off x="2788633" y="3171267"/>
            <a:ext cx="4243205" cy="1977091"/>
          </a:xfrm>
          <a:prstGeom prst="line">
            <a:avLst/>
          </a:prstGeom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79487" y="514199"/>
            <a:ext cx="9761759" cy="489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85504" fontAlgn="auto">
              <a:spcBef>
                <a:spcPts val="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50000"/>
            </a:pPr>
            <a:r>
              <a:rPr lang="en-US" altLang="zh-CN" sz="2580" b="0" spc="-55">
                <a:solidFill>
                  <a:srgbClr val="4BAC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CAS Strategic Priority Research Program: Quantum Satellite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ea typeface="Microsoft YaHei" panose="020B0503020204020204" pitchFamily="34" charset="-122"/>
                <a:cs typeface="Arial" pitchFamily="34" charset="0"/>
              </a:rPr>
              <a:t>Presentation by Jian-Wei Pan at TyQI conference, Shanghai, June 27–30, 2016</a:t>
            </a:r>
          </a:p>
        </p:txBody>
      </p:sp>
    </p:spTree>
    <p:extLst>
      <p:ext uri="{BB962C8B-B14F-4D97-AF65-F5344CB8AC3E}">
        <p14:creationId xmlns:p14="http://schemas.microsoft.com/office/powerpoint/2010/main" val="11586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735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9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Breaking cryptography retroactively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endParaRPr lang="en-CA" sz="26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809098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z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(time to build large quantum computer)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326758"/>
            <a:ext cx="360050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y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(re-tool infrastructure)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855460" y="5326758"/>
            <a:ext cx="446462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x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(encryption needs be secure)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70116" y="6449985"/>
            <a:ext cx="9770064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270116" y="6072734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M. Mosca, http://eprint.iacr.org/2015/1075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47650" y="450522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>
                <a:solidFill>
                  <a:srgbClr val="FFFFFF"/>
                </a:solidFill>
              </a:rPr>
              <a:t>Mosca theorem</a:t>
            </a: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44475" y="6618287"/>
            <a:ext cx="9795705" cy="5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600" kern="0">
                <a:solidFill>
                  <a:srgbClr val="FFFFFF"/>
                </a:solidFill>
              </a:rPr>
              <a:t>If  </a:t>
            </a:r>
            <a:r>
              <a:rPr lang="en-CA" sz="2600" i="1" kern="0">
                <a:solidFill>
                  <a:srgbClr val="FFFFFF"/>
                </a:solidFill>
              </a:rPr>
              <a:t>x</a:t>
            </a:r>
            <a:r>
              <a:rPr lang="en-CA" sz="2600" kern="0">
                <a:solidFill>
                  <a:srgbClr val="FFFFFF"/>
                </a:solidFill>
              </a:rPr>
              <a:t> + </a:t>
            </a:r>
            <a:r>
              <a:rPr lang="en-CA" sz="2600" i="1" kern="0">
                <a:solidFill>
                  <a:srgbClr val="FFFFFF"/>
                </a:solidFill>
              </a:rPr>
              <a:t>y</a:t>
            </a:r>
            <a:r>
              <a:rPr lang="en-CA" sz="2600" kern="0">
                <a:solidFill>
                  <a:srgbClr val="FFFFFF"/>
                </a:solidFill>
              </a:rPr>
              <a:t> &gt; </a:t>
            </a:r>
            <a:r>
              <a:rPr lang="en-CA" sz="2600" i="1" kern="0">
                <a:solidFill>
                  <a:srgbClr val="FFFFFF"/>
                </a:solidFill>
              </a:rPr>
              <a:t>z</a:t>
            </a:r>
            <a:r>
              <a:rPr lang="en-CA" sz="2600" kern="0">
                <a:solidFill>
                  <a:srgbClr val="FFFFFF"/>
                </a:solidFill>
              </a:rPr>
              <a:t>,  then worry.</a:t>
            </a:r>
            <a:endParaRPr lang="en-US" sz="2600" kern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8006" r="17391" b="11515"/>
          <a:stretch/>
        </p:blipFill>
        <p:spPr>
          <a:xfrm>
            <a:off x="2458761" y="977225"/>
            <a:ext cx="5455660" cy="2952410"/>
          </a:xfrm>
          <a:prstGeom prst="rect">
            <a:avLst/>
          </a:prstGeom>
        </p:spPr>
      </p:pic>
      <p:sp>
        <p:nvSpPr>
          <p:cNvPr id="20" name="Folded Corner 19"/>
          <p:cNvSpPr/>
          <p:nvPr/>
        </p:nvSpPr>
        <p:spPr bwMode="auto">
          <a:xfrm>
            <a:off x="678885" y="97722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90583" y="1455139"/>
            <a:ext cx="13366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Encrypt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74810" y="2944791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Decrypt</a:t>
            </a:r>
          </a:p>
        </p:txBody>
      </p:sp>
      <p:sp>
        <p:nvSpPr>
          <p:cNvPr id="23" name="Folded Corner 22"/>
          <p:cNvSpPr/>
          <p:nvPr/>
        </p:nvSpPr>
        <p:spPr bwMode="auto">
          <a:xfrm>
            <a:off x="678885" y="3488132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58905" y="1948299"/>
            <a:ext cx="0" cy="1004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966920" y="2393016"/>
            <a:ext cx="367251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2" name="TextBox 31"/>
          <p:cNvSpPr txBox="1"/>
          <p:nvPr/>
        </p:nvSpPr>
        <p:spPr bwMode="auto">
          <a:xfrm>
            <a:off x="4251281" y="2752057"/>
            <a:ext cx="178443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0000FF"/>
                </a:solidFill>
              </a:rPr>
              <a:t>Store copy</a:t>
            </a:r>
          </a:p>
        </p:txBody>
      </p:sp>
      <p:sp>
        <p:nvSpPr>
          <p:cNvPr id="33" name="Flowchart: Magnetic Disk 32"/>
          <p:cNvSpPr/>
          <p:nvPr/>
        </p:nvSpPr>
        <p:spPr bwMode="auto">
          <a:xfrm>
            <a:off x="4819455" y="2169727"/>
            <a:ext cx="648090" cy="432060"/>
          </a:xfrm>
          <a:prstGeom prst="flowChartMagneticDisk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647570" y="2381419"/>
            <a:ext cx="3130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7" name="Folded Corner 36"/>
          <p:cNvSpPr/>
          <p:nvPr/>
        </p:nvSpPr>
        <p:spPr bwMode="auto">
          <a:xfrm>
            <a:off x="9282642" y="271711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 bwMode="auto">
          <a:xfrm>
            <a:off x="8778567" y="2160567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Decrypt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7243525" y="1858106"/>
            <a:ext cx="175906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FFFF"/>
                </a:solidFill>
              </a:rPr>
              <a:t>In future: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6179010" y="3922814"/>
            <a:ext cx="173541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rIns="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2013 AP / Rick Bowmer</a:t>
            </a:r>
          </a:p>
        </p:txBody>
      </p:sp>
    </p:spTree>
    <p:extLst>
      <p:ext uri="{BB962C8B-B14F-4D97-AF65-F5344CB8AC3E}">
        <p14:creationId xmlns:p14="http://schemas.microsoft.com/office/powerpoint/2010/main" val="99270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7958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One-time pad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endCxn id="28" idx="0"/>
          </p:cNvCxnSpPr>
          <p:nvPr/>
        </p:nvCxnSpPr>
        <p:spPr bwMode="auto">
          <a:xfrm>
            <a:off x="2137166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0" name="Straight Arrow Connector 9"/>
          <p:cNvCxnSpPr>
            <a:stCxn id="28" idx="6"/>
            <a:endCxn id="35" idx="2"/>
          </p:cNvCxnSpPr>
          <p:nvPr/>
        </p:nvCxnSpPr>
        <p:spPr bwMode="auto">
          <a:xfrm>
            <a:off x="2281182" y="4505305"/>
            <a:ext cx="572668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1" name="Straight Arrow Connector 10"/>
          <p:cNvCxnSpPr>
            <a:endCxn id="28" idx="2"/>
          </p:cNvCxnSpPr>
          <p:nvPr/>
        </p:nvCxnSpPr>
        <p:spPr bwMode="auto">
          <a:xfrm>
            <a:off x="1111166" y="4505305"/>
            <a:ext cx="8819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Folded Corner 11"/>
          <p:cNvSpPr/>
          <p:nvPr/>
        </p:nvSpPr>
        <p:spPr bwMode="auto">
          <a:xfrm>
            <a:off x="53486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Folded Corner 12"/>
          <p:cNvSpPr/>
          <p:nvPr/>
        </p:nvSpPr>
        <p:spPr bwMode="auto">
          <a:xfrm>
            <a:off x="939209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35" idx="6"/>
          </p:cNvCxnSpPr>
          <p:nvPr/>
        </p:nvCxnSpPr>
        <p:spPr bwMode="auto">
          <a:xfrm>
            <a:off x="8295897" y="4505305"/>
            <a:ext cx="88016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0" name="TextBox 19"/>
          <p:cNvSpPr txBox="1"/>
          <p:nvPr/>
        </p:nvSpPr>
        <p:spPr bwMode="auto">
          <a:xfrm>
            <a:off x="1259556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35" idx="0"/>
          </p:cNvCxnSpPr>
          <p:nvPr/>
        </p:nvCxnSpPr>
        <p:spPr bwMode="auto">
          <a:xfrm>
            <a:off x="8151881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25" name="TextBox 24"/>
          <p:cNvSpPr txBox="1"/>
          <p:nvPr/>
        </p:nvSpPr>
        <p:spPr bwMode="auto">
          <a:xfrm>
            <a:off x="3907" y="4962178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8527876" y="4963836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93150" y="4361289"/>
            <a:ext cx="288032" cy="288032"/>
            <a:chOff x="937219" y="3321577"/>
            <a:chExt cx="288032" cy="288032"/>
          </a:xfrm>
        </p:grpSpPr>
        <p:sp>
          <p:nvSpPr>
            <p:cNvPr id="28" name="Oval 27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2"/>
              <a:endCxn id="28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8" idx="4"/>
              <a:endCxn id="28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8007865" y="4361289"/>
            <a:ext cx="288032" cy="288032"/>
            <a:chOff x="937219" y="3321577"/>
            <a:chExt cx="288032" cy="288032"/>
          </a:xfrm>
        </p:grpSpPr>
        <p:sp>
          <p:nvSpPr>
            <p:cNvPr id="35" name="Oval 34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2"/>
              <a:endCxn id="35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35" idx="4"/>
              <a:endCxn id="35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/>
          <p:cNvSpPr txBox="1"/>
          <p:nvPr/>
        </p:nvSpPr>
        <p:spPr bwMode="auto">
          <a:xfrm>
            <a:off x="7274271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Vernam,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U.S. patent 1310719 (filed in 1918, granted 1919)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E. Shannon, Bell Syst. Tech. J.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656 (1949)</a:t>
            </a: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9341"/>
              </p:ext>
            </p:extLst>
          </p:nvPr>
        </p:nvGraphicFramePr>
        <p:xfrm>
          <a:off x="1496503" y="5641147"/>
          <a:ext cx="1368186" cy="165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223"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CA" sz="20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 </a:t>
                      </a: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3600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/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 bwMode="auto">
          <a:xfrm>
            <a:off x="2872636" y="2450548"/>
            <a:ext cx="43206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br>
              <a:rPr lang="en-CA">
                <a:ln w="12700">
                  <a:noFill/>
                </a:ln>
                <a:solidFill>
                  <a:srgbClr val="C0C0C0"/>
                </a:solidFill>
              </a:rPr>
            </a:br>
            <a:r>
              <a:rPr lang="en-CA" b="0">
                <a:ln w="12700">
                  <a:noFill/>
                </a:ln>
                <a:solidFill>
                  <a:srgbClr val="C0C0C0"/>
                </a:solidFill>
              </a:rPr>
              <a:t>of same length as message </a:t>
            </a:r>
            <a:endParaRPr lang="en-US" b="0">
              <a:ln w="12700">
                <a:noFill/>
              </a:ln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22484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Quantum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communication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primitives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21626"/>
              </p:ext>
            </p:extLst>
          </p:nvPr>
        </p:nvGraphicFramePr>
        <p:xfrm>
          <a:off x="246821" y="486000"/>
          <a:ext cx="9937380" cy="708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classical primitives: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44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Unconditionally secure?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resources?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quantum advantages?</a:t>
                      </a:r>
                    </a:p>
                  </a:txBody>
                  <a:tcPr marL="0" marR="0" marT="0" marB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distribution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 sharing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signatures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Superdense coding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Fingerprinting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Oblivious transfer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Impossible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commitment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Impossible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Coin-tossing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computing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Bitcoin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inequality testing</a:t>
                      </a:r>
                    </a:p>
                  </a:txBody>
                  <a:tcPr marL="0" marR="0" marT="0" marB="36000"/>
                </a:tc>
                <a:tc rowSpan="4" gridSpan="3">
                  <a:txBody>
                    <a:bodyPr/>
                    <a:lstStyle/>
                    <a:p>
                      <a:pPr algn="l">
                        <a:tabLst>
                          <a:tab pos="603250" algn="l"/>
                        </a:tabLst>
                      </a:pPr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(no classical</a:t>
                      </a:r>
                      <a:r>
                        <a:rPr lang="en-CA" sz="21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equivalent)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Teleportation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Entanglement swapping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Interaction-free measurement</a:t>
                      </a: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l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896932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generators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 flipH="1">
            <a:off x="0" y="167290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/>
          <p:cNvSpPr/>
          <p:nvPr/>
        </p:nvSpPr>
        <p:spPr bwMode="auto">
          <a:xfrm>
            <a:off x="4589724" y="5724135"/>
            <a:ext cx="360050" cy="1307826"/>
          </a:xfrm>
          <a:prstGeom prst="rightBrace">
            <a:avLst>
              <a:gd name="adj1" fmla="val 53241"/>
              <a:gd name="adj2" fmla="val 50000"/>
            </a:avLst>
          </a:prstGeom>
          <a:noFill/>
          <a:ln w="19050" algn="ctr">
            <a:solidFill>
              <a:srgbClr val="C0C0C0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95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Quantum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communication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primitives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78436"/>
              </p:ext>
            </p:extLst>
          </p:nvPr>
        </p:nvGraphicFramePr>
        <p:xfrm>
          <a:off x="246821" y="486000"/>
          <a:ext cx="9937380" cy="708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r>
                        <a:rPr lang="en-CA" sz="2400" b="1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classical primitives:</a:t>
                      </a:r>
                      <a:endParaRPr lang="en-CA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44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565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Unconditionally secure?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resources?</a:t>
                      </a: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quantum advantages?</a:t>
                      </a:r>
                    </a:p>
                  </a:txBody>
                  <a:tcPr marL="0" marR="0" marT="0" marB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distribution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idquantique.com,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quantum-info.com, qasky.com, goqrate.com 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 sharing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W. P. Grice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</a:t>
                      </a:r>
                      <a:r>
                        <a:rPr lang="en-CA" sz="1600" b="0" i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al.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Opt. Express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7300 (2015).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signatures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Collins </a:t>
                      </a:r>
                      <a:r>
                        <a:rPr lang="en-US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 </a:t>
                      </a:r>
                      <a:r>
                        <a:rPr lang="en-US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r>
                        <a:rPr lang="en-US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040502 (2014)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Superdense coding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H. B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ennett, S. J. Wiesner, 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2881 (1992)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Fingerprinting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J.-Y.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Guan </a:t>
                      </a:r>
                      <a:r>
                        <a:rPr lang="en-CA" sz="1600" b="0" i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 </a:t>
                      </a:r>
                      <a:r>
                        <a:rPr lang="en-CA" sz="1600" b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240502 (2016)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Oblivious transfer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Erven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Nat. Commun.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3418 (2014)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commitment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Lunghi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180504 (2013)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Coin-tossing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Pappa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Nat. Commun.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3717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(2014)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computing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S. Barz </a:t>
                      </a:r>
                      <a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 al.,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Science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335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303 (2012)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Bitcoin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 Jogenfors, arXiv:1604.01383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inequality testing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Hensen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Nature </a:t>
                      </a:r>
                      <a:r>
                        <a:rPr lang="en-CA" sz="1600" b="1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682 (2015)</a:t>
                      </a:r>
                      <a:endParaRPr lang="en-CA" sz="1600" b="0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Teleportation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X.-S. Ma </a:t>
                      </a:r>
                      <a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 al.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Nature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489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269 (2012)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Entanglement swapping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 Żukowski </a:t>
                      </a:r>
                      <a:r>
                        <a:rPr lang="en-CA" sz="1600" b="0" i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al.,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Phys. Rev. Lett.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4287 (1993)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Interaction-free measurement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 C. Elitzur, L. Vaidman, Found. Phys.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1600" b="0" baseline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987</a:t>
                      </a:r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(1993)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2478116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CA" sz="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endParaRPr lang="en-CA" sz="600" b="1">
                        <a:solidFill>
                          <a:srgbClr val="C0C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1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generators</a:t>
                      </a:r>
                    </a:p>
                  </a:txBody>
                  <a:tcPr marL="0" marR="0" marT="0" marB="36000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CA" sz="1600" b="0">
                          <a:solidFill>
                            <a:srgbClr val="C0C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idquantique.com, picoquant.com</a:t>
                      </a:r>
                    </a:p>
                  </a:txBody>
                  <a:tcPr marL="0" marR="0" marT="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2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CA" sz="22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4495409" y="1757687"/>
            <a:ext cx="5688791" cy="216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lvl="0" algn="l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S. Wiesner, unpublished circa 1970, Sigact News </a:t>
            </a:r>
            <a:r>
              <a:rPr lang="en-CA" sz="1500">
                <a:solidFill>
                  <a:srgbClr val="C0C0C0"/>
                </a:solidFill>
                <a:cs typeface="Arial" panose="020B0604020202020204" pitchFamily="34" charset="0"/>
              </a:rPr>
              <a:t>15</a:t>
            </a: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, 78 (1983);</a:t>
            </a:r>
            <a:b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</a:br>
            <a:r>
              <a:rPr lang="en-CA" sz="1500" b="0">
                <a:solidFill>
                  <a:srgbClr val="C0C0C0"/>
                </a:solidFill>
                <a:cs typeface="Arial" panose="020B0604020202020204" pitchFamily="34" charset="0"/>
              </a:rPr>
              <a:t>S. Aaronson, P. Christiano, Proc. STOC’12, 41 (2012)</a:t>
            </a:r>
          </a:p>
        </p:txBody>
      </p:sp>
    </p:spTree>
    <p:extLst>
      <p:ext uri="{BB962C8B-B14F-4D97-AF65-F5344CB8AC3E}">
        <p14:creationId xmlns:p14="http://schemas.microsoft.com/office/powerpoint/2010/main" val="17263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65427</TotalTime>
  <Words>1698</Words>
  <Application>Microsoft Office PowerPoint</Application>
  <PresentationFormat>Custom</PresentationFormat>
  <Paragraphs>384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Wingdings 3</vt:lpstr>
      <vt:lpstr>Verdana</vt:lpstr>
      <vt:lpstr>Symbol</vt:lpstr>
      <vt:lpstr>Microsoft YaHei</vt:lpstr>
      <vt:lpstr>Monotype Sorts</vt:lpstr>
      <vt:lpstr>Times New Roman</vt:lpstr>
      <vt:lpstr>ntnuliggende</vt:lpstr>
      <vt:lpstr>Office 主题</vt:lpstr>
      <vt:lpstr>PowerPoint Presentation</vt:lpstr>
      <vt:lpstr>Communication security you enjoy daily</vt:lpstr>
      <vt:lpstr>A (very) brief history of cryptography</vt:lpstr>
      <vt:lpstr>Breaking cryptography retroactively</vt:lpstr>
      <vt:lpstr>A (very) brief history of cryptography</vt:lpstr>
      <vt:lpstr>One-time pad</vt:lpstr>
      <vt:lpstr>A (very) brief history of cryptography</vt:lpstr>
      <vt:lpstr>Quantum communication primitives</vt:lpstr>
      <vt:lpstr>Quantum communication primitives</vt:lpstr>
      <vt:lpstr>Key distribution for encryption</vt:lpstr>
      <vt:lpstr>Quantum key distribution (QKD)</vt:lpstr>
      <vt:lpstr>Post-processing in QKD</vt:lpstr>
      <vt:lpstr>Commercial QKD</vt:lpstr>
      <vt:lpstr>Today: trusted-node repeater</vt:lpstr>
      <vt:lpstr>PowerPoint Presentation</vt:lpstr>
      <vt:lpstr>Trusted-node network</vt:lpstr>
      <vt:lpstr>Shanghai control center of the Chinese quantum key distribution network and satellite</vt:lpstr>
      <vt:lpstr>PowerPoint Presentation</vt:lpstr>
      <vt:lpstr>PowerPoint Presentation</vt:lpstr>
      <vt:lpstr>Chinese quantum satellite Micius (launched 2016)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2226</cp:revision>
  <cp:lastPrinted>2019-09-15T20:18:41Z</cp:lastPrinted>
  <dcterms:created xsi:type="dcterms:W3CDTF">1999-04-12T08:58:22Z</dcterms:created>
  <dcterms:modified xsi:type="dcterms:W3CDTF">2020-12-04T04:19:21Z</dcterms:modified>
</cp:coreProperties>
</file>